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5"/>
    <p:sldMasterId id="214748368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Lst>
  <p:sldSz cy="5143500" cx="9144000"/>
  <p:notesSz cx="6858000" cy="9144000"/>
  <p:embeddedFontLst>
    <p:embeddedFont>
      <p:font typeface="Nunito"/>
      <p:regular r:id="rId101"/>
      <p:bold r:id="rId102"/>
      <p:italic r:id="rId103"/>
      <p:boldItalic r:id="rId104"/>
    </p:embeddedFont>
    <p:embeddedFont>
      <p:font typeface="Rubik Black"/>
      <p:bold r:id="rId105"/>
      <p:boldItalic r:id="rId106"/>
    </p:embeddedFont>
    <p:embeddedFont>
      <p:font typeface="Roboto Mono"/>
      <p:regular r:id="rId107"/>
      <p:bold r:id="rId108"/>
      <p:italic r:id="rId109"/>
      <p:boldItalic r:id="rId110"/>
    </p:embeddedFont>
    <p:embeddedFont>
      <p:font typeface="Source Code Pro Medium"/>
      <p:regular r:id="rId111"/>
      <p:bold r:id="rId112"/>
      <p:italic r:id="rId113"/>
      <p:boldItalic r:id="rId114"/>
    </p:embeddedFont>
    <p:embeddedFont>
      <p:font typeface="Roboto Serif"/>
      <p:regular r:id="rId115"/>
      <p:bold r:id="rId116"/>
      <p:italic r:id="rId117"/>
      <p:boldItalic r:id="rId118"/>
    </p:embeddedFont>
    <p:embeddedFont>
      <p:font typeface="Roboto"/>
      <p:regular r:id="rId119"/>
      <p:bold r:id="rId120"/>
      <p:italic r:id="rId121"/>
      <p:boldItalic r:id="rId122"/>
    </p:embeddedFont>
    <p:embeddedFont>
      <p:font typeface="Montserrat"/>
      <p:regular r:id="rId123"/>
      <p:bold r:id="rId124"/>
      <p:italic r:id="rId125"/>
      <p:boldItalic r:id="rId126"/>
    </p:embeddedFont>
    <p:embeddedFont>
      <p:font typeface="Bebas Neue"/>
      <p:regular r:id="rId127"/>
    </p:embeddedFont>
    <p:embeddedFont>
      <p:font typeface="Source Code Pro"/>
      <p:regular r:id="rId128"/>
      <p:bold r:id="rId129"/>
      <p:italic r:id="rId130"/>
      <p:boldItalic r:id="rId131"/>
    </p:embeddedFont>
    <p:embeddedFont>
      <p:font typeface="Fira Code"/>
      <p:regular r:id="rId132"/>
      <p:bold r:id="rId133"/>
    </p:embeddedFont>
    <p:embeddedFont>
      <p:font typeface="Rubik"/>
      <p:regular r:id="rId134"/>
      <p:bold r:id="rId135"/>
      <p:italic r:id="rId136"/>
      <p:boldItalic r:id="rId137"/>
    </p:embeddedFont>
    <p:embeddedFont>
      <p:font typeface="Roboto Serif Medium"/>
      <p:regular r:id="rId138"/>
      <p:bold r:id="rId139"/>
      <p:italic r:id="rId140"/>
      <p:boldItalic r:id="rId141"/>
    </p:embeddedFont>
    <p:embeddedFont>
      <p:font typeface="Karla"/>
      <p:regular r:id="rId142"/>
      <p:bold r:id="rId143"/>
      <p:italic r:id="rId144"/>
      <p:boldItalic r:id="rId1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E6935C4-7452-4F42-A337-1E341370D276}">
  <a:tblStyle styleId="{0E6935C4-7452-4F42-A337-1E341370D27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font" Target="fonts/RobotoMono-regular.fntdata"/><Relationship Id="rId106" Type="http://schemas.openxmlformats.org/officeDocument/2006/relationships/font" Target="fonts/RubikBlack-boldItalic.fntdata"/><Relationship Id="rId105" Type="http://schemas.openxmlformats.org/officeDocument/2006/relationships/font" Target="fonts/RubikBlack-bold.fntdata"/><Relationship Id="rId104" Type="http://schemas.openxmlformats.org/officeDocument/2006/relationships/font" Target="fonts/Nunito-boldItalic.fntdata"/><Relationship Id="rId109" Type="http://schemas.openxmlformats.org/officeDocument/2006/relationships/font" Target="fonts/RobotoMono-italic.fntdata"/><Relationship Id="rId108" Type="http://schemas.openxmlformats.org/officeDocument/2006/relationships/font" Target="fonts/RobotoMono-bold.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Nunito-italic.fntdata"/><Relationship Id="rId102" Type="http://schemas.openxmlformats.org/officeDocument/2006/relationships/font" Target="fonts/Nunito-bold.fntdata"/><Relationship Id="rId101" Type="http://schemas.openxmlformats.org/officeDocument/2006/relationships/font" Target="fonts/Nunito-regular.fntdata"/><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font" Target="fonts/SourceCodePro-bold.fntdata"/><Relationship Id="rId128" Type="http://schemas.openxmlformats.org/officeDocument/2006/relationships/font" Target="fonts/SourceCodePro-regular.fntdata"/><Relationship Id="rId127" Type="http://schemas.openxmlformats.org/officeDocument/2006/relationships/font" Target="fonts/BebasNeue-regular.fntdata"/><Relationship Id="rId126" Type="http://schemas.openxmlformats.org/officeDocument/2006/relationships/font" Target="fonts/Montserrat-boldItalic.fntdata"/><Relationship Id="rId26" Type="http://schemas.openxmlformats.org/officeDocument/2006/relationships/slide" Target="slides/slide19.xml"/><Relationship Id="rId121" Type="http://schemas.openxmlformats.org/officeDocument/2006/relationships/font" Target="fonts/Roboto-italic.fntdata"/><Relationship Id="rId25" Type="http://schemas.openxmlformats.org/officeDocument/2006/relationships/slide" Target="slides/slide18.xml"/><Relationship Id="rId120" Type="http://schemas.openxmlformats.org/officeDocument/2006/relationships/font" Target="fonts/Roboto-bold.fntdata"/><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font" Target="fonts/Montserrat-italic.fntdata"/><Relationship Id="rId29" Type="http://schemas.openxmlformats.org/officeDocument/2006/relationships/slide" Target="slides/slide22.xml"/><Relationship Id="rId124" Type="http://schemas.openxmlformats.org/officeDocument/2006/relationships/font" Target="fonts/Montserrat-bold.fntdata"/><Relationship Id="rId123" Type="http://schemas.openxmlformats.org/officeDocument/2006/relationships/font" Target="fonts/Montserrat-regular.fntdata"/><Relationship Id="rId122" Type="http://schemas.openxmlformats.org/officeDocument/2006/relationships/font" Target="fonts/Roboto-boldItalic.fntdata"/><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font" Target="fonts/RobotoSerif-boldItalic.fntdata"/><Relationship Id="rId117" Type="http://schemas.openxmlformats.org/officeDocument/2006/relationships/font" Target="fonts/RobotoSerif-italic.fntdata"/><Relationship Id="rId116" Type="http://schemas.openxmlformats.org/officeDocument/2006/relationships/font" Target="fonts/RobotoSerif-bold.fntdata"/><Relationship Id="rId115" Type="http://schemas.openxmlformats.org/officeDocument/2006/relationships/font" Target="fonts/RobotoSerif-regular.fntdata"/><Relationship Id="rId119" Type="http://schemas.openxmlformats.org/officeDocument/2006/relationships/font" Target="fonts/Roboto-regular.fntdata"/><Relationship Id="rId15" Type="http://schemas.openxmlformats.org/officeDocument/2006/relationships/slide" Target="slides/slide8.xml"/><Relationship Id="rId110" Type="http://schemas.openxmlformats.org/officeDocument/2006/relationships/font" Target="fonts/RobotoMono-boldItalic.fntdata"/><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font" Target="fonts/SourceCodeProMedium-boldItalic.fntdata"/><Relationship Id="rId18" Type="http://schemas.openxmlformats.org/officeDocument/2006/relationships/slide" Target="slides/slide11.xml"/><Relationship Id="rId113" Type="http://schemas.openxmlformats.org/officeDocument/2006/relationships/font" Target="fonts/SourceCodeProMedium-italic.fntdata"/><Relationship Id="rId112" Type="http://schemas.openxmlformats.org/officeDocument/2006/relationships/font" Target="fonts/SourceCodeProMedium-bold.fntdata"/><Relationship Id="rId111" Type="http://schemas.openxmlformats.org/officeDocument/2006/relationships/font" Target="fonts/SourceCodeProMedium-regular.fntdata"/><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143" Type="http://schemas.openxmlformats.org/officeDocument/2006/relationships/font" Target="fonts/Karla-bold.fntdata"/><Relationship Id="rId142" Type="http://schemas.openxmlformats.org/officeDocument/2006/relationships/font" Target="fonts/Karla-regular.fntdata"/><Relationship Id="rId141" Type="http://schemas.openxmlformats.org/officeDocument/2006/relationships/font" Target="fonts/RobotoSerifMedium-boldItalic.fntdata"/><Relationship Id="rId140" Type="http://schemas.openxmlformats.org/officeDocument/2006/relationships/font" Target="fonts/RobotoSerifMedium-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145" Type="http://schemas.openxmlformats.org/officeDocument/2006/relationships/font" Target="fonts/Karla-boldItalic.fntdata"/><Relationship Id="rId8" Type="http://schemas.openxmlformats.org/officeDocument/2006/relationships/slide" Target="slides/slide1.xml"/><Relationship Id="rId144" Type="http://schemas.openxmlformats.org/officeDocument/2006/relationships/font" Target="fonts/Karla-italic.fntdata"/><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font" Target="fonts/RobotoSerifMedium-bold.fntdata"/><Relationship Id="rId138" Type="http://schemas.openxmlformats.org/officeDocument/2006/relationships/font" Target="fonts/RobotoSerifMedium-regular.fntdata"/><Relationship Id="rId137" Type="http://schemas.openxmlformats.org/officeDocument/2006/relationships/font" Target="fonts/Rubik-boldItalic.fntdata"/><Relationship Id="rId132" Type="http://schemas.openxmlformats.org/officeDocument/2006/relationships/font" Target="fonts/FiraCode-regular.fntdata"/><Relationship Id="rId131" Type="http://schemas.openxmlformats.org/officeDocument/2006/relationships/font" Target="fonts/SourceCodePro-boldItalic.fntdata"/><Relationship Id="rId130" Type="http://schemas.openxmlformats.org/officeDocument/2006/relationships/font" Target="fonts/SourceCodePro-italic.fntdata"/><Relationship Id="rId136" Type="http://schemas.openxmlformats.org/officeDocument/2006/relationships/font" Target="fonts/Rubik-italic.fntdata"/><Relationship Id="rId135" Type="http://schemas.openxmlformats.org/officeDocument/2006/relationships/font" Target="fonts/Rubik-bold.fntdata"/><Relationship Id="rId134" Type="http://schemas.openxmlformats.org/officeDocument/2006/relationships/font" Target="fonts/Rubik-regular.fntdata"/><Relationship Id="rId133" Type="http://schemas.openxmlformats.org/officeDocument/2006/relationships/font" Target="fonts/FiraCode-bold.fntdata"/><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2fa44eb693c_14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2fa44eb693c_14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2fa44eb693c_1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2fa44eb693c_1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fa44eb693c_16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2fa44eb693c_16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2fa44eb693c_16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2fa44eb693c_16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2fa44eb693c_16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2fa44eb693c_16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2fa44eb693c_12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2fa44eb693c_12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2fa44eb693c_12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2fa44eb693c_12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2fa44eb693c_1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2fa44eb693c_1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2fa44eb693c_1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2fa44eb693c_1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2fa44eb693c_12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2fa44eb693c_12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fa44eb693c_12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fa44eb693c_12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2fa1a85d22a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2fa1a85d22a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2fa1a85d22a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2fa1a85d22a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2fa1a85d22a_38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2fa1a85d22a_38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7b93788a6edd34c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7b93788a6edd34c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7b93788a6edd34c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7b93788a6edd34c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g504fbdd6eb84f4fd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8" name="Google Shape;1288;g504fbdd6eb84f4fd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504fbdd6eb84f4fd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504fbdd6eb84f4fd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2fa1a85d22a_6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2fa1a85d22a_6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2fa1a85d22a_6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2fa1a85d22a_6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504fbdd6eb84f4fd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2" name="Google Shape;1312;g504fbdd6eb84f4fd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fa44eb693c_12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fa44eb693c_12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504fbdd6eb84f4fd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8" name="Google Shape;1318;g504fbdd6eb84f4fd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2fa1a85d22a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2fa1a85d22a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2fa1a85d22a_28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2fa1a85d22a_28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2fa1a85d22a_48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2fa1a85d22a_48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2fa1a85d22a_5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2fa1a85d22a_5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2fa1a85d22a_5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2fa1a85d22a_5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g2fa1a85d22a_5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0" name="Google Shape;1360;g2fa1a85d22a_5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2fa1a85d22a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2fa1a85d22a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30a1e5f52cc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30a1e5f52cc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30a1e5f52cc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30a1e5f52cc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fa44eb693c_12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2fa44eb693c_12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30a1e5f52cc_8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30a1e5f52cc_8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g30a1e5f52cc_8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1" name="Google Shape;1391;g30a1e5f52cc_8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2fa3cdc2e67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2fa3cdc2e67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g2fa3cdc2e67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3" name="Google Shape;1403;g2fa3cdc2e67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30a1e5f52cc_8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30a1e5f52cc_8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30a1e5f52cc_8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30a1e5f52cc_8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6" name="Shape 1416"/>
        <p:cNvGrpSpPr/>
        <p:nvPr/>
      </p:nvGrpSpPr>
      <p:grpSpPr>
        <a:xfrm>
          <a:off x="0" y="0"/>
          <a:ext cx="0" cy="0"/>
          <a:chOff x="0" y="0"/>
          <a:chExt cx="0" cy="0"/>
        </a:xfrm>
      </p:grpSpPr>
      <p:sp>
        <p:nvSpPr>
          <p:cNvPr id="1417" name="Google Shape;1417;g2fa1a85d22a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8" name="Google Shape;1418;g2fa1a85d22a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2fa1a85d22a_1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2fa1a85d22a_1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2fa1a85d22a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9" name="Google Shape;1439;g2fa1a85d22a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2fa1a85d22a_19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0" name="Google Shape;1450;g2fa1a85d22a_19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fa44eb693c_12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fa44eb693c_12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2fa1a85d22a_4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2fa1a85d22a_4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2fa1a85d22a_19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2fa1a85d22a_19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2fa1a85d22a_29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2fa1a85d22a_29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2fa1a85d22a_19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0" name="Google Shape;1500;g2fa1a85d22a_19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g2fa1a85d22a_19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2fa1a85d22a_19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g2fa1a85d22a_3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5" name="Google Shape;1525;g2fa1a85d22a_3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0" name="Shape 1530"/>
        <p:cNvGrpSpPr/>
        <p:nvPr/>
      </p:nvGrpSpPr>
      <p:grpSpPr>
        <a:xfrm>
          <a:off x="0" y="0"/>
          <a:ext cx="0" cy="0"/>
          <a:chOff x="0" y="0"/>
          <a:chExt cx="0" cy="0"/>
        </a:xfrm>
      </p:grpSpPr>
      <p:sp>
        <p:nvSpPr>
          <p:cNvPr id="1531" name="Google Shape;1531;g2fa1a85d22a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2" name="Google Shape;1532;g2fa1a85d22a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2fa1a85d22a_2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2fa1a85d22a_2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g2fa1a85d22a_6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7" name="Google Shape;1547;g2fa1a85d22a_6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2" name="Shape 1552"/>
        <p:cNvGrpSpPr/>
        <p:nvPr/>
      </p:nvGrpSpPr>
      <p:grpSpPr>
        <a:xfrm>
          <a:off x="0" y="0"/>
          <a:ext cx="0" cy="0"/>
          <a:chOff x="0" y="0"/>
          <a:chExt cx="0" cy="0"/>
        </a:xfrm>
      </p:grpSpPr>
      <p:sp>
        <p:nvSpPr>
          <p:cNvPr id="1553" name="Google Shape;1553;g2fa1a85d22a_37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4" name="Google Shape;1554;g2fa1a85d22a_37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fa44eb693c_12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2fa44eb693c_12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g2fa1a85d22a_37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1" name="Google Shape;1561;g2fa1a85d22a_37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6" name="Shape 1566"/>
        <p:cNvGrpSpPr/>
        <p:nvPr/>
      </p:nvGrpSpPr>
      <p:grpSpPr>
        <a:xfrm>
          <a:off x="0" y="0"/>
          <a:ext cx="0" cy="0"/>
          <a:chOff x="0" y="0"/>
          <a:chExt cx="0" cy="0"/>
        </a:xfrm>
      </p:grpSpPr>
      <p:sp>
        <p:nvSpPr>
          <p:cNvPr id="1567" name="Google Shape;1567;g2fa1a85d22a_27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8" name="Google Shape;1568;g2fa1a85d22a_27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3" name="Shape 1573"/>
        <p:cNvGrpSpPr/>
        <p:nvPr/>
      </p:nvGrpSpPr>
      <p:grpSpPr>
        <a:xfrm>
          <a:off x="0" y="0"/>
          <a:ext cx="0" cy="0"/>
          <a:chOff x="0" y="0"/>
          <a:chExt cx="0" cy="0"/>
        </a:xfrm>
      </p:grpSpPr>
      <p:sp>
        <p:nvSpPr>
          <p:cNvPr id="1574" name="Google Shape;1574;g2fa1a85d22a_27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5" name="Google Shape;1575;g2fa1a85d22a_2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g2fa1a85d22a_68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2" name="Google Shape;1582;g2fa1a85d22a_68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6" name="Shape 1586"/>
        <p:cNvGrpSpPr/>
        <p:nvPr/>
      </p:nvGrpSpPr>
      <p:grpSpPr>
        <a:xfrm>
          <a:off x="0" y="0"/>
          <a:ext cx="0" cy="0"/>
          <a:chOff x="0" y="0"/>
          <a:chExt cx="0" cy="0"/>
        </a:xfrm>
      </p:grpSpPr>
      <p:sp>
        <p:nvSpPr>
          <p:cNvPr id="1587" name="Google Shape;1587;g2fa1a85d22a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8" name="Google Shape;1588;g2fa1a85d22a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2" name="Shape 1592"/>
        <p:cNvGrpSpPr/>
        <p:nvPr/>
      </p:nvGrpSpPr>
      <p:grpSpPr>
        <a:xfrm>
          <a:off x="0" y="0"/>
          <a:ext cx="0" cy="0"/>
          <a:chOff x="0" y="0"/>
          <a:chExt cx="0" cy="0"/>
        </a:xfrm>
      </p:grpSpPr>
      <p:sp>
        <p:nvSpPr>
          <p:cNvPr id="1593" name="Google Shape;1593;g2fa1a85d22a_35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4" name="Google Shape;1594;g2fa1a85d22a_3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g2fa1a85d22a_3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0" name="Google Shape;1600;g2fa1a85d22a_3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g2fa1a85d22a_3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6" name="Google Shape;1606;g2fa1a85d22a_3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0" name="Shape 1610"/>
        <p:cNvGrpSpPr/>
        <p:nvPr/>
      </p:nvGrpSpPr>
      <p:grpSpPr>
        <a:xfrm>
          <a:off x="0" y="0"/>
          <a:ext cx="0" cy="0"/>
          <a:chOff x="0" y="0"/>
          <a:chExt cx="0" cy="0"/>
        </a:xfrm>
      </p:grpSpPr>
      <p:sp>
        <p:nvSpPr>
          <p:cNvPr id="1611" name="Google Shape;1611;g2fa1a85d22a_35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2" name="Google Shape;1612;g2fa1a85d22a_3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6" name="Shape 1616"/>
        <p:cNvGrpSpPr/>
        <p:nvPr/>
      </p:nvGrpSpPr>
      <p:grpSpPr>
        <a:xfrm>
          <a:off x="0" y="0"/>
          <a:ext cx="0" cy="0"/>
          <a:chOff x="0" y="0"/>
          <a:chExt cx="0" cy="0"/>
        </a:xfrm>
      </p:grpSpPr>
      <p:sp>
        <p:nvSpPr>
          <p:cNvPr id="1617" name="Google Shape;1617;g2fa1a85d22a_35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8" name="Google Shape;1618;g2fa1a85d22a_35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fa44eb693c_12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2fa44eb693c_12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g2fa1a85d22a_4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4" name="Google Shape;1624;g2fa1a85d22a_4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g2fa1a85d22a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0" name="Google Shape;1630;g2fa1a85d22a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4" name="Shape 1634"/>
        <p:cNvGrpSpPr/>
        <p:nvPr/>
      </p:nvGrpSpPr>
      <p:grpSpPr>
        <a:xfrm>
          <a:off x="0" y="0"/>
          <a:ext cx="0" cy="0"/>
          <a:chOff x="0" y="0"/>
          <a:chExt cx="0" cy="0"/>
        </a:xfrm>
      </p:grpSpPr>
      <p:sp>
        <p:nvSpPr>
          <p:cNvPr id="1635" name="Google Shape;1635;g2fa1a85d22a_2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6" name="Google Shape;1636;g2fa1a85d22a_2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1" name="Shape 1641"/>
        <p:cNvGrpSpPr/>
        <p:nvPr/>
      </p:nvGrpSpPr>
      <p:grpSpPr>
        <a:xfrm>
          <a:off x="0" y="0"/>
          <a:ext cx="0" cy="0"/>
          <a:chOff x="0" y="0"/>
          <a:chExt cx="0" cy="0"/>
        </a:xfrm>
      </p:grpSpPr>
      <p:sp>
        <p:nvSpPr>
          <p:cNvPr id="1642" name="Google Shape;1642;g2fa1a85d22a_2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3" name="Google Shape;1643;g2fa1a85d22a_2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8" name="Shape 1648"/>
        <p:cNvGrpSpPr/>
        <p:nvPr/>
      </p:nvGrpSpPr>
      <p:grpSpPr>
        <a:xfrm>
          <a:off x="0" y="0"/>
          <a:ext cx="0" cy="0"/>
          <a:chOff x="0" y="0"/>
          <a:chExt cx="0" cy="0"/>
        </a:xfrm>
      </p:grpSpPr>
      <p:sp>
        <p:nvSpPr>
          <p:cNvPr id="1649" name="Google Shape;1649;g2fa1a85d22a_2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0" name="Google Shape;1650;g2fa1a85d22a_2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5" name="Shape 1655"/>
        <p:cNvGrpSpPr/>
        <p:nvPr/>
      </p:nvGrpSpPr>
      <p:grpSpPr>
        <a:xfrm>
          <a:off x="0" y="0"/>
          <a:ext cx="0" cy="0"/>
          <a:chOff x="0" y="0"/>
          <a:chExt cx="0" cy="0"/>
        </a:xfrm>
      </p:grpSpPr>
      <p:sp>
        <p:nvSpPr>
          <p:cNvPr id="1656" name="Google Shape;1656;g2fa1a85d22a_2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7" name="Google Shape;1657;g2fa1a85d22a_2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2" name="Shape 1662"/>
        <p:cNvGrpSpPr/>
        <p:nvPr/>
      </p:nvGrpSpPr>
      <p:grpSpPr>
        <a:xfrm>
          <a:off x="0" y="0"/>
          <a:ext cx="0" cy="0"/>
          <a:chOff x="0" y="0"/>
          <a:chExt cx="0" cy="0"/>
        </a:xfrm>
      </p:grpSpPr>
      <p:sp>
        <p:nvSpPr>
          <p:cNvPr id="1663" name="Google Shape;1663;g2fa1a85d22a_2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4" name="Google Shape;1664;g2fa1a85d22a_2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g2fa1a85d22a_49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0" name="Google Shape;1670;g2fa1a85d22a_49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4" name="Shape 1674"/>
        <p:cNvGrpSpPr/>
        <p:nvPr/>
      </p:nvGrpSpPr>
      <p:grpSpPr>
        <a:xfrm>
          <a:off x="0" y="0"/>
          <a:ext cx="0" cy="0"/>
          <a:chOff x="0" y="0"/>
          <a:chExt cx="0" cy="0"/>
        </a:xfrm>
      </p:grpSpPr>
      <p:sp>
        <p:nvSpPr>
          <p:cNvPr id="1675" name="Google Shape;1675;g2fa1a85d22a_2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6" name="Google Shape;1676;g2fa1a85d22a_2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0" name="Shape 1680"/>
        <p:cNvGrpSpPr/>
        <p:nvPr/>
      </p:nvGrpSpPr>
      <p:grpSpPr>
        <a:xfrm>
          <a:off x="0" y="0"/>
          <a:ext cx="0" cy="0"/>
          <a:chOff x="0" y="0"/>
          <a:chExt cx="0" cy="0"/>
        </a:xfrm>
      </p:grpSpPr>
      <p:sp>
        <p:nvSpPr>
          <p:cNvPr id="1681" name="Google Shape;1681;g2fa1a85d22a_3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2" name="Google Shape;1682;g2fa1a85d22a_3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2fa44eb693c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2fa44eb693c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6" name="Shape 1686"/>
        <p:cNvGrpSpPr/>
        <p:nvPr/>
      </p:nvGrpSpPr>
      <p:grpSpPr>
        <a:xfrm>
          <a:off x="0" y="0"/>
          <a:ext cx="0" cy="0"/>
          <a:chOff x="0" y="0"/>
          <a:chExt cx="0" cy="0"/>
        </a:xfrm>
      </p:grpSpPr>
      <p:sp>
        <p:nvSpPr>
          <p:cNvPr id="1687" name="Google Shape;1687;g2fa1a85d22a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8" name="Google Shape;1688;g2fa1a85d22a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g2fa1a85d22a_17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4" name="Google Shape;1694;g2fa1a85d22a_17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2" name="Shape 1702"/>
        <p:cNvGrpSpPr/>
        <p:nvPr/>
      </p:nvGrpSpPr>
      <p:grpSpPr>
        <a:xfrm>
          <a:off x="0" y="0"/>
          <a:ext cx="0" cy="0"/>
          <a:chOff x="0" y="0"/>
          <a:chExt cx="0" cy="0"/>
        </a:xfrm>
      </p:grpSpPr>
      <p:sp>
        <p:nvSpPr>
          <p:cNvPr id="1703" name="Google Shape;1703;g2fa3cdc2e67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4" name="Google Shape;1704;g2fa3cdc2e67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2" name="Shape 1712"/>
        <p:cNvGrpSpPr/>
        <p:nvPr/>
      </p:nvGrpSpPr>
      <p:grpSpPr>
        <a:xfrm>
          <a:off x="0" y="0"/>
          <a:ext cx="0" cy="0"/>
          <a:chOff x="0" y="0"/>
          <a:chExt cx="0" cy="0"/>
        </a:xfrm>
      </p:grpSpPr>
      <p:sp>
        <p:nvSpPr>
          <p:cNvPr id="1713" name="Google Shape;1713;g2fa1a85d22a_2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4" name="Google Shape;1714;g2fa1a85d22a_2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0" name="Shape 1720"/>
        <p:cNvGrpSpPr/>
        <p:nvPr/>
      </p:nvGrpSpPr>
      <p:grpSpPr>
        <a:xfrm>
          <a:off x="0" y="0"/>
          <a:ext cx="0" cy="0"/>
          <a:chOff x="0" y="0"/>
          <a:chExt cx="0" cy="0"/>
        </a:xfrm>
      </p:grpSpPr>
      <p:sp>
        <p:nvSpPr>
          <p:cNvPr id="1721" name="Google Shape;1721;g2fa3cdc2e67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2" name="Google Shape;1722;g2fa3cdc2e67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8" name="Shape 1728"/>
        <p:cNvGrpSpPr/>
        <p:nvPr/>
      </p:nvGrpSpPr>
      <p:grpSpPr>
        <a:xfrm>
          <a:off x="0" y="0"/>
          <a:ext cx="0" cy="0"/>
          <a:chOff x="0" y="0"/>
          <a:chExt cx="0" cy="0"/>
        </a:xfrm>
      </p:grpSpPr>
      <p:sp>
        <p:nvSpPr>
          <p:cNvPr id="1729" name="Google Shape;1729;g2fa1a85d22a_2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0" name="Google Shape;1730;g2fa1a85d22a_2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8" name="Shape 1738"/>
        <p:cNvGrpSpPr/>
        <p:nvPr/>
      </p:nvGrpSpPr>
      <p:grpSpPr>
        <a:xfrm>
          <a:off x="0" y="0"/>
          <a:ext cx="0" cy="0"/>
          <a:chOff x="0" y="0"/>
          <a:chExt cx="0" cy="0"/>
        </a:xfrm>
      </p:grpSpPr>
      <p:sp>
        <p:nvSpPr>
          <p:cNvPr id="1739" name="Google Shape;1739;g2fa3cdc2e67_1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0" name="Google Shape;1740;g2fa3cdc2e67_1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8" name="Shape 1748"/>
        <p:cNvGrpSpPr/>
        <p:nvPr/>
      </p:nvGrpSpPr>
      <p:grpSpPr>
        <a:xfrm>
          <a:off x="0" y="0"/>
          <a:ext cx="0" cy="0"/>
          <a:chOff x="0" y="0"/>
          <a:chExt cx="0" cy="0"/>
        </a:xfrm>
      </p:grpSpPr>
      <p:sp>
        <p:nvSpPr>
          <p:cNvPr id="1749" name="Google Shape;1749;g2fa1a85d22a_2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0" name="Google Shape;1750;g2fa1a85d22a_2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8" name="Shape 1758"/>
        <p:cNvGrpSpPr/>
        <p:nvPr/>
      </p:nvGrpSpPr>
      <p:grpSpPr>
        <a:xfrm>
          <a:off x="0" y="0"/>
          <a:ext cx="0" cy="0"/>
          <a:chOff x="0" y="0"/>
          <a:chExt cx="0" cy="0"/>
        </a:xfrm>
      </p:grpSpPr>
      <p:sp>
        <p:nvSpPr>
          <p:cNvPr id="1759" name="Google Shape;1759;g2fa3cdc2e67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0" name="Google Shape;1760;g2fa3cdc2e67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8" name="Shape 1768"/>
        <p:cNvGrpSpPr/>
        <p:nvPr/>
      </p:nvGrpSpPr>
      <p:grpSpPr>
        <a:xfrm>
          <a:off x="0" y="0"/>
          <a:ext cx="0" cy="0"/>
          <a:chOff x="0" y="0"/>
          <a:chExt cx="0" cy="0"/>
        </a:xfrm>
      </p:grpSpPr>
      <p:sp>
        <p:nvSpPr>
          <p:cNvPr id="1769" name="Google Shape;1769;g2fa1a85d22a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0" name="Google Shape;1770;g2fa1a85d22a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2fa44eb693c_1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2fa44eb693c_1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7" name="Shape 1777"/>
        <p:cNvGrpSpPr/>
        <p:nvPr/>
      </p:nvGrpSpPr>
      <p:grpSpPr>
        <a:xfrm>
          <a:off x="0" y="0"/>
          <a:ext cx="0" cy="0"/>
          <a:chOff x="0" y="0"/>
          <a:chExt cx="0" cy="0"/>
        </a:xfrm>
      </p:grpSpPr>
      <p:sp>
        <p:nvSpPr>
          <p:cNvPr id="1778" name="Google Shape;1778;g2fa5d95b07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9" name="Google Shape;1779;g2fa5d95b07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6" name="Shape 1786"/>
        <p:cNvGrpSpPr/>
        <p:nvPr/>
      </p:nvGrpSpPr>
      <p:grpSpPr>
        <a:xfrm>
          <a:off x="0" y="0"/>
          <a:ext cx="0" cy="0"/>
          <a:chOff x="0" y="0"/>
          <a:chExt cx="0" cy="0"/>
        </a:xfrm>
      </p:grpSpPr>
      <p:sp>
        <p:nvSpPr>
          <p:cNvPr id="1787" name="Google Shape;1787;g2fa1a85d22a_18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8" name="Google Shape;1788;g2fa1a85d22a_18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4" name="Shape 1794"/>
        <p:cNvGrpSpPr/>
        <p:nvPr/>
      </p:nvGrpSpPr>
      <p:grpSpPr>
        <a:xfrm>
          <a:off x="0" y="0"/>
          <a:ext cx="0" cy="0"/>
          <a:chOff x="0" y="0"/>
          <a:chExt cx="0" cy="0"/>
        </a:xfrm>
      </p:grpSpPr>
      <p:sp>
        <p:nvSpPr>
          <p:cNvPr id="1795" name="Google Shape;1795;g2fa5d95b07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6" name="Google Shape;1796;g2fa5d95b07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2" name="Shape 1802"/>
        <p:cNvGrpSpPr/>
        <p:nvPr/>
      </p:nvGrpSpPr>
      <p:grpSpPr>
        <a:xfrm>
          <a:off x="0" y="0"/>
          <a:ext cx="0" cy="0"/>
          <a:chOff x="0" y="0"/>
          <a:chExt cx="0" cy="0"/>
        </a:xfrm>
      </p:grpSpPr>
      <p:sp>
        <p:nvSpPr>
          <p:cNvPr id="1803" name="Google Shape;1803;g2fa1a85d22a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4" name="Google Shape;1804;g2fa1a85d22a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50" name="Shape 50"/>
        <p:cNvGrpSpPr/>
        <p:nvPr/>
      </p:nvGrpSpPr>
      <p:grpSpPr>
        <a:xfrm>
          <a:off x="0" y="0"/>
          <a:ext cx="0" cy="0"/>
          <a:chOff x="0" y="0"/>
          <a:chExt cx="0" cy="0"/>
        </a:xfrm>
      </p:grpSpPr>
      <p:pic>
        <p:nvPicPr>
          <p:cNvPr id="51" name="Google Shape;51;p13"/>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52" name="Google Shape;52;p13"/>
          <p:cNvGrpSpPr/>
          <p:nvPr/>
        </p:nvGrpSpPr>
        <p:grpSpPr>
          <a:xfrm>
            <a:off x="1371300" y="742950"/>
            <a:ext cx="6492300" cy="3749100"/>
            <a:chOff x="1371300" y="742950"/>
            <a:chExt cx="6492300" cy="3749100"/>
          </a:xfrm>
        </p:grpSpPr>
        <p:sp>
          <p:nvSpPr>
            <p:cNvPr id="53" name="Google Shape;53;p13"/>
            <p:cNvSpPr/>
            <p:nvPr/>
          </p:nvSpPr>
          <p:spPr>
            <a:xfrm>
              <a:off x="1462800" y="834450"/>
              <a:ext cx="6400800" cy="36576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 name="Google Shape;54;p13"/>
            <p:cNvGrpSpPr/>
            <p:nvPr/>
          </p:nvGrpSpPr>
          <p:grpSpPr>
            <a:xfrm>
              <a:off x="1371300" y="742950"/>
              <a:ext cx="6401400" cy="3657600"/>
              <a:chOff x="1371300" y="742950"/>
              <a:chExt cx="6401400" cy="3657600"/>
            </a:xfrm>
          </p:grpSpPr>
          <p:sp>
            <p:nvSpPr>
              <p:cNvPr id="55" name="Google Shape;55;p13"/>
              <p:cNvSpPr/>
              <p:nvPr/>
            </p:nvSpPr>
            <p:spPr>
              <a:xfrm>
                <a:off x="1371300" y="742950"/>
                <a:ext cx="6400800" cy="36576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 name="Google Shape;56;p13"/>
              <p:cNvCxnSpPr/>
              <p:nvPr/>
            </p:nvCxnSpPr>
            <p:spPr>
              <a:xfrm>
                <a:off x="1371300" y="1108650"/>
                <a:ext cx="6401400" cy="0"/>
              </a:xfrm>
              <a:prstGeom prst="straightConnector1">
                <a:avLst/>
              </a:prstGeom>
              <a:noFill/>
              <a:ln cap="flat" cmpd="sng" w="28575">
                <a:solidFill>
                  <a:schemeClr val="dk1"/>
                </a:solidFill>
                <a:prstDash val="solid"/>
                <a:round/>
                <a:headEnd len="med" w="med" type="none"/>
                <a:tailEnd len="med" w="med" type="none"/>
              </a:ln>
            </p:spPr>
          </p:cxnSp>
          <p:grpSp>
            <p:nvGrpSpPr>
              <p:cNvPr id="57" name="Google Shape;57;p13"/>
              <p:cNvGrpSpPr/>
              <p:nvPr/>
            </p:nvGrpSpPr>
            <p:grpSpPr>
              <a:xfrm>
                <a:off x="7498200" y="834288"/>
                <a:ext cx="183000" cy="183000"/>
                <a:chOff x="8225400" y="367488"/>
                <a:chExt cx="183000" cy="183000"/>
              </a:xfrm>
            </p:grpSpPr>
            <p:cxnSp>
              <p:nvCxnSpPr>
                <p:cNvPr id="58" name="Google Shape;58;p13"/>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59" name="Google Shape;59;p13"/>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60" name="Google Shape;60;p13"/>
              <p:cNvSpPr/>
              <p:nvPr/>
            </p:nvSpPr>
            <p:spPr>
              <a:xfrm>
                <a:off x="7177950" y="834288"/>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13"/>
              <p:cNvCxnSpPr/>
              <p:nvPr/>
            </p:nvCxnSpPr>
            <p:spPr>
              <a:xfrm>
                <a:off x="6827699" y="1017288"/>
                <a:ext cx="208500" cy="0"/>
              </a:xfrm>
              <a:prstGeom prst="straightConnector1">
                <a:avLst/>
              </a:prstGeom>
              <a:noFill/>
              <a:ln cap="flat" cmpd="sng" w="28575">
                <a:solidFill>
                  <a:schemeClr val="dk1"/>
                </a:solidFill>
                <a:prstDash val="solid"/>
                <a:round/>
                <a:headEnd len="med" w="med" type="none"/>
                <a:tailEnd len="med" w="med" type="none"/>
              </a:ln>
            </p:spPr>
          </p:cxnSp>
        </p:grpSp>
      </p:grpSp>
      <p:sp>
        <p:nvSpPr>
          <p:cNvPr id="62" name="Google Shape;62;p13"/>
          <p:cNvSpPr txBox="1"/>
          <p:nvPr>
            <p:ph type="title"/>
          </p:nvPr>
        </p:nvSpPr>
        <p:spPr>
          <a:xfrm>
            <a:off x="1828800" y="2114550"/>
            <a:ext cx="5486400" cy="914400"/>
          </a:xfrm>
          <a:prstGeom prst="rect">
            <a:avLst/>
          </a:prstGeom>
        </p:spPr>
        <p:txBody>
          <a:bodyPr anchorCtr="0" anchor="t" bIns="91425" lIns="91425" spcFirstLastPara="1" rIns="91425" wrap="square" tIns="91425">
            <a:norm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63" name="Google Shape;63;p13"/>
          <p:cNvSpPr txBox="1"/>
          <p:nvPr>
            <p:ph hasCustomPrompt="1" idx="2" type="title"/>
          </p:nvPr>
        </p:nvSpPr>
        <p:spPr>
          <a:xfrm>
            <a:off x="947550" y="679350"/>
            <a:ext cx="1368300" cy="1371600"/>
          </a:xfrm>
          <a:prstGeom prst="rect">
            <a:avLst/>
          </a:prstGeom>
          <a:noFill/>
        </p:spPr>
        <p:txBody>
          <a:bodyPr anchorCtr="0" anchor="ctr" bIns="91425" lIns="91425" spcFirstLastPara="1" rIns="91425" wrap="square" tIns="91425">
            <a:normAutofit/>
          </a:bodyPr>
          <a:lstStyle>
            <a:lvl1pPr lvl="0" algn="ctr">
              <a:spcBef>
                <a:spcPts val="0"/>
              </a:spcBef>
              <a:spcAft>
                <a:spcPts val="0"/>
              </a:spcAft>
              <a:buSzPts val="6000"/>
              <a:buNone/>
              <a:defRPr sz="7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64" name="Google Shape;64;p13"/>
          <p:cNvSpPr txBox="1"/>
          <p:nvPr>
            <p:ph idx="1" type="subTitle"/>
          </p:nvPr>
        </p:nvSpPr>
        <p:spPr>
          <a:xfrm>
            <a:off x="2286000" y="3952891"/>
            <a:ext cx="4572000" cy="4572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8" name="Shape 68"/>
        <p:cNvGrpSpPr/>
        <p:nvPr/>
      </p:nvGrpSpPr>
      <p:grpSpPr>
        <a:xfrm>
          <a:off x="0" y="0"/>
          <a:ext cx="0" cy="0"/>
          <a:chOff x="0" y="0"/>
          <a:chExt cx="0" cy="0"/>
        </a:xfrm>
      </p:grpSpPr>
      <p:pic>
        <p:nvPicPr>
          <p:cNvPr id="69" name="Google Shape;69;p15"/>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70" name="Google Shape;70;p15"/>
          <p:cNvGrpSpPr/>
          <p:nvPr/>
        </p:nvGrpSpPr>
        <p:grpSpPr>
          <a:xfrm>
            <a:off x="274200" y="274200"/>
            <a:ext cx="8687100" cy="4686600"/>
            <a:chOff x="274200" y="274200"/>
            <a:chExt cx="8687100" cy="4686600"/>
          </a:xfrm>
        </p:grpSpPr>
        <p:sp>
          <p:nvSpPr>
            <p:cNvPr id="71" name="Google Shape;71;p15"/>
            <p:cNvSpPr/>
            <p:nvPr/>
          </p:nvSpPr>
          <p:spPr>
            <a:xfrm>
              <a:off x="365700" y="365700"/>
              <a:ext cx="8595600" cy="45951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 name="Google Shape;72;p15"/>
            <p:cNvGrpSpPr/>
            <p:nvPr/>
          </p:nvGrpSpPr>
          <p:grpSpPr>
            <a:xfrm>
              <a:off x="274200" y="274200"/>
              <a:ext cx="8595900" cy="4595100"/>
              <a:chOff x="274200" y="274200"/>
              <a:chExt cx="8595900" cy="4595100"/>
            </a:xfrm>
          </p:grpSpPr>
          <p:grpSp>
            <p:nvGrpSpPr>
              <p:cNvPr id="73" name="Google Shape;73;p15"/>
              <p:cNvGrpSpPr/>
              <p:nvPr/>
            </p:nvGrpSpPr>
            <p:grpSpPr>
              <a:xfrm>
                <a:off x="274200" y="274200"/>
                <a:ext cx="8595900" cy="4595100"/>
                <a:chOff x="274200" y="274200"/>
                <a:chExt cx="8595900" cy="4595100"/>
              </a:xfrm>
            </p:grpSpPr>
            <p:sp>
              <p:nvSpPr>
                <p:cNvPr id="74" name="Google Shape;74;p15"/>
                <p:cNvSpPr/>
                <p:nvPr/>
              </p:nvSpPr>
              <p:spPr>
                <a:xfrm>
                  <a:off x="274200" y="274200"/>
                  <a:ext cx="8595600" cy="45951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 name="Google Shape;75;p15"/>
                <p:cNvCxnSpPr/>
                <p:nvPr/>
              </p:nvCxnSpPr>
              <p:spPr>
                <a:xfrm>
                  <a:off x="274200" y="639909"/>
                  <a:ext cx="8595900" cy="0"/>
                </a:xfrm>
                <a:prstGeom prst="straightConnector1">
                  <a:avLst/>
                </a:prstGeom>
                <a:noFill/>
                <a:ln cap="flat" cmpd="sng" w="28575">
                  <a:solidFill>
                    <a:schemeClr val="dk1"/>
                  </a:solidFill>
                  <a:prstDash val="solid"/>
                  <a:round/>
                  <a:headEnd len="med" w="med" type="none"/>
                  <a:tailEnd len="med" w="med" type="none"/>
                </a:ln>
              </p:spPr>
            </p:cxnSp>
          </p:grpSp>
          <p:grpSp>
            <p:nvGrpSpPr>
              <p:cNvPr id="76" name="Google Shape;76;p15"/>
              <p:cNvGrpSpPr/>
              <p:nvPr/>
            </p:nvGrpSpPr>
            <p:grpSpPr>
              <a:xfrm>
                <a:off x="8595300" y="365550"/>
                <a:ext cx="183000" cy="183000"/>
                <a:chOff x="8225400" y="367488"/>
                <a:chExt cx="183000" cy="183000"/>
              </a:xfrm>
            </p:grpSpPr>
            <p:cxnSp>
              <p:nvCxnSpPr>
                <p:cNvPr id="77" name="Google Shape;77;p15"/>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78" name="Google Shape;78;p15"/>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79" name="Google Shape;79;p15"/>
              <p:cNvSpPr/>
              <p:nvPr/>
            </p:nvSpPr>
            <p:spPr>
              <a:xfrm>
                <a:off x="8275200" y="365550"/>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 name="Google Shape;80;p15"/>
              <p:cNvCxnSpPr/>
              <p:nvPr/>
            </p:nvCxnSpPr>
            <p:spPr>
              <a:xfrm>
                <a:off x="7925099" y="548550"/>
                <a:ext cx="213000" cy="0"/>
              </a:xfrm>
              <a:prstGeom prst="straightConnector1">
                <a:avLst/>
              </a:prstGeom>
              <a:noFill/>
              <a:ln cap="flat" cmpd="sng" w="28575">
                <a:solidFill>
                  <a:schemeClr val="dk1"/>
                </a:solidFill>
                <a:prstDash val="solid"/>
                <a:round/>
                <a:headEnd len="med" w="med" type="none"/>
                <a:tailEnd len="med" w="med" type="none"/>
              </a:ln>
            </p:spPr>
          </p:cxnSp>
        </p:grpSp>
      </p:grpSp>
      <p:grpSp>
        <p:nvGrpSpPr>
          <p:cNvPr id="81" name="Google Shape;81;p15"/>
          <p:cNvGrpSpPr/>
          <p:nvPr/>
        </p:nvGrpSpPr>
        <p:grpSpPr>
          <a:xfrm>
            <a:off x="914400" y="535100"/>
            <a:ext cx="7406700" cy="4164575"/>
            <a:chOff x="914400" y="535100"/>
            <a:chExt cx="7406700" cy="4164575"/>
          </a:xfrm>
        </p:grpSpPr>
        <p:sp>
          <p:nvSpPr>
            <p:cNvPr id="82" name="Google Shape;82;p15"/>
            <p:cNvSpPr/>
            <p:nvPr/>
          </p:nvSpPr>
          <p:spPr>
            <a:xfrm>
              <a:off x="1005900" y="626275"/>
              <a:ext cx="7315200" cy="40734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 name="Google Shape;83;p15"/>
            <p:cNvGrpSpPr/>
            <p:nvPr/>
          </p:nvGrpSpPr>
          <p:grpSpPr>
            <a:xfrm>
              <a:off x="914400" y="535100"/>
              <a:ext cx="7315200" cy="4073400"/>
              <a:chOff x="914400" y="535100"/>
              <a:chExt cx="7315200" cy="4073400"/>
            </a:xfrm>
          </p:grpSpPr>
          <p:sp>
            <p:nvSpPr>
              <p:cNvPr id="84" name="Google Shape;84;p15"/>
              <p:cNvSpPr/>
              <p:nvPr/>
            </p:nvSpPr>
            <p:spPr>
              <a:xfrm>
                <a:off x="914400" y="535100"/>
                <a:ext cx="7315200" cy="40734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15"/>
              <p:cNvGrpSpPr/>
              <p:nvPr/>
            </p:nvGrpSpPr>
            <p:grpSpPr>
              <a:xfrm>
                <a:off x="7955100" y="626350"/>
                <a:ext cx="183000" cy="183000"/>
                <a:chOff x="8225400" y="367488"/>
                <a:chExt cx="183000" cy="183000"/>
              </a:xfrm>
            </p:grpSpPr>
            <p:cxnSp>
              <p:nvCxnSpPr>
                <p:cNvPr id="86" name="Google Shape;86;p15"/>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87" name="Google Shape;87;p15"/>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88" name="Google Shape;88;p15"/>
              <p:cNvSpPr/>
              <p:nvPr/>
            </p:nvSpPr>
            <p:spPr>
              <a:xfrm>
                <a:off x="7635000" y="626350"/>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 name="Google Shape;89;p15"/>
              <p:cNvCxnSpPr/>
              <p:nvPr/>
            </p:nvCxnSpPr>
            <p:spPr>
              <a:xfrm>
                <a:off x="7284899" y="809350"/>
                <a:ext cx="213000" cy="0"/>
              </a:xfrm>
              <a:prstGeom prst="straightConnector1">
                <a:avLst/>
              </a:prstGeom>
              <a:noFill/>
              <a:ln cap="flat" cmpd="sng" w="28575">
                <a:solidFill>
                  <a:schemeClr val="dk1"/>
                </a:solidFill>
                <a:prstDash val="solid"/>
                <a:round/>
                <a:headEnd len="med" w="med" type="none"/>
                <a:tailEnd len="med" w="med" type="none"/>
              </a:ln>
            </p:spPr>
          </p:cxnSp>
          <p:cxnSp>
            <p:nvCxnSpPr>
              <p:cNvPr id="90" name="Google Shape;90;p15"/>
              <p:cNvCxnSpPr/>
              <p:nvPr/>
            </p:nvCxnSpPr>
            <p:spPr>
              <a:xfrm>
                <a:off x="916188" y="900697"/>
                <a:ext cx="7310400" cy="0"/>
              </a:xfrm>
              <a:prstGeom prst="straightConnector1">
                <a:avLst/>
              </a:prstGeom>
              <a:noFill/>
              <a:ln cap="flat" cmpd="sng" w="28575">
                <a:solidFill>
                  <a:schemeClr val="dk1"/>
                </a:solidFill>
                <a:prstDash val="solid"/>
                <a:round/>
                <a:headEnd len="med" w="med" type="none"/>
                <a:tailEnd len="med" w="med" type="none"/>
              </a:ln>
            </p:spPr>
          </p:cxnSp>
        </p:grpSp>
      </p:grpSp>
      <p:sp>
        <p:nvSpPr>
          <p:cNvPr id="91" name="Google Shape;91;p15"/>
          <p:cNvSpPr txBox="1"/>
          <p:nvPr>
            <p:ph type="ctrTitle"/>
          </p:nvPr>
        </p:nvSpPr>
        <p:spPr>
          <a:xfrm>
            <a:off x="1828800" y="1174903"/>
            <a:ext cx="5486400" cy="24690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rgbClr val="191919"/>
              </a:buClr>
              <a:buSzPts val="5200"/>
              <a:buNone/>
              <a:defRPr sz="5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92" name="Google Shape;92;p15"/>
          <p:cNvSpPr txBox="1"/>
          <p:nvPr>
            <p:ph idx="1" type="subTitle"/>
          </p:nvPr>
        </p:nvSpPr>
        <p:spPr>
          <a:xfrm>
            <a:off x="1828800" y="3877100"/>
            <a:ext cx="5486400" cy="365700"/>
          </a:xfrm>
          <a:prstGeom prst="rect">
            <a:avLst/>
          </a:prstGeom>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3" name="Shape 93"/>
        <p:cNvGrpSpPr/>
        <p:nvPr/>
      </p:nvGrpSpPr>
      <p:grpSpPr>
        <a:xfrm>
          <a:off x="0" y="0"/>
          <a:ext cx="0" cy="0"/>
          <a:chOff x="0" y="0"/>
          <a:chExt cx="0" cy="0"/>
        </a:xfrm>
      </p:grpSpPr>
      <p:pic>
        <p:nvPicPr>
          <p:cNvPr id="94" name="Google Shape;94;p16"/>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95" name="Google Shape;95;p16"/>
          <p:cNvGrpSpPr/>
          <p:nvPr/>
        </p:nvGrpSpPr>
        <p:grpSpPr>
          <a:xfrm>
            <a:off x="1371300" y="742950"/>
            <a:ext cx="6492300" cy="3749100"/>
            <a:chOff x="1371300" y="742950"/>
            <a:chExt cx="6492300" cy="3749100"/>
          </a:xfrm>
        </p:grpSpPr>
        <p:sp>
          <p:nvSpPr>
            <p:cNvPr id="96" name="Google Shape;96;p16"/>
            <p:cNvSpPr/>
            <p:nvPr/>
          </p:nvSpPr>
          <p:spPr>
            <a:xfrm>
              <a:off x="1462800" y="834450"/>
              <a:ext cx="6400800" cy="36576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 name="Google Shape;97;p16"/>
            <p:cNvGrpSpPr/>
            <p:nvPr/>
          </p:nvGrpSpPr>
          <p:grpSpPr>
            <a:xfrm>
              <a:off x="1371300" y="742950"/>
              <a:ext cx="6401400" cy="3657600"/>
              <a:chOff x="1371300" y="742950"/>
              <a:chExt cx="6401400" cy="3657600"/>
            </a:xfrm>
          </p:grpSpPr>
          <p:sp>
            <p:nvSpPr>
              <p:cNvPr id="98" name="Google Shape;98;p16"/>
              <p:cNvSpPr/>
              <p:nvPr/>
            </p:nvSpPr>
            <p:spPr>
              <a:xfrm>
                <a:off x="1371300" y="742950"/>
                <a:ext cx="6400800" cy="36576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 name="Google Shape;99;p16"/>
              <p:cNvCxnSpPr/>
              <p:nvPr/>
            </p:nvCxnSpPr>
            <p:spPr>
              <a:xfrm>
                <a:off x="1371300" y="1108650"/>
                <a:ext cx="6401400" cy="0"/>
              </a:xfrm>
              <a:prstGeom prst="straightConnector1">
                <a:avLst/>
              </a:prstGeom>
              <a:noFill/>
              <a:ln cap="flat" cmpd="sng" w="28575">
                <a:solidFill>
                  <a:schemeClr val="dk1"/>
                </a:solidFill>
                <a:prstDash val="solid"/>
                <a:round/>
                <a:headEnd len="med" w="med" type="none"/>
                <a:tailEnd len="med" w="med" type="none"/>
              </a:ln>
            </p:spPr>
          </p:cxnSp>
          <p:grpSp>
            <p:nvGrpSpPr>
              <p:cNvPr id="100" name="Google Shape;100;p16"/>
              <p:cNvGrpSpPr/>
              <p:nvPr/>
            </p:nvGrpSpPr>
            <p:grpSpPr>
              <a:xfrm>
                <a:off x="7498200" y="834288"/>
                <a:ext cx="183000" cy="183000"/>
                <a:chOff x="8225400" y="367488"/>
                <a:chExt cx="183000" cy="183000"/>
              </a:xfrm>
            </p:grpSpPr>
            <p:cxnSp>
              <p:nvCxnSpPr>
                <p:cNvPr id="101" name="Google Shape;101;p16"/>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102" name="Google Shape;102;p16"/>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103" name="Google Shape;103;p16"/>
              <p:cNvSpPr/>
              <p:nvPr/>
            </p:nvSpPr>
            <p:spPr>
              <a:xfrm>
                <a:off x="7177950" y="834288"/>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 name="Google Shape;104;p16"/>
              <p:cNvCxnSpPr/>
              <p:nvPr/>
            </p:nvCxnSpPr>
            <p:spPr>
              <a:xfrm>
                <a:off x="6827699" y="1017288"/>
                <a:ext cx="208500" cy="0"/>
              </a:xfrm>
              <a:prstGeom prst="straightConnector1">
                <a:avLst/>
              </a:prstGeom>
              <a:noFill/>
              <a:ln cap="flat" cmpd="sng" w="28575">
                <a:solidFill>
                  <a:schemeClr val="dk1"/>
                </a:solidFill>
                <a:prstDash val="solid"/>
                <a:round/>
                <a:headEnd len="med" w="med" type="none"/>
                <a:tailEnd len="med" w="med" type="none"/>
              </a:ln>
            </p:spPr>
          </p:cxnSp>
        </p:grpSp>
      </p:grpSp>
      <p:sp>
        <p:nvSpPr>
          <p:cNvPr id="105" name="Google Shape;105;p16"/>
          <p:cNvSpPr txBox="1"/>
          <p:nvPr>
            <p:ph type="title"/>
          </p:nvPr>
        </p:nvSpPr>
        <p:spPr>
          <a:xfrm>
            <a:off x="1828800" y="2114550"/>
            <a:ext cx="5486400" cy="914400"/>
          </a:xfrm>
          <a:prstGeom prst="rect">
            <a:avLst/>
          </a:prstGeom>
        </p:spPr>
        <p:txBody>
          <a:bodyPr anchorCtr="0" anchor="t" bIns="91425" lIns="91425" spcFirstLastPara="1" rIns="91425" wrap="square" tIns="91425">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106" name="Google Shape;106;p16"/>
          <p:cNvSpPr txBox="1"/>
          <p:nvPr>
            <p:ph hasCustomPrompt="1" idx="2" type="title"/>
          </p:nvPr>
        </p:nvSpPr>
        <p:spPr>
          <a:xfrm>
            <a:off x="947550" y="679350"/>
            <a:ext cx="1368300" cy="1371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7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7" name="Google Shape;107;p16"/>
          <p:cNvSpPr txBox="1"/>
          <p:nvPr>
            <p:ph idx="1" type="subTitle"/>
          </p:nvPr>
        </p:nvSpPr>
        <p:spPr>
          <a:xfrm>
            <a:off x="2286000" y="3952891"/>
            <a:ext cx="4572000" cy="45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8" name="Shape 108"/>
        <p:cNvGrpSpPr/>
        <p:nvPr/>
      </p:nvGrpSpPr>
      <p:grpSpPr>
        <a:xfrm>
          <a:off x="0" y="0"/>
          <a:ext cx="0" cy="0"/>
          <a:chOff x="0" y="0"/>
          <a:chExt cx="0" cy="0"/>
        </a:xfrm>
      </p:grpSpPr>
      <p:pic>
        <p:nvPicPr>
          <p:cNvPr id="109" name="Google Shape;109;p17"/>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110" name="Google Shape;110;p17"/>
          <p:cNvGrpSpPr/>
          <p:nvPr/>
        </p:nvGrpSpPr>
        <p:grpSpPr>
          <a:xfrm>
            <a:off x="274200" y="274200"/>
            <a:ext cx="8687100" cy="4686600"/>
            <a:chOff x="274200" y="274200"/>
            <a:chExt cx="8687100" cy="4686600"/>
          </a:xfrm>
        </p:grpSpPr>
        <p:sp>
          <p:nvSpPr>
            <p:cNvPr id="111" name="Google Shape;111;p17"/>
            <p:cNvSpPr/>
            <p:nvPr/>
          </p:nvSpPr>
          <p:spPr>
            <a:xfrm>
              <a:off x="365700" y="365700"/>
              <a:ext cx="8595600" cy="45951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7"/>
            <p:cNvGrpSpPr/>
            <p:nvPr/>
          </p:nvGrpSpPr>
          <p:grpSpPr>
            <a:xfrm>
              <a:off x="274200" y="274200"/>
              <a:ext cx="8595900" cy="4595100"/>
              <a:chOff x="274200" y="274200"/>
              <a:chExt cx="8595900" cy="4595100"/>
            </a:xfrm>
          </p:grpSpPr>
          <p:grpSp>
            <p:nvGrpSpPr>
              <p:cNvPr id="113" name="Google Shape;113;p17"/>
              <p:cNvGrpSpPr/>
              <p:nvPr/>
            </p:nvGrpSpPr>
            <p:grpSpPr>
              <a:xfrm>
                <a:off x="274200" y="274200"/>
                <a:ext cx="8595900" cy="4595100"/>
                <a:chOff x="274200" y="274200"/>
                <a:chExt cx="8595900" cy="4595100"/>
              </a:xfrm>
            </p:grpSpPr>
            <p:sp>
              <p:nvSpPr>
                <p:cNvPr id="114" name="Google Shape;114;p17"/>
                <p:cNvSpPr/>
                <p:nvPr/>
              </p:nvSpPr>
              <p:spPr>
                <a:xfrm>
                  <a:off x="274200" y="274200"/>
                  <a:ext cx="8595600" cy="45951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5" name="Google Shape;115;p17"/>
                <p:cNvCxnSpPr/>
                <p:nvPr/>
              </p:nvCxnSpPr>
              <p:spPr>
                <a:xfrm>
                  <a:off x="274200" y="639909"/>
                  <a:ext cx="8595900" cy="0"/>
                </a:xfrm>
                <a:prstGeom prst="straightConnector1">
                  <a:avLst/>
                </a:prstGeom>
                <a:noFill/>
                <a:ln cap="flat" cmpd="sng" w="28575">
                  <a:solidFill>
                    <a:schemeClr val="dk1"/>
                  </a:solidFill>
                  <a:prstDash val="solid"/>
                  <a:round/>
                  <a:headEnd len="med" w="med" type="none"/>
                  <a:tailEnd len="med" w="med" type="none"/>
                </a:ln>
              </p:spPr>
            </p:cxnSp>
          </p:grpSp>
          <p:grpSp>
            <p:nvGrpSpPr>
              <p:cNvPr id="116" name="Google Shape;116;p17"/>
              <p:cNvGrpSpPr/>
              <p:nvPr/>
            </p:nvGrpSpPr>
            <p:grpSpPr>
              <a:xfrm>
                <a:off x="8595300" y="365550"/>
                <a:ext cx="183000" cy="183000"/>
                <a:chOff x="8225400" y="367488"/>
                <a:chExt cx="183000" cy="183000"/>
              </a:xfrm>
            </p:grpSpPr>
            <p:cxnSp>
              <p:nvCxnSpPr>
                <p:cNvPr id="117" name="Google Shape;117;p17"/>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118" name="Google Shape;118;p17"/>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119" name="Google Shape;119;p17"/>
              <p:cNvSpPr/>
              <p:nvPr/>
            </p:nvSpPr>
            <p:spPr>
              <a:xfrm>
                <a:off x="8275200" y="365550"/>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0" name="Google Shape;120;p17"/>
              <p:cNvCxnSpPr/>
              <p:nvPr/>
            </p:nvCxnSpPr>
            <p:spPr>
              <a:xfrm>
                <a:off x="7925099" y="548550"/>
                <a:ext cx="213000" cy="0"/>
              </a:xfrm>
              <a:prstGeom prst="straightConnector1">
                <a:avLst/>
              </a:prstGeom>
              <a:noFill/>
              <a:ln cap="flat" cmpd="sng" w="28575">
                <a:solidFill>
                  <a:schemeClr val="dk1"/>
                </a:solidFill>
                <a:prstDash val="solid"/>
                <a:round/>
                <a:headEnd len="med" w="med" type="none"/>
                <a:tailEnd len="med" w="med" type="none"/>
              </a:ln>
            </p:spPr>
          </p:cxnSp>
        </p:grpSp>
      </p:grpSp>
      <p:sp>
        <p:nvSpPr>
          <p:cNvPr id="121" name="Google Shape;121;p17"/>
          <p:cNvSpPr txBox="1"/>
          <p:nvPr>
            <p:ph type="title"/>
          </p:nvPr>
        </p:nvSpPr>
        <p:spPr>
          <a:xfrm>
            <a:off x="715100" y="731400"/>
            <a:ext cx="7713900" cy="68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3500"/>
              <a:buNone/>
              <a:defRPr/>
            </a:lvl1pPr>
            <a:lvl2pPr lvl="1" rtl="0">
              <a:lnSpc>
                <a:spcPct val="100000"/>
              </a:lnSpc>
              <a:spcBef>
                <a:spcPts val="0"/>
              </a:spcBef>
              <a:spcAft>
                <a:spcPts val="0"/>
              </a:spcAft>
              <a:buSzPts val="3500"/>
              <a:buNone/>
              <a:defRPr/>
            </a:lvl2pPr>
            <a:lvl3pPr lvl="2" rtl="0">
              <a:lnSpc>
                <a:spcPct val="100000"/>
              </a:lnSpc>
              <a:spcBef>
                <a:spcPts val="0"/>
              </a:spcBef>
              <a:spcAft>
                <a:spcPts val="0"/>
              </a:spcAft>
              <a:buSzPts val="3500"/>
              <a:buNone/>
              <a:defRPr/>
            </a:lvl3pPr>
            <a:lvl4pPr lvl="3" rtl="0">
              <a:lnSpc>
                <a:spcPct val="100000"/>
              </a:lnSpc>
              <a:spcBef>
                <a:spcPts val="0"/>
              </a:spcBef>
              <a:spcAft>
                <a:spcPts val="0"/>
              </a:spcAft>
              <a:buSzPts val="3500"/>
              <a:buNone/>
              <a:defRPr/>
            </a:lvl4pPr>
            <a:lvl5pPr lvl="4" rtl="0">
              <a:lnSpc>
                <a:spcPct val="100000"/>
              </a:lnSpc>
              <a:spcBef>
                <a:spcPts val="0"/>
              </a:spcBef>
              <a:spcAft>
                <a:spcPts val="0"/>
              </a:spcAft>
              <a:buSzPts val="3500"/>
              <a:buNone/>
              <a:defRPr/>
            </a:lvl5pPr>
            <a:lvl6pPr lvl="5" rtl="0">
              <a:lnSpc>
                <a:spcPct val="100000"/>
              </a:lnSpc>
              <a:spcBef>
                <a:spcPts val="0"/>
              </a:spcBef>
              <a:spcAft>
                <a:spcPts val="0"/>
              </a:spcAft>
              <a:buSzPts val="3500"/>
              <a:buNone/>
              <a:defRPr/>
            </a:lvl6pPr>
            <a:lvl7pPr lvl="6" rtl="0">
              <a:lnSpc>
                <a:spcPct val="100000"/>
              </a:lnSpc>
              <a:spcBef>
                <a:spcPts val="0"/>
              </a:spcBef>
              <a:spcAft>
                <a:spcPts val="0"/>
              </a:spcAft>
              <a:buSzPts val="3500"/>
              <a:buNone/>
              <a:defRPr/>
            </a:lvl7pPr>
            <a:lvl8pPr lvl="7" rtl="0">
              <a:lnSpc>
                <a:spcPct val="100000"/>
              </a:lnSpc>
              <a:spcBef>
                <a:spcPts val="0"/>
              </a:spcBef>
              <a:spcAft>
                <a:spcPts val="0"/>
              </a:spcAft>
              <a:buSzPts val="3500"/>
              <a:buNone/>
              <a:defRPr/>
            </a:lvl8pPr>
            <a:lvl9pPr lvl="8" rtl="0">
              <a:lnSpc>
                <a:spcPct val="100000"/>
              </a:lnSpc>
              <a:spcBef>
                <a:spcPts val="0"/>
              </a:spcBef>
              <a:spcAft>
                <a:spcPts val="0"/>
              </a:spcAft>
              <a:buSzPts val="3500"/>
              <a:buNone/>
              <a:defRPr/>
            </a:lvl9pPr>
          </a:lstStyle>
          <a:p/>
        </p:txBody>
      </p:sp>
      <p:sp>
        <p:nvSpPr>
          <p:cNvPr id="122" name="Google Shape;122;p17"/>
          <p:cNvSpPr txBox="1"/>
          <p:nvPr>
            <p:ph idx="1" type="body"/>
          </p:nvPr>
        </p:nvSpPr>
        <p:spPr>
          <a:xfrm>
            <a:off x="715100" y="1417200"/>
            <a:ext cx="7713900" cy="3657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sz="11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3" name="Shape 123"/>
        <p:cNvGrpSpPr/>
        <p:nvPr/>
      </p:nvGrpSpPr>
      <p:grpSpPr>
        <a:xfrm>
          <a:off x="0" y="0"/>
          <a:ext cx="0" cy="0"/>
          <a:chOff x="0" y="0"/>
          <a:chExt cx="0" cy="0"/>
        </a:xfrm>
      </p:grpSpPr>
      <p:pic>
        <p:nvPicPr>
          <p:cNvPr id="124" name="Google Shape;124;p18"/>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125" name="Google Shape;125;p18"/>
          <p:cNvGrpSpPr/>
          <p:nvPr/>
        </p:nvGrpSpPr>
        <p:grpSpPr>
          <a:xfrm>
            <a:off x="274200" y="274200"/>
            <a:ext cx="8687100" cy="4686600"/>
            <a:chOff x="274200" y="274200"/>
            <a:chExt cx="8687100" cy="4686600"/>
          </a:xfrm>
        </p:grpSpPr>
        <p:sp>
          <p:nvSpPr>
            <p:cNvPr id="126" name="Google Shape;126;p18"/>
            <p:cNvSpPr/>
            <p:nvPr/>
          </p:nvSpPr>
          <p:spPr>
            <a:xfrm>
              <a:off x="365700" y="365700"/>
              <a:ext cx="8595600" cy="45951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 name="Google Shape;127;p18"/>
            <p:cNvGrpSpPr/>
            <p:nvPr/>
          </p:nvGrpSpPr>
          <p:grpSpPr>
            <a:xfrm>
              <a:off x="274200" y="274200"/>
              <a:ext cx="8595900" cy="4595100"/>
              <a:chOff x="274200" y="274200"/>
              <a:chExt cx="8595900" cy="4595100"/>
            </a:xfrm>
          </p:grpSpPr>
          <p:grpSp>
            <p:nvGrpSpPr>
              <p:cNvPr id="128" name="Google Shape;128;p18"/>
              <p:cNvGrpSpPr/>
              <p:nvPr/>
            </p:nvGrpSpPr>
            <p:grpSpPr>
              <a:xfrm>
                <a:off x="274200" y="274200"/>
                <a:ext cx="8595900" cy="4595100"/>
                <a:chOff x="274200" y="274200"/>
                <a:chExt cx="8595900" cy="4595100"/>
              </a:xfrm>
            </p:grpSpPr>
            <p:sp>
              <p:nvSpPr>
                <p:cNvPr id="129" name="Google Shape;129;p18"/>
                <p:cNvSpPr/>
                <p:nvPr/>
              </p:nvSpPr>
              <p:spPr>
                <a:xfrm>
                  <a:off x="274200" y="274200"/>
                  <a:ext cx="8595600" cy="45951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0" name="Google Shape;130;p18"/>
                <p:cNvCxnSpPr/>
                <p:nvPr/>
              </p:nvCxnSpPr>
              <p:spPr>
                <a:xfrm>
                  <a:off x="274200" y="639909"/>
                  <a:ext cx="8595900" cy="0"/>
                </a:xfrm>
                <a:prstGeom prst="straightConnector1">
                  <a:avLst/>
                </a:prstGeom>
                <a:noFill/>
                <a:ln cap="flat" cmpd="sng" w="28575">
                  <a:solidFill>
                    <a:schemeClr val="dk1"/>
                  </a:solidFill>
                  <a:prstDash val="solid"/>
                  <a:round/>
                  <a:headEnd len="med" w="med" type="none"/>
                  <a:tailEnd len="med" w="med" type="none"/>
                </a:ln>
              </p:spPr>
            </p:cxnSp>
          </p:grpSp>
          <p:grpSp>
            <p:nvGrpSpPr>
              <p:cNvPr id="131" name="Google Shape;131;p18"/>
              <p:cNvGrpSpPr/>
              <p:nvPr/>
            </p:nvGrpSpPr>
            <p:grpSpPr>
              <a:xfrm>
                <a:off x="8595300" y="365550"/>
                <a:ext cx="183000" cy="183000"/>
                <a:chOff x="8225400" y="367488"/>
                <a:chExt cx="183000" cy="183000"/>
              </a:xfrm>
            </p:grpSpPr>
            <p:cxnSp>
              <p:nvCxnSpPr>
                <p:cNvPr id="132" name="Google Shape;132;p18"/>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133" name="Google Shape;133;p18"/>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134" name="Google Shape;134;p18"/>
              <p:cNvSpPr/>
              <p:nvPr/>
            </p:nvSpPr>
            <p:spPr>
              <a:xfrm>
                <a:off x="8275200" y="365550"/>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5" name="Google Shape;135;p18"/>
              <p:cNvCxnSpPr/>
              <p:nvPr/>
            </p:nvCxnSpPr>
            <p:spPr>
              <a:xfrm>
                <a:off x="7925099" y="548550"/>
                <a:ext cx="213000" cy="0"/>
              </a:xfrm>
              <a:prstGeom prst="straightConnector1">
                <a:avLst/>
              </a:prstGeom>
              <a:noFill/>
              <a:ln cap="flat" cmpd="sng" w="28575">
                <a:solidFill>
                  <a:schemeClr val="dk1"/>
                </a:solidFill>
                <a:prstDash val="solid"/>
                <a:round/>
                <a:headEnd len="med" w="med" type="none"/>
                <a:tailEnd len="med" w="med" type="none"/>
              </a:ln>
            </p:spPr>
          </p:cxnSp>
        </p:grpSp>
      </p:grpSp>
      <p:sp>
        <p:nvSpPr>
          <p:cNvPr id="136" name="Google Shape;136;p18"/>
          <p:cNvSpPr txBox="1"/>
          <p:nvPr>
            <p:ph idx="1" type="subTitle"/>
          </p:nvPr>
        </p:nvSpPr>
        <p:spPr>
          <a:xfrm>
            <a:off x="2639725" y="2147800"/>
            <a:ext cx="1566300" cy="81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37" name="Google Shape;137;p18"/>
          <p:cNvSpPr txBox="1"/>
          <p:nvPr>
            <p:ph idx="2" type="subTitle"/>
          </p:nvPr>
        </p:nvSpPr>
        <p:spPr>
          <a:xfrm>
            <a:off x="6682288" y="2147800"/>
            <a:ext cx="1563600" cy="813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38" name="Google Shape;138;p18"/>
          <p:cNvSpPr txBox="1"/>
          <p:nvPr>
            <p:ph idx="3" type="subTitle"/>
          </p:nvPr>
        </p:nvSpPr>
        <p:spPr>
          <a:xfrm>
            <a:off x="2639725" y="2892425"/>
            <a:ext cx="1566300" cy="82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9" name="Google Shape;139;p18"/>
          <p:cNvSpPr txBox="1"/>
          <p:nvPr>
            <p:ph idx="4" type="subTitle"/>
          </p:nvPr>
        </p:nvSpPr>
        <p:spPr>
          <a:xfrm>
            <a:off x="6682288" y="2892425"/>
            <a:ext cx="1563600" cy="82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0" name="Google Shape;140;p18"/>
          <p:cNvSpPr txBox="1"/>
          <p:nvPr>
            <p:ph type="title"/>
          </p:nvPr>
        </p:nvSpPr>
        <p:spPr>
          <a:xfrm>
            <a:off x="713232" y="731520"/>
            <a:ext cx="7717500" cy="6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1" name="Shape 141"/>
        <p:cNvGrpSpPr/>
        <p:nvPr/>
      </p:nvGrpSpPr>
      <p:grpSpPr>
        <a:xfrm>
          <a:off x="0" y="0"/>
          <a:ext cx="0" cy="0"/>
          <a:chOff x="0" y="0"/>
          <a:chExt cx="0" cy="0"/>
        </a:xfrm>
      </p:grpSpPr>
      <p:pic>
        <p:nvPicPr>
          <p:cNvPr id="142" name="Google Shape;142;p19"/>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143" name="Google Shape;143;p19"/>
          <p:cNvGrpSpPr/>
          <p:nvPr/>
        </p:nvGrpSpPr>
        <p:grpSpPr>
          <a:xfrm>
            <a:off x="274200" y="274200"/>
            <a:ext cx="8687100" cy="4686600"/>
            <a:chOff x="274200" y="274200"/>
            <a:chExt cx="8687100" cy="4686600"/>
          </a:xfrm>
        </p:grpSpPr>
        <p:sp>
          <p:nvSpPr>
            <p:cNvPr id="144" name="Google Shape;144;p19"/>
            <p:cNvSpPr/>
            <p:nvPr/>
          </p:nvSpPr>
          <p:spPr>
            <a:xfrm>
              <a:off x="365700" y="365700"/>
              <a:ext cx="8595600" cy="45951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 name="Google Shape;145;p19"/>
            <p:cNvGrpSpPr/>
            <p:nvPr/>
          </p:nvGrpSpPr>
          <p:grpSpPr>
            <a:xfrm>
              <a:off x="274200" y="274200"/>
              <a:ext cx="8595900" cy="4595100"/>
              <a:chOff x="274200" y="274200"/>
              <a:chExt cx="8595900" cy="4595100"/>
            </a:xfrm>
          </p:grpSpPr>
          <p:grpSp>
            <p:nvGrpSpPr>
              <p:cNvPr id="146" name="Google Shape;146;p19"/>
              <p:cNvGrpSpPr/>
              <p:nvPr/>
            </p:nvGrpSpPr>
            <p:grpSpPr>
              <a:xfrm>
                <a:off x="274200" y="274200"/>
                <a:ext cx="8595900" cy="4595100"/>
                <a:chOff x="274200" y="274200"/>
                <a:chExt cx="8595900" cy="4595100"/>
              </a:xfrm>
            </p:grpSpPr>
            <p:sp>
              <p:nvSpPr>
                <p:cNvPr id="147" name="Google Shape;147;p19"/>
                <p:cNvSpPr/>
                <p:nvPr/>
              </p:nvSpPr>
              <p:spPr>
                <a:xfrm>
                  <a:off x="274200" y="274200"/>
                  <a:ext cx="8595600" cy="45951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8" name="Google Shape;148;p19"/>
                <p:cNvCxnSpPr/>
                <p:nvPr/>
              </p:nvCxnSpPr>
              <p:spPr>
                <a:xfrm>
                  <a:off x="274200" y="639909"/>
                  <a:ext cx="8595900" cy="0"/>
                </a:xfrm>
                <a:prstGeom prst="straightConnector1">
                  <a:avLst/>
                </a:prstGeom>
                <a:noFill/>
                <a:ln cap="flat" cmpd="sng" w="28575">
                  <a:solidFill>
                    <a:schemeClr val="dk1"/>
                  </a:solidFill>
                  <a:prstDash val="solid"/>
                  <a:round/>
                  <a:headEnd len="med" w="med" type="none"/>
                  <a:tailEnd len="med" w="med" type="none"/>
                </a:ln>
              </p:spPr>
            </p:cxnSp>
          </p:grpSp>
          <p:grpSp>
            <p:nvGrpSpPr>
              <p:cNvPr id="149" name="Google Shape;149;p19"/>
              <p:cNvGrpSpPr/>
              <p:nvPr/>
            </p:nvGrpSpPr>
            <p:grpSpPr>
              <a:xfrm>
                <a:off x="8595300" y="365550"/>
                <a:ext cx="183000" cy="183000"/>
                <a:chOff x="8225400" y="367488"/>
                <a:chExt cx="183000" cy="183000"/>
              </a:xfrm>
            </p:grpSpPr>
            <p:cxnSp>
              <p:nvCxnSpPr>
                <p:cNvPr id="150" name="Google Shape;150;p19"/>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151" name="Google Shape;151;p19"/>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152" name="Google Shape;152;p19"/>
              <p:cNvSpPr/>
              <p:nvPr/>
            </p:nvSpPr>
            <p:spPr>
              <a:xfrm>
                <a:off x="8275200" y="365550"/>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9"/>
              <p:cNvCxnSpPr/>
              <p:nvPr/>
            </p:nvCxnSpPr>
            <p:spPr>
              <a:xfrm>
                <a:off x="7925099" y="548550"/>
                <a:ext cx="213000" cy="0"/>
              </a:xfrm>
              <a:prstGeom prst="straightConnector1">
                <a:avLst/>
              </a:prstGeom>
              <a:noFill/>
              <a:ln cap="flat" cmpd="sng" w="28575">
                <a:solidFill>
                  <a:schemeClr val="dk1"/>
                </a:solidFill>
                <a:prstDash val="solid"/>
                <a:round/>
                <a:headEnd len="med" w="med" type="none"/>
                <a:tailEnd len="med" w="med" type="none"/>
              </a:ln>
            </p:spPr>
          </p:cxnSp>
        </p:grpSp>
      </p:grpSp>
      <p:sp>
        <p:nvSpPr>
          <p:cNvPr id="154" name="Google Shape;154;p19"/>
          <p:cNvSpPr txBox="1"/>
          <p:nvPr>
            <p:ph type="title"/>
          </p:nvPr>
        </p:nvSpPr>
        <p:spPr>
          <a:xfrm>
            <a:off x="715125" y="731525"/>
            <a:ext cx="7713900" cy="6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5" name="Shape 155"/>
        <p:cNvGrpSpPr/>
        <p:nvPr/>
      </p:nvGrpSpPr>
      <p:grpSpPr>
        <a:xfrm>
          <a:off x="0" y="0"/>
          <a:ext cx="0" cy="0"/>
          <a:chOff x="0" y="0"/>
          <a:chExt cx="0" cy="0"/>
        </a:xfrm>
      </p:grpSpPr>
      <p:pic>
        <p:nvPicPr>
          <p:cNvPr id="156" name="Google Shape;156;p20"/>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157" name="Google Shape;157;p20"/>
          <p:cNvGrpSpPr/>
          <p:nvPr/>
        </p:nvGrpSpPr>
        <p:grpSpPr>
          <a:xfrm>
            <a:off x="1438985" y="535000"/>
            <a:ext cx="5919000" cy="4425900"/>
            <a:chOff x="274200" y="274200"/>
            <a:chExt cx="5919000" cy="4425900"/>
          </a:xfrm>
        </p:grpSpPr>
        <p:sp>
          <p:nvSpPr>
            <p:cNvPr id="158" name="Google Shape;158;p20"/>
            <p:cNvSpPr/>
            <p:nvPr/>
          </p:nvSpPr>
          <p:spPr>
            <a:xfrm>
              <a:off x="365700" y="365700"/>
              <a:ext cx="5827500" cy="43344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 name="Google Shape;159;p20"/>
            <p:cNvGrpSpPr/>
            <p:nvPr/>
          </p:nvGrpSpPr>
          <p:grpSpPr>
            <a:xfrm>
              <a:off x="274200" y="274200"/>
              <a:ext cx="5827500" cy="4334400"/>
              <a:chOff x="274200" y="274200"/>
              <a:chExt cx="5827500" cy="4334400"/>
            </a:xfrm>
          </p:grpSpPr>
          <p:sp>
            <p:nvSpPr>
              <p:cNvPr id="160" name="Google Shape;160;p20"/>
              <p:cNvSpPr/>
              <p:nvPr/>
            </p:nvSpPr>
            <p:spPr>
              <a:xfrm>
                <a:off x="274200" y="274200"/>
                <a:ext cx="5827500" cy="43344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 name="Google Shape;161;p20"/>
              <p:cNvGrpSpPr/>
              <p:nvPr/>
            </p:nvGrpSpPr>
            <p:grpSpPr>
              <a:xfrm>
                <a:off x="5827100" y="365450"/>
                <a:ext cx="183000" cy="183000"/>
                <a:chOff x="8225400" y="367488"/>
                <a:chExt cx="183000" cy="183000"/>
              </a:xfrm>
            </p:grpSpPr>
            <p:cxnSp>
              <p:nvCxnSpPr>
                <p:cNvPr id="162" name="Google Shape;162;p20"/>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163" name="Google Shape;163;p20"/>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164" name="Google Shape;164;p20"/>
              <p:cNvSpPr/>
              <p:nvPr/>
            </p:nvSpPr>
            <p:spPr>
              <a:xfrm>
                <a:off x="5507000" y="365450"/>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5" name="Google Shape;165;p20"/>
              <p:cNvCxnSpPr/>
              <p:nvPr/>
            </p:nvCxnSpPr>
            <p:spPr>
              <a:xfrm>
                <a:off x="5156899" y="548450"/>
                <a:ext cx="213000" cy="0"/>
              </a:xfrm>
              <a:prstGeom prst="straightConnector1">
                <a:avLst/>
              </a:prstGeom>
              <a:noFill/>
              <a:ln cap="flat" cmpd="sng" w="28575">
                <a:solidFill>
                  <a:schemeClr val="dk1"/>
                </a:solidFill>
                <a:prstDash val="solid"/>
                <a:round/>
                <a:headEnd len="med" w="med" type="none"/>
                <a:tailEnd len="med" w="med" type="none"/>
              </a:ln>
            </p:spPr>
          </p:cxnSp>
          <p:cxnSp>
            <p:nvCxnSpPr>
              <p:cNvPr id="166" name="Google Shape;166;p20"/>
              <p:cNvCxnSpPr/>
              <p:nvPr/>
            </p:nvCxnSpPr>
            <p:spPr>
              <a:xfrm>
                <a:off x="283500" y="639800"/>
                <a:ext cx="5815200" cy="0"/>
              </a:xfrm>
              <a:prstGeom prst="straightConnector1">
                <a:avLst/>
              </a:prstGeom>
              <a:noFill/>
              <a:ln cap="flat" cmpd="sng" w="28575">
                <a:solidFill>
                  <a:schemeClr val="dk1"/>
                </a:solidFill>
                <a:prstDash val="solid"/>
                <a:round/>
                <a:headEnd len="med" w="med" type="none"/>
                <a:tailEnd len="med" w="med" type="none"/>
              </a:ln>
            </p:spPr>
          </p:cxnSp>
        </p:grpSp>
      </p:grpSp>
      <p:grpSp>
        <p:nvGrpSpPr>
          <p:cNvPr id="167" name="Google Shape;167;p20"/>
          <p:cNvGrpSpPr/>
          <p:nvPr/>
        </p:nvGrpSpPr>
        <p:grpSpPr>
          <a:xfrm>
            <a:off x="274200" y="274200"/>
            <a:ext cx="5919000" cy="4425900"/>
            <a:chOff x="274200" y="274200"/>
            <a:chExt cx="5919000" cy="4425900"/>
          </a:xfrm>
        </p:grpSpPr>
        <p:sp>
          <p:nvSpPr>
            <p:cNvPr id="168" name="Google Shape;168;p20"/>
            <p:cNvSpPr/>
            <p:nvPr/>
          </p:nvSpPr>
          <p:spPr>
            <a:xfrm>
              <a:off x="365700" y="365700"/>
              <a:ext cx="5827500" cy="43344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 name="Google Shape;169;p20"/>
            <p:cNvGrpSpPr/>
            <p:nvPr/>
          </p:nvGrpSpPr>
          <p:grpSpPr>
            <a:xfrm>
              <a:off x="274200" y="274200"/>
              <a:ext cx="5827500" cy="4334400"/>
              <a:chOff x="274200" y="274200"/>
              <a:chExt cx="5827500" cy="4334400"/>
            </a:xfrm>
          </p:grpSpPr>
          <p:sp>
            <p:nvSpPr>
              <p:cNvPr id="170" name="Google Shape;170;p20"/>
              <p:cNvSpPr/>
              <p:nvPr/>
            </p:nvSpPr>
            <p:spPr>
              <a:xfrm>
                <a:off x="274200" y="274200"/>
                <a:ext cx="5827500" cy="43344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 name="Google Shape;171;p20"/>
              <p:cNvGrpSpPr/>
              <p:nvPr/>
            </p:nvGrpSpPr>
            <p:grpSpPr>
              <a:xfrm>
                <a:off x="5827100" y="365450"/>
                <a:ext cx="183000" cy="183000"/>
                <a:chOff x="8225400" y="367488"/>
                <a:chExt cx="183000" cy="183000"/>
              </a:xfrm>
            </p:grpSpPr>
            <p:cxnSp>
              <p:nvCxnSpPr>
                <p:cNvPr id="172" name="Google Shape;172;p20"/>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173" name="Google Shape;173;p20"/>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174" name="Google Shape;174;p20"/>
              <p:cNvSpPr/>
              <p:nvPr/>
            </p:nvSpPr>
            <p:spPr>
              <a:xfrm>
                <a:off x="5507000" y="365450"/>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5" name="Google Shape;175;p20"/>
              <p:cNvCxnSpPr/>
              <p:nvPr/>
            </p:nvCxnSpPr>
            <p:spPr>
              <a:xfrm>
                <a:off x="5156899" y="548450"/>
                <a:ext cx="213000" cy="0"/>
              </a:xfrm>
              <a:prstGeom prst="straightConnector1">
                <a:avLst/>
              </a:prstGeom>
              <a:noFill/>
              <a:ln cap="flat" cmpd="sng" w="28575">
                <a:solidFill>
                  <a:schemeClr val="dk1"/>
                </a:solidFill>
                <a:prstDash val="solid"/>
                <a:round/>
                <a:headEnd len="med" w="med" type="none"/>
                <a:tailEnd len="med" w="med" type="none"/>
              </a:ln>
            </p:spPr>
          </p:cxnSp>
          <p:cxnSp>
            <p:nvCxnSpPr>
              <p:cNvPr id="176" name="Google Shape;176;p20"/>
              <p:cNvCxnSpPr/>
              <p:nvPr/>
            </p:nvCxnSpPr>
            <p:spPr>
              <a:xfrm>
                <a:off x="283500" y="639800"/>
                <a:ext cx="5815200" cy="0"/>
              </a:xfrm>
              <a:prstGeom prst="straightConnector1">
                <a:avLst/>
              </a:prstGeom>
              <a:noFill/>
              <a:ln cap="flat" cmpd="sng" w="28575">
                <a:solidFill>
                  <a:schemeClr val="dk1"/>
                </a:solidFill>
                <a:prstDash val="solid"/>
                <a:round/>
                <a:headEnd len="med" w="med" type="none"/>
                <a:tailEnd len="med" w="med" type="none"/>
              </a:ln>
            </p:spPr>
          </p:cxnSp>
        </p:grpSp>
      </p:grpSp>
      <p:sp>
        <p:nvSpPr>
          <p:cNvPr id="177" name="Google Shape;177;p20"/>
          <p:cNvSpPr txBox="1"/>
          <p:nvPr>
            <p:ph type="title"/>
          </p:nvPr>
        </p:nvSpPr>
        <p:spPr>
          <a:xfrm>
            <a:off x="714250" y="731525"/>
            <a:ext cx="5015700" cy="68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500"/>
              <a:buNone/>
              <a:defRPr/>
            </a:lvl1pPr>
            <a:lvl2pPr lvl="1" rtl="0">
              <a:lnSpc>
                <a:spcPct val="100000"/>
              </a:lnSpc>
              <a:spcBef>
                <a:spcPts val="0"/>
              </a:spcBef>
              <a:spcAft>
                <a:spcPts val="0"/>
              </a:spcAft>
              <a:buSzPts val="3500"/>
              <a:buNone/>
              <a:defRPr/>
            </a:lvl2pPr>
            <a:lvl3pPr lvl="2" rtl="0">
              <a:lnSpc>
                <a:spcPct val="100000"/>
              </a:lnSpc>
              <a:spcBef>
                <a:spcPts val="0"/>
              </a:spcBef>
              <a:spcAft>
                <a:spcPts val="0"/>
              </a:spcAft>
              <a:buSzPts val="3500"/>
              <a:buNone/>
              <a:defRPr/>
            </a:lvl3pPr>
            <a:lvl4pPr lvl="3" rtl="0">
              <a:lnSpc>
                <a:spcPct val="100000"/>
              </a:lnSpc>
              <a:spcBef>
                <a:spcPts val="0"/>
              </a:spcBef>
              <a:spcAft>
                <a:spcPts val="0"/>
              </a:spcAft>
              <a:buSzPts val="3500"/>
              <a:buNone/>
              <a:defRPr/>
            </a:lvl4pPr>
            <a:lvl5pPr lvl="4" rtl="0">
              <a:lnSpc>
                <a:spcPct val="100000"/>
              </a:lnSpc>
              <a:spcBef>
                <a:spcPts val="0"/>
              </a:spcBef>
              <a:spcAft>
                <a:spcPts val="0"/>
              </a:spcAft>
              <a:buSzPts val="3500"/>
              <a:buNone/>
              <a:defRPr/>
            </a:lvl5pPr>
            <a:lvl6pPr lvl="5" rtl="0">
              <a:lnSpc>
                <a:spcPct val="100000"/>
              </a:lnSpc>
              <a:spcBef>
                <a:spcPts val="0"/>
              </a:spcBef>
              <a:spcAft>
                <a:spcPts val="0"/>
              </a:spcAft>
              <a:buSzPts val="3500"/>
              <a:buNone/>
              <a:defRPr/>
            </a:lvl6pPr>
            <a:lvl7pPr lvl="6" rtl="0">
              <a:lnSpc>
                <a:spcPct val="100000"/>
              </a:lnSpc>
              <a:spcBef>
                <a:spcPts val="0"/>
              </a:spcBef>
              <a:spcAft>
                <a:spcPts val="0"/>
              </a:spcAft>
              <a:buSzPts val="3500"/>
              <a:buNone/>
              <a:defRPr/>
            </a:lvl7pPr>
            <a:lvl8pPr lvl="7" rtl="0">
              <a:lnSpc>
                <a:spcPct val="100000"/>
              </a:lnSpc>
              <a:spcBef>
                <a:spcPts val="0"/>
              </a:spcBef>
              <a:spcAft>
                <a:spcPts val="0"/>
              </a:spcAft>
              <a:buSzPts val="3500"/>
              <a:buNone/>
              <a:defRPr/>
            </a:lvl8pPr>
            <a:lvl9pPr lvl="8" rtl="0">
              <a:lnSpc>
                <a:spcPct val="100000"/>
              </a:lnSpc>
              <a:spcBef>
                <a:spcPts val="0"/>
              </a:spcBef>
              <a:spcAft>
                <a:spcPts val="0"/>
              </a:spcAft>
              <a:buSzPts val="3500"/>
              <a:buNone/>
              <a:defRPr/>
            </a:lvl9pPr>
          </a:lstStyle>
          <a:p/>
        </p:txBody>
      </p:sp>
      <p:sp>
        <p:nvSpPr>
          <p:cNvPr id="178" name="Google Shape;178;p20"/>
          <p:cNvSpPr txBox="1"/>
          <p:nvPr>
            <p:ph idx="1" type="body"/>
          </p:nvPr>
        </p:nvSpPr>
        <p:spPr>
          <a:xfrm>
            <a:off x="715850" y="1600325"/>
            <a:ext cx="5019900" cy="25647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79" name="Shape 179"/>
        <p:cNvGrpSpPr/>
        <p:nvPr/>
      </p:nvGrpSpPr>
      <p:grpSpPr>
        <a:xfrm>
          <a:off x="0" y="0"/>
          <a:ext cx="0" cy="0"/>
          <a:chOff x="0" y="0"/>
          <a:chExt cx="0" cy="0"/>
        </a:xfrm>
      </p:grpSpPr>
      <p:pic>
        <p:nvPicPr>
          <p:cNvPr id="180" name="Google Shape;180;p21"/>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181" name="Google Shape;181;p21"/>
          <p:cNvGrpSpPr/>
          <p:nvPr/>
        </p:nvGrpSpPr>
        <p:grpSpPr>
          <a:xfrm>
            <a:off x="2028115" y="535000"/>
            <a:ext cx="6492300" cy="3749100"/>
            <a:chOff x="1371300" y="742950"/>
            <a:chExt cx="6492300" cy="3749100"/>
          </a:xfrm>
        </p:grpSpPr>
        <p:sp>
          <p:nvSpPr>
            <p:cNvPr id="182" name="Google Shape;182;p21"/>
            <p:cNvSpPr/>
            <p:nvPr/>
          </p:nvSpPr>
          <p:spPr>
            <a:xfrm>
              <a:off x="1462800" y="834450"/>
              <a:ext cx="6400800" cy="36576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21"/>
            <p:cNvGrpSpPr/>
            <p:nvPr/>
          </p:nvGrpSpPr>
          <p:grpSpPr>
            <a:xfrm>
              <a:off x="1371300" y="742950"/>
              <a:ext cx="6401400" cy="3657600"/>
              <a:chOff x="1371300" y="742950"/>
              <a:chExt cx="6401400" cy="3657600"/>
            </a:xfrm>
          </p:grpSpPr>
          <p:sp>
            <p:nvSpPr>
              <p:cNvPr id="184" name="Google Shape;184;p21"/>
              <p:cNvSpPr/>
              <p:nvPr/>
            </p:nvSpPr>
            <p:spPr>
              <a:xfrm>
                <a:off x="1371300" y="742950"/>
                <a:ext cx="6400800" cy="36576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5" name="Google Shape;185;p21"/>
              <p:cNvCxnSpPr/>
              <p:nvPr/>
            </p:nvCxnSpPr>
            <p:spPr>
              <a:xfrm>
                <a:off x="1371300" y="1108650"/>
                <a:ext cx="6401400" cy="0"/>
              </a:xfrm>
              <a:prstGeom prst="straightConnector1">
                <a:avLst/>
              </a:prstGeom>
              <a:noFill/>
              <a:ln cap="flat" cmpd="sng" w="28575">
                <a:solidFill>
                  <a:schemeClr val="dk1"/>
                </a:solidFill>
                <a:prstDash val="solid"/>
                <a:round/>
                <a:headEnd len="med" w="med" type="none"/>
                <a:tailEnd len="med" w="med" type="none"/>
              </a:ln>
            </p:spPr>
          </p:cxnSp>
          <p:grpSp>
            <p:nvGrpSpPr>
              <p:cNvPr id="186" name="Google Shape;186;p21"/>
              <p:cNvGrpSpPr/>
              <p:nvPr/>
            </p:nvGrpSpPr>
            <p:grpSpPr>
              <a:xfrm>
                <a:off x="7498200" y="834288"/>
                <a:ext cx="183000" cy="183000"/>
                <a:chOff x="8225400" y="367488"/>
                <a:chExt cx="183000" cy="183000"/>
              </a:xfrm>
            </p:grpSpPr>
            <p:cxnSp>
              <p:nvCxnSpPr>
                <p:cNvPr id="187" name="Google Shape;187;p21"/>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188" name="Google Shape;188;p21"/>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189" name="Google Shape;189;p21"/>
              <p:cNvSpPr/>
              <p:nvPr/>
            </p:nvSpPr>
            <p:spPr>
              <a:xfrm>
                <a:off x="7177950" y="834288"/>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0" name="Google Shape;190;p21"/>
              <p:cNvCxnSpPr/>
              <p:nvPr/>
            </p:nvCxnSpPr>
            <p:spPr>
              <a:xfrm>
                <a:off x="6827699" y="1017288"/>
                <a:ext cx="213000" cy="0"/>
              </a:xfrm>
              <a:prstGeom prst="straightConnector1">
                <a:avLst/>
              </a:prstGeom>
              <a:noFill/>
              <a:ln cap="flat" cmpd="sng" w="28575">
                <a:solidFill>
                  <a:schemeClr val="dk1"/>
                </a:solidFill>
                <a:prstDash val="solid"/>
                <a:round/>
                <a:headEnd len="med" w="med" type="none"/>
                <a:tailEnd len="med" w="med" type="none"/>
              </a:ln>
            </p:spPr>
          </p:cxnSp>
        </p:grpSp>
      </p:grpSp>
      <p:grpSp>
        <p:nvGrpSpPr>
          <p:cNvPr id="191" name="Google Shape;191;p21"/>
          <p:cNvGrpSpPr/>
          <p:nvPr/>
        </p:nvGrpSpPr>
        <p:grpSpPr>
          <a:xfrm>
            <a:off x="1371300" y="742950"/>
            <a:ext cx="6492300" cy="3749100"/>
            <a:chOff x="1371300" y="742950"/>
            <a:chExt cx="6492300" cy="3749100"/>
          </a:xfrm>
        </p:grpSpPr>
        <p:sp>
          <p:nvSpPr>
            <p:cNvPr id="192" name="Google Shape;192;p21"/>
            <p:cNvSpPr/>
            <p:nvPr/>
          </p:nvSpPr>
          <p:spPr>
            <a:xfrm>
              <a:off x="1462800" y="834450"/>
              <a:ext cx="6400800" cy="36576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 name="Google Shape;193;p21"/>
            <p:cNvGrpSpPr/>
            <p:nvPr/>
          </p:nvGrpSpPr>
          <p:grpSpPr>
            <a:xfrm>
              <a:off x="1371300" y="742950"/>
              <a:ext cx="6401400" cy="3657600"/>
              <a:chOff x="1371300" y="742950"/>
              <a:chExt cx="6401400" cy="3657600"/>
            </a:xfrm>
          </p:grpSpPr>
          <p:sp>
            <p:nvSpPr>
              <p:cNvPr id="194" name="Google Shape;194;p21"/>
              <p:cNvSpPr/>
              <p:nvPr/>
            </p:nvSpPr>
            <p:spPr>
              <a:xfrm>
                <a:off x="1371300" y="742950"/>
                <a:ext cx="6400800" cy="36576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5" name="Google Shape;195;p21"/>
              <p:cNvCxnSpPr/>
              <p:nvPr/>
            </p:nvCxnSpPr>
            <p:spPr>
              <a:xfrm>
                <a:off x="1371300" y="1108650"/>
                <a:ext cx="6401400" cy="0"/>
              </a:xfrm>
              <a:prstGeom prst="straightConnector1">
                <a:avLst/>
              </a:prstGeom>
              <a:noFill/>
              <a:ln cap="flat" cmpd="sng" w="28575">
                <a:solidFill>
                  <a:schemeClr val="dk1"/>
                </a:solidFill>
                <a:prstDash val="solid"/>
                <a:round/>
                <a:headEnd len="med" w="med" type="none"/>
                <a:tailEnd len="med" w="med" type="none"/>
              </a:ln>
            </p:spPr>
          </p:cxnSp>
          <p:grpSp>
            <p:nvGrpSpPr>
              <p:cNvPr id="196" name="Google Shape;196;p21"/>
              <p:cNvGrpSpPr/>
              <p:nvPr/>
            </p:nvGrpSpPr>
            <p:grpSpPr>
              <a:xfrm>
                <a:off x="7498200" y="834288"/>
                <a:ext cx="183000" cy="183000"/>
                <a:chOff x="8225400" y="367488"/>
                <a:chExt cx="183000" cy="183000"/>
              </a:xfrm>
            </p:grpSpPr>
            <p:cxnSp>
              <p:nvCxnSpPr>
                <p:cNvPr id="197" name="Google Shape;197;p21"/>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198" name="Google Shape;198;p21"/>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199" name="Google Shape;199;p21"/>
              <p:cNvSpPr/>
              <p:nvPr/>
            </p:nvSpPr>
            <p:spPr>
              <a:xfrm>
                <a:off x="7177950" y="834288"/>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0" name="Google Shape;200;p21"/>
              <p:cNvCxnSpPr/>
              <p:nvPr/>
            </p:nvCxnSpPr>
            <p:spPr>
              <a:xfrm>
                <a:off x="6827699" y="1017288"/>
                <a:ext cx="213000" cy="0"/>
              </a:xfrm>
              <a:prstGeom prst="straightConnector1">
                <a:avLst/>
              </a:prstGeom>
              <a:noFill/>
              <a:ln cap="flat" cmpd="sng" w="28575">
                <a:solidFill>
                  <a:schemeClr val="dk1"/>
                </a:solidFill>
                <a:prstDash val="solid"/>
                <a:round/>
                <a:headEnd len="med" w="med" type="none"/>
                <a:tailEnd len="med" w="med" type="none"/>
              </a:ln>
            </p:spPr>
          </p:cxnSp>
        </p:grpSp>
      </p:grpSp>
      <p:sp>
        <p:nvSpPr>
          <p:cNvPr id="201" name="Google Shape;201;p21"/>
          <p:cNvSpPr txBox="1"/>
          <p:nvPr>
            <p:ph type="title"/>
          </p:nvPr>
        </p:nvSpPr>
        <p:spPr>
          <a:xfrm>
            <a:off x="1828800" y="1307100"/>
            <a:ext cx="5486400" cy="27432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7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02" name="Shape 202"/>
        <p:cNvGrpSpPr/>
        <p:nvPr/>
      </p:nvGrpSpPr>
      <p:grpSpPr>
        <a:xfrm>
          <a:off x="0" y="0"/>
          <a:ext cx="0" cy="0"/>
          <a:chOff x="0" y="0"/>
          <a:chExt cx="0" cy="0"/>
        </a:xfrm>
      </p:grpSpPr>
      <p:pic>
        <p:nvPicPr>
          <p:cNvPr id="203" name="Google Shape;203;p22"/>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204" name="Google Shape;204;p22"/>
          <p:cNvGrpSpPr/>
          <p:nvPr/>
        </p:nvGrpSpPr>
        <p:grpSpPr>
          <a:xfrm>
            <a:off x="2025281" y="535000"/>
            <a:ext cx="6492300" cy="3749100"/>
            <a:chOff x="1371300" y="742950"/>
            <a:chExt cx="6492300" cy="3749100"/>
          </a:xfrm>
        </p:grpSpPr>
        <p:sp>
          <p:nvSpPr>
            <p:cNvPr id="205" name="Google Shape;205;p22"/>
            <p:cNvSpPr/>
            <p:nvPr/>
          </p:nvSpPr>
          <p:spPr>
            <a:xfrm>
              <a:off x="1462800" y="834450"/>
              <a:ext cx="6400800" cy="36576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 name="Google Shape;206;p22"/>
            <p:cNvGrpSpPr/>
            <p:nvPr/>
          </p:nvGrpSpPr>
          <p:grpSpPr>
            <a:xfrm>
              <a:off x="1371300" y="742950"/>
              <a:ext cx="6401400" cy="3657600"/>
              <a:chOff x="1371300" y="742950"/>
              <a:chExt cx="6401400" cy="3657600"/>
            </a:xfrm>
          </p:grpSpPr>
          <p:sp>
            <p:nvSpPr>
              <p:cNvPr id="207" name="Google Shape;207;p22"/>
              <p:cNvSpPr/>
              <p:nvPr/>
            </p:nvSpPr>
            <p:spPr>
              <a:xfrm>
                <a:off x="1371300" y="742950"/>
                <a:ext cx="6400800" cy="36576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8" name="Google Shape;208;p22"/>
              <p:cNvCxnSpPr/>
              <p:nvPr/>
            </p:nvCxnSpPr>
            <p:spPr>
              <a:xfrm>
                <a:off x="1371300" y="1108650"/>
                <a:ext cx="6401400" cy="0"/>
              </a:xfrm>
              <a:prstGeom prst="straightConnector1">
                <a:avLst/>
              </a:prstGeom>
              <a:noFill/>
              <a:ln cap="flat" cmpd="sng" w="28575">
                <a:solidFill>
                  <a:schemeClr val="dk1"/>
                </a:solidFill>
                <a:prstDash val="solid"/>
                <a:round/>
                <a:headEnd len="med" w="med" type="none"/>
                <a:tailEnd len="med" w="med" type="none"/>
              </a:ln>
            </p:spPr>
          </p:cxnSp>
          <p:grpSp>
            <p:nvGrpSpPr>
              <p:cNvPr id="209" name="Google Shape;209;p22"/>
              <p:cNvGrpSpPr/>
              <p:nvPr/>
            </p:nvGrpSpPr>
            <p:grpSpPr>
              <a:xfrm>
                <a:off x="7498200" y="834288"/>
                <a:ext cx="183000" cy="183000"/>
                <a:chOff x="8225400" y="367488"/>
                <a:chExt cx="183000" cy="183000"/>
              </a:xfrm>
            </p:grpSpPr>
            <p:cxnSp>
              <p:nvCxnSpPr>
                <p:cNvPr id="210" name="Google Shape;210;p22"/>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211" name="Google Shape;211;p22"/>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212" name="Google Shape;212;p22"/>
              <p:cNvSpPr/>
              <p:nvPr/>
            </p:nvSpPr>
            <p:spPr>
              <a:xfrm>
                <a:off x="7177950" y="834288"/>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3" name="Google Shape;213;p22"/>
              <p:cNvCxnSpPr/>
              <p:nvPr/>
            </p:nvCxnSpPr>
            <p:spPr>
              <a:xfrm>
                <a:off x="6827699" y="1017288"/>
                <a:ext cx="213000" cy="0"/>
              </a:xfrm>
              <a:prstGeom prst="straightConnector1">
                <a:avLst/>
              </a:prstGeom>
              <a:noFill/>
              <a:ln cap="flat" cmpd="sng" w="28575">
                <a:solidFill>
                  <a:schemeClr val="dk1"/>
                </a:solidFill>
                <a:prstDash val="solid"/>
                <a:round/>
                <a:headEnd len="med" w="med" type="none"/>
                <a:tailEnd len="med" w="med" type="none"/>
              </a:ln>
            </p:spPr>
          </p:cxnSp>
        </p:grpSp>
      </p:grpSp>
      <p:grpSp>
        <p:nvGrpSpPr>
          <p:cNvPr id="214" name="Google Shape;214;p22"/>
          <p:cNvGrpSpPr/>
          <p:nvPr/>
        </p:nvGrpSpPr>
        <p:grpSpPr>
          <a:xfrm>
            <a:off x="1371300" y="742950"/>
            <a:ext cx="6492300" cy="3749100"/>
            <a:chOff x="1371300" y="742950"/>
            <a:chExt cx="6492300" cy="3749100"/>
          </a:xfrm>
        </p:grpSpPr>
        <p:sp>
          <p:nvSpPr>
            <p:cNvPr id="215" name="Google Shape;215;p22"/>
            <p:cNvSpPr/>
            <p:nvPr/>
          </p:nvSpPr>
          <p:spPr>
            <a:xfrm>
              <a:off x="1462800" y="834450"/>
              <a:ext cx="6400800" cy="36576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6" name="Google Shape;216;p22"/>
            <p:cNvGrpSpPr/>
            <p:nvPr/>
          </p:nvGrpSpPr>
          <p:grpSpPr>
            <a:xfrm>
              <a:off x="1371300" y="742950"/>
              <a:ext cx="6401400" cy="3657600"/>
              <a:chOff x="1371300" y="742950"/>
              <a:chExt cx="6401400" cy="3657600"/>
            </a:xfrm>
          </p:grpSpPr>
          <p:sp>
            <p:nvSpPr>
              <p:cNvPr id="217" name="Google Shape;217;p22"/>
              <p:cNvSpPr/>
              <p:nvPr/>
            </p:nvSpPr>
            <p:spPr>
              <a:xfrm>
                <a:off x="1371300" y="742950"/>
                <a:ext cx="6400800" cy="36576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8" name="Google Shape;218;p22"/>
              <p:cNvCxnSpPr/>
              <p:nvPr/>
            </p:nvCxnSpPr>
            <p:spPr>
              <a:xfrm>
                <a:off x="1371300" y="1108650"/>
                <a:ext cx="6401400" cy="0"/>
              </a:xfrm>
              <a:prstGeom prst="straightConnector1">
                <a:avLst/>
              </a:prstGeom>
              <a:noFill/>
              <a:ln cap="flat" cmpd="sng" w="28575">
                <a:solidFill>
                  <a:schemeClr val="dk1"/>
                </a:solidFill>
                <a:prstDash val="solid"/>
                <a:round/>
                <a:headEnd len="med" w="med" type="none"/>
                <a:tailEnd len="med" w="med" type="none"/>
              </a:ln>
            </p:spPr>
          </p:cxnSp>
          <p:grpSp>
            <p:nvGrpSpPr>
              <p:cNvPr id="219" name="Google Shape;219;p22"/>
              <p:cNvGrpSpPr/>
              <p:nvPr/>
            </p:nvGrpSpPr>
            <p:grpSpPr>
              <a:xfrm>
                <a:off x="7498200" y="834288"/>
                <a:ext cx="183000" cy="183000"/>
                <a:chOff x="8225400" y="367488"/>
                <a:chExt cx="183000" cy="183000"/>
              </a:xfrm>
            </p:grpSpPr>
            <p:cxnSp>
              <p:nvCxnSpPr>
                <p:cNvPr id="220" name="Google Shape;220;p22"/>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221" name="Google Shape;221;p22"/>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222" name="Google Shape;222;p22"/>
              <p:cNvSpPr/>
              <p:nvPr/>
            </p:nvSpPr>
            <p:spPr>
              <a:xfrm>
                <a:off x="7177950" y="834288"/>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3" name="Google Shape;223;p22"/>
              <p:cNvCxnSpPr/>
              <p:nvPr/>
            </p:nvCxnSpPr>
            <p:spPr>
              <a:xfrm>
                <a:off x="6827699" y="1017288"/>
                <a:ext cx="213000" cy="0"/>
              </a:xfrm>
              <a:prstGeom prst="straightConnector1">
                <a:avLst/>
              </a:prstGeom>
              <a:noFill/>
              <a:ln cap="flat" cmpd="sng" w="28575">
                <a:solidFill>
                  <a:schemeClr val="dk1"/>
                </a:solidFill>
                <a:prstDash val="solid"/>
                <a:round/>
                <a:headEnd len="med" w="med" type="none"/>
                <a:tailEnd len="med" w="med" type="none"/>
              </a:ln>
            </p:spPr>
          </p:cxnSp>
        </p:grpSp>
      </p:grpSp>
      <p:sp>
        <p:nvSpPr>
          <p:cNvPr id="224" name="Google Shape;224;p22"/>
          <p:cNvSpPr txBox="1"/>
          <p:nvPr>
            <p:ph type="title"/>
          </p:nvPr>
        </p:nvSpPr>
        <p:spPr>
          <a:xfrm>
            <a:off x="2057400" y="1680088"/>
            <a:ext cx="5029200" cy="6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25" name="Google Shape;225;p22"/>
          <p:cNvSpPr txBox="1"/>
          <p:nvPr>
            <p:ph idx="1" type="subTitle"/>
          </p:nvPr>
        </p:nvSpPr>
        <p:spPr>
          <a:xfrm>
            <a:off x="2057400" y="2549013"/>
            <a:ext cx="5029200" cy="91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6" name="Shape 226"/>
        <p:cNvGrpSpPr/>
        <p:nvPr/>
      </p:nvGrpSpPr>
      <p:grpSpPr>
        <a:xfrm>
          <a:off x="0" y="0"/>
          <a:ext cx="0" cy="0"/>
          <a:chOff x="0" y="0"/>
          <a:chExt cx="0" cy="0"/>
        </a:xfrm>
      </p:grpSpPr>
      <p:sp>
        <p:nvSpPr>
          <p:cNvPr id="227" name="Google Shape;227;p23"/>
          <p:cNvSpPr txBox="1"/>
          <p:nvPr>
            <p:ph type="title"/>
          </p:nvPr>
        </p:nvSpPr>
        <p:spPr>
          <a:xfrm>
            <a:off x="715100" y="3968300"/>
            <a:ext cx="7713900" cy="640200"/>
          </a:xfrm>
          <a:prstGeom prst="rect">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sz="24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8" name="Shape 228"/>
        <p:cNvGrpSpPr/>
        <p:nvPr/>
      </p:nvGrpSpPr>
      <p:grpSpPr>
        <a:xfrm>
          <a:off x="0" y="0"/>
          <a:ext cx="0" cy="0"/>
          <a:chOff x="0" y="0"/>
          <a:chExt cx="0" cy="0"/>
        </a:xfrm>
      </p:grpSpPr>
      <p:pic>
        <p:nvPicPr>
          <p:cNvPr id="229" name="Google Shape;229;p24"/>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230" name="Google Shape;230;p24"/>
          <p:cNvGrpSpPr/>
          <p:nvPr/>
        </p:nvGrpSpPr>
        <p:grpSpPr>
          <a:xfrm>
            <a:off x="914400" y="535100"/>
            <a:ext cx="7406700" cy="4164575"/>
            <a:chOff x="914400" y="535100"/>
            <a:chExt cx="7406700" cy="4164575"/>
          </a:xfrm>
        </p:grpSpPr>
        <p:sp>
          <p:nvSpPr>
            <p:cNvPr id="231" name="Google Shape;231;p24"/>
            <p:cNvSpPr/>
            <p:nvPr/>
          </p:nvSpPr>
          <p:spPr>
            <a:xfrm>
              <a:off x="1005900" y="626275"/>
              <a:ext cx="7315200" cy="40734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 name="Google Shape;232;p24"/>
            <p:cNvGrpSpPr/>
            <p:nvPr/>
          </p:nvGrpSpPr>
          <p:grpSpPr>
            <a:xfrm>
              <a:off x="914400" y="535100"/>
              <a:ext cx="7315200" cy="4073400"/>
              <a:chOff x="914400" y="535100"/>
              <a:chExt cx="7315200" cy="4073400"/>
            </a:xfrm>
          </p:grpSpPr>
          <p:sp>
            <p:nvSpPr>
              <p:cNvPr id="233" name="Google Shape;233;p24"/>
              <p:cNvSpPr/>
              <p:nvPr/>
            </p:nvSpPr>
            <p:spPr>
              <a:xfrm>
                <a:off x="914400" y="535100"/>
                <a:ext cx="7315200" cy="40734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 name="Google Shape;234;p24"/>
              <p:cNvGrpSpPr/>
              <p:nvPr/>
            </p:nvGrpSpPr>
            <p:grpSpPr>
              <a:xfrm>
                <a:off x="7955100" y="626350"/>
                <a:ext cx="183000" cy="183000"/>
                <a:chOff x="8225400" y="367488"/>
                <a:chExt cx="183000" cy="183000"/>
              </a:xfrm>
            </p:grpSpPr>
            <p:cxnSp>
              <p:nvCxnSpPr>
                <p:cNvPr id="235" name="Google Shape;235;p24"/>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236" name="Google Shape;236;p24"/>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237" name="Google Shape;237;p24"/>
              <p:cNvSpPr/>
              <p:nvPr/>
            </p:nvSpPr>
            <p:spPr>
              <a:xfrm>
                <a:off x="7635000" y="626350"/>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8" name="Google Shape;238;p24"/>
              <p:cNvCxnSpPr/>
              <p:nvPr/>
            </p:nvCxnSpPr>
            <p:spPr>
              <a:xfrm>
                <a:off x="7284899" y="809350"/>
                <a:ext cx="213000" cy="0"/>
              </a:xfrm>
              <a:prstGeom prst="straightConnector1">
                <a:avLst/>
              </a:prstGeom>
              <a:noFill/>
              <a:ln cap="flat" cmpd="sng" w="28575">
                <a:solidFill>
                  <a:schemeClr val="dk1"/>
                </a:solidFill>
                <a:prstDash val="solid"/>
                <a:round/>
                <a:headEnd len="med" w="med" type="none"/>
                <a:tailEnd len="med" w="med" type="none"/>
              </a:ln>
            </p:spPr>
          </p:cxnSp>
          <p:cxnSp>
            <p:nvCxnSpPr>
              <p:cNvPr id="239" name="Google Shape;239;p24"/>
              <p:cNvCxnSpPr/>
              <p:nvPr/>
            </p:nvCxnSpPr>
            <p:spPr>
              <a:xfrm>
                <a:off x="916188" y="900697"/>
                <a:ext cx="7310400" cy="0"/>
              </a:xfrm>
              <a:prstGeom prst="straightConnector1">
                <a:avLst/>
              </a:prstGeom>
              <a:noFill/>
              <a:ln cap="flat" cmpd="sng" w="28575">
                <a:solidFill>
                  <a:schemeClr val="dk1"/>
                </a:solidFill>
                <a:prstDash val="solid"/>
                <a:round/>
                <a:headEnd len="med" w="med" type="none"/>
                <a:tailEnd len="med" w="med" type="none"/>
              </a:ln>
            </p:spPr>
          </p:cxnSp>
        </p:grpSp>
      </p:grpSp>
      <p:sp>
        <p:nvSpPr>
          <p:cNvPr id="240" name="Google Shape;240;p24"/>
          <p:cNvSpPr txBox="1"/>
          <p:nvPr>
            <p:ph hasCustomPrompt="1" type="title"/>
          </p:nvPr>
        </p:nvSpPr>
        <p:spPr>
          <a:xfrm>
            <a:off x="1371600" y="1657350"/>
            <a:ext cx="6400800" cy="18288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10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41" name="Google Shape;241;p24"/>
          <p:cNvSpPr txBox="1"/>
          <p:nvPr>
            <p:ph idx="1" type="subTitle"/>
          </p:nvPr>
        </p:nvSpPr>
        <p:spPr>
          <a:xfrm>
            <a:off x="1828850" y="3877100"/>
            <a:ext cx="5486400" cy="365700"/>
          </a:xfrm>
          <a:prstGeom prst="rect">
            <a:avLst/>
          </a:prstGeom>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42" name="Shape 242"/>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243" name="Shape 243"/>
        <p:cNvGrpSpPr/>
        <p:nvPr/>
      </p:nvGrpSpPr>
      <p:grpSpPr>
        <a:xfrm>
          <a:off x="0" y="0"/>
          <a:ext cx="0" cy="0"/>
          <a:chOff x="0" y="0"/>
          <a:chExt cx="0" cy="0"/>
        </a:xfrm>
      </p:grpSpPr>
      <p:pic>
        <p:nvPicPr>
          <p:cNvPr id="244" name="Google Shape;244;p26"/>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245" name="Google Shape;245;p26"/>
          <p:cNvGrpSpPr/>
          <p:nvPr/>
        </p:nvGrpSpPr>
        <p:grpSpPr>
          <a:xfrm>
            <a:off x="274200" y="274200"/>
            <a:ext cx="8687100" cy="4686600"/>
            <a:chOff x="274200" y="274200"/>
            <a:chExt cx="8687100" cy="4686600"/>
          </a:xfrm>
        </p:grpSpPr>
        <p:sp>
          <p:nvSpPr>
            <p:cNvPr id="246" name="Google Shape;246;p26"/>
            <p:cNvSpPr/>
            <p:nvPr/>
          </p:nvSpPr>
          <p:spPr>
            <a:xfrm>
              <a:off x="365700" y="365700"/>
              <a:ext cx="8595600" cy="45951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 name="Google Shape;247;p26"/>
            <p:cNvGrpSpPr/>
            <p:nvPr/>
          </p:nvGrpSpPr>
          <p:grpSpPr>
            <a:xfrm>
              <a:off x="274200" y="274200"/>
              <a:ext cx="8595900" cy="4595100"/>
              <a:chOff x="274200" y="274200"/>
              <a:chExt cx="8595900" cy="4595100"/>
            </a:xfrm>
          </p:grpSpPr>
          <p:grpSp>
            <p:nvGrpSpPr>
              <p:cNvPr id="248" name="Google Shape;248;p26"/>
              <p:cNvGrpSpPr/>
              <p:nvPr/>
            </p:nvGrpSpPr>
            <p:grpSpPr>
              <a:xfrm>
                <a:off x="274200" y="274200"/>
                <a:ext cx="8595900" cy="4595100"/>
                <a:chOff x="274200" y="274200"/>
                <a:chExt cx="8595900" cy="4595100"/>
              </a:xfrm>
            </p:grpSpPr>
            <p:sp>
              <p:nvSpPr>
                <p:cNvPr id="249" name="Google Shape;249;p26"/>
                <p:cNvSpPr/>
                <p:nvPr/>
              </p:nvSpPr>
              <p:spPr>
                <a:xfrm>
                  <a:off x="274200" y="274200"/>
                  <a:ext cx="8595600" cy="45951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0" name="Google Shape;250;p26"/>
                <p:cNvCxnSpPr/>
                <p:nvPr/>
              </p:nvCxnSpPr>
              <p:spPr>
                <a:xfrm>
                  <a:off x="274200" y="639909"/>
                  <a:ext cx="8595900" cy="0"/>
                </a:xfrm>
                <a:prstGeom prst="straightConnector1">
                  <a:avLst/>
                </a:prstGeom>
                <a:noFill/>
                <a:ln cap="flat" cmpd="sng" w="28575">
                  <a:solidFill>
                    <a:schemeClr val="dk1"/>
                  </a:solidFill>
                  <a:prstDash val="solid"/>
                  <a:round/>
                  <a:headEnd len="med" w="med" type="none"/>
                  <a:tailEnd len="med" w="med" type="none"/>
                </a:ln>
              </p:spPr>
            </p:cxnSp>
          </p:grpSp>
          <p:grpSp>
            <p:nvGrpSpPr>
              <p:cNvPr id="251" name="Google Shape;251;p26"/>
              <p:cNvGrpSpPr/>
              <p:nvPr/>
            </p:nvGrpSpPr>
            <p:grpSpPr>
              <a:xfrm>
                <a:off x="8595300" y="365550"/>
                <a:ext cx="183000" cy="183000"/>
                <a:chOff x="8225400" y="367488"/>
                <a:chExt cx="183000" cy="183000"/>
              </a:xfrm>
            </p:grpSpPr>
            <p:cxnSp>
              <p:nvCxnSpPr>
                <p:cNvPr id="252" name="Google Shape;252;p26"/>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253" name="Google Shape;253;p26"/>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254" name="Google Shape;254;p26"/>
              <p:cNvSpPr/>
              <p:nvPr/>
            </p:nvSpPr>
            <p:spPr>
              <a:xfrm>
                <a:off x="8275200" y="365550"/>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5" name="Google Shape;255;p26"/>
              <p:cNvCxnSpPr/>
              <p:nvPr/>
            </p:nvCxnSpPr>
            <p:spPr>
              <a:xfrm>
                <a:off x="7925099" y="548550"/>
                <a:ext cx="213000" cy="0"/>
              </a:xfrm>
              <a:prstGeom prst="straightConnector1">
                <a:avLst/>
              </a:prstGeom>
              <a:noFill/>
              <a:ln cap="flat" cmpd="sng" w="28575">
                <a:solidFill>
                  <a:schemeClr val="dk1"/>
                </a:solidFill>
                <a:prstDash val="solid"/>
                <a:round/>
                <a:headEnd len="med" w="med" type="none"/>
                <a:tailEnd len="med" w="med" type="none"/>
              </a:ln>
            </p:spPr>
          </p:cxnSp>
        </p:grpSp>
      </p:grpSp>
      <p:sp>
        <p:nvSpPr>
          <p:cNvPr id="256" name="Google Shape;256;p26"/>
          <p:cNvSpPr txBox="1"/>
          <p:nvPr>
            <p:ph idx="1" type="subTitle"/>
          </p:nvPr>
        </p:nvSpPr>
        <p:spPr>
          <a:xfrm>
            <a:off x="1957976" y="1802875"/>
            <a:ext cx="2377500" cy="548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57" name="Google Shape;257;p26"/>
          <p:cNvSpPr txBox="1"/>
          <p:nvPr>
            <p:ph idx="2" type="subTitle"/>
          </p:nvPr>
        </p:nvSpPr>
        <p:spPr>
          <a:xfrm>
            <a:off x="1957956" y="3399150"/>
            <a:ext cx="2377500" cy="548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58" name="Google Shape;258;p26"/>
          <p:cNvSpPr txBox="1"/>
          <p:nvPr>
            <p:ph idx="3" type="subTitle"/>
          </p:nvPr>
        </p:nvSpPr>
        <p:spPr>
          <a:xfrm>
            <a:off x="5997466" y="1803588"/>
            <a:ext cx="2377500" cy="548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59" name="Google Shape;259;p26"/>
          <p:cNvSpPr txBox="1"/>
          <p:nvPr>
            <p:ph idx="4" type="subTitle"/>
          </p:nvPr>
        </p:nvSpPr>
        <p:spPr>
          <a:xfrm>
            <a:off x="6043506" y="3399143"/>
            <a:ext cx="2286000" cy="548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60" name="Google Shape;260;p26"/>
          <p:cNvSpPr txBox="1"/>
          <p:nvPr>
            <p:ph hasCustomPrompt="1" type="title"/>
          </p:nvPr>
        </p:nvSpPr>
        <p:spPr>
          <a:xfrm>
            <a:off x="769317" y="1802875"/>
            <a:ext cx="1188600" cy="1097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5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1" name="Google Shape;261;p26"/>
          <p:cNvSpPr txBox="1"/>
          <p:nvPr>
            <p:ph idx="5" type="subTitle"/>
          </p:nvPr>
        </p:nvSpPr>
        <p:spPr>
          <a:xfrm>
            <a:off x="1957976" y="2261521"/>
            <a:ext cx="2377500" cy="64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62" name="Google Shape;262;p26"/>
          <p:cNvSpPr txBox="1"/>
          <p:nvPr>
            <p:ph hasCustomPrompt="1" idx="6" type="title"/>
          </p:nvPr>
        </p:nvSpPr>
        <p:spPr>
          <a:xfrm>
            <a:off x="4808859" y="1803600"/>
            <a:ext cx="1188600" cy="1097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5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3" name="Google Shape;263;p26"/>
          <p:cNvSpPr txBox="1"/>
          <p:nvPr>
            <p:ph idx="7" type="subTitle"/>
          </p:nvPr>
        </p:nvSpPr>
        <p:spPr>
          <a:xfrm>
            <a:off x="5997466" y="2260800"/>
            <a:ext cx="2377500" cy="64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64" name="Google Shape;264;p26"/>
          <p:cNvSpPr txBox="1"/>
          <p:nvPr>
            <p:ph hasCustomPrompt="1" idx="8" type="title"/>
          </p:nvPr>
        </p:nvSpPr>
        <p:spPr>
          <a:xfrm>
            <a:off x="769347" y="3399150"/>
            <a:ext cx="1188600" cy="1097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5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5" name="Google Shape;265;p26"/>
          <p:cNvSpPr txBox="1"/>
          <p:nvPr>
            <p:ph idx="9" type="subTitle"/>
          </p:nvPr>
        </p:nvSpPr>
        <p:spPr>
          <a:xfrm>
            <a:off x="1957956" y="3856343"/>
            <a:ext cx="2377500" cy="64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66" name="Google Shape;266;p26"/>
          <p:cNvSpPr txBox="1"/>
          <p:nvPr>
            <p:ph hasCustomPrompt="1" idx="13" type="title"/>
          </p:nvPr>
        </p:nvSpPr>
        <p:spPr>
          <a:xfrm>
            <a:off x="4854897" y="3399143"/>
            <a:ext cx="1188600" cy="1097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5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7" name="Google Shape;267;p26"/>
          <p:cNvSpPr txBox="1"/>
          <p:nvPr>
            <p:ph idx="14" type="subTitle"/>
          </p:nvPr>
        </p:nvSpPr>
        <p:spPr>
          <a:xfrm>
            <a:off x="6043506" y="3856343"/>
            <a:ext cx="2286000" cy="64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68" name="Google Shape;268;p26"/>
          <p:cNvSpPr txBox="1"/>
          <p:nvPr>
            <p:ph idx="15" type="title"/>
          </p:nvPr>
        </p:nvSpPr>
        <p:spPr>
          <a:xfrm>
            <a:off x="715650" y="731525"/>
            <a:ext cx="7713300" cy="6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69" name="Shape 269"/>
        <p:cNvGrpSpPr/>
        <p:nvPr/>
      </p:nvGrpSpPr>
      <p:grpSpPr>
        <a:xfrm>
          <a:off x="0" y="0"/>
          <a:ext cx="0" cy="0"/>
          <a:chOff x="0" y="0"/>
          <a:chExt cx="0" cy="0"/>
        </a:xfrm>
      </p:grpSpPr>
      <p:pic>
        <p:nvPicPr>
          <p:cNvPr id="270" name="Google Shape;270;p27"/>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271" name="Google Shape;271;p27"/>
          <p:cNvGrpSpPr/>
          <p:nvPr/>
        </p:nvGrpSpPr>
        <p:grpSpPr>
          <a:xfrm>
            <a:off x="2025281" y="535000"/>
            <a:ext cx="6492300" cy="3749100"/>
            <a:chOff x="1371300" y="742950"/>
            <a:chExt cx="6492300" cy="3749100"/>
          </a:xfrm>
        </p:grpSpPr>
        <p:sp>
          <p:nvSpPr>
            <p:cNvPr id="272" name="Google Shape;272;p27"/>
            <p:cNvSpPr/>
            <p:nvPr/>
          </p:nvSpPr>
          <p:spPr>
            <a:xfrm>
              <a:off x="1462800" y="834450"/>
              <a:ext cx="6400800" cy="36576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 name="Google Shape;273;p27"/>
            <p:cNvGrpSpPr/>
            <p:nvPr/>
          </p:nvGrpSpPr>
          <p:grpSpPr>
            <a:xfrm>
              <a:off x="1371300" y="742950"/>
              <a:ext cx="6401400" cy="3657600"/>
              <a:chOff x="1371300" y="742950"/>
              <a:chExt cx="6401400" cy="3657600"/>
            </a:xfrm>
          </p:grpSpPr>
          <p:sp>
            <p:nvSpPr>
              <p:cNvPr id="274" name="Google Shape;274;p27"/>
              <p:cNvSpPr/>
              <p:nvPr/>
            </p:nvSpPr>
            <p:spPr>
              <a:xfrm>
                <a:off x="1371300" y="742950"/>
                <a:ext cx="6400800" cy="36576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5" name="Google Shape;275;p27"/>
              <p:cNvCxnSpPr/>
              <p:nvPr/>
            </p:nvCxnSpPr>
            <p:spPr>
              <a:xfrm>
                <a:off x="1371300" y="1108650"/>
                <a:ext cx="6401400" cy="0"/>
              </a:xfrm>
              <a:prstGeom prst="straightConnector1">
                <a:avLst/>
              </a:prstGeom>
              <a:noFill/>
              <a:ln cap="flat" cmpd="sng" w="28575">
                <a:solidFill>
                  <a:schemeClr val="dk1"/>
                </a:solidFill>
                <a:prstDash val="solid"/>
                <a:round/>
                <a:headEnd len="med" w="med" type="none"/>
                <a:tailEnd len="med" w="med" type="none"/>
              </a:ln>
            </p:spPr>
          </p:cxnSp>
          <p:grpSp>
            <p:nvGrpSpPr>
              <p:cNvPr id="276" name="Google Shape;276;p27"/>
              <p:cNvGrpSpPr/>
              <p:nvPr/>
            </p:nvGrpSpPr>
            <p:grpSpPr>
              <a:xfrm>
                <a:off x="7498200" y="834288"/>
                <a:ext cx="183000" cy="183000"/>
                <a:chOff x="8225400" y="367488"/>
                <a:chExt cx="183000" cy="183000"/>
              </a:xfrm>
            </p:grpSpPr>
            <p:cxnSp>
              <p:nvCxnSpPr>
                <p:cNvPr id="277" name="Google Shape;277;p27"/>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278" name="Google Shape;278;p27"/>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279" name="Google Shape;279;p27"/>
              <p:cNvSpPr/>
              <p:nvPr/>
            </p:nvSpPr>
            <p:spPr>
              <a:xfrm>
                <a:off x="7177950" y="834288"/>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0" name="Google Shape;280;p27"/>
              <p:cNvCxnSpPr/>
              <p:nvPr/>
            </p:nvCxnSpPr>
            <p:spPr>
              <a:xfrm>
                <a:off x="6827699" y="1017288"/>
                <a:ext cx="213000" cy="0"/>
              </a:xfrm>
              <a:prstGeom prst="straightConnector1">
                <a:avLst/>
              </a:prstGeom>
              <a:noFill/>
              <a:ln cap="flat" cmpd="sng" w="28575">
                <a:solidFill>
                  <a:schemeClr val="dk1"/>
                </a:solidFill>
                <a:prstDash val="solid"/>
                <a:round/>
                <a:headEnd len="med" w="med" type="none"/>
                <a:tailEnd len="med" w="med" type="none"/>
              </a:ln>
            </p:spPr>
          </p:cxnSp>
        </p:grpSp>
      </p:grpSp>
      <p:grpSp>
        <p:nvGrpSpPr>
          <p:cNvPr id="281" name="Google Shape;281;p27"/>
          <p:cNvGrpSpPr/>
          <p:nvPr/>
        </p:nvGrpSpPr>
        <p:grpSpPr>
          <a:xfrm>
            <a:off x="1371300" y="742950"/>
            <a:ext cx="6492300" cy="3749100"/>
            <a:chOff x="1371300" y="742950"/>
            <a:chExt cx="6492300" cy="3749100"/>
          </a:xfrm>
        </p:grpSpPr>
        <p:sp>
          <p:nvSpPr>
            <p:cNvPr id="282" name="Google Shape;282;p27"/>
            <p:cNvSpPr/>
            <p:nvPr/>
          </p:nvSpPr>
          <p:spPr>
            <a:xfrm>
              <a:off x="1462800" y="834450"/>
              <a:ext cx="6400800" cy="36576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 name="Google Shape;283;p27"/>
            <p:cNvGrpSpPr/>
            <p:nvPr/>
          </p:nvGrpSpPr>
          <p:grpSpPr>
            <a:xfrm>
              <a:off x="1371300" y="742950"/>
              <a:ext cx="6401400" cy="3657600"/>
              <a:chOff x="1371300" y="742950"/>
              <a:chExt cx="6401400" cy="3657600"/>
            </a:xfrm>
          </p:grpSpPr>
          <p:sp>
            <p:nvSpPr>
              <p:cNvPr id="284" name="Google Shape;284;p27"/>
              <p:cNvSpPr/>
              <p:nvPr/>
            </p:nvSpPr>
            <p:spPr>
              <a:xfrm>
                <a:off x="1371300" y="742950"/>
                <a:ext cx="6400800" cy="36576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5" name="Google Shape;285;p27"/>
              <p:cNvCxnSpPr/>
              <p:nvPr/>
            </p:nvCxnSpPr>
            <p:spPr>
              <a:xfrm>
                <a:off x="1371300" y="1108650"/>
                <a:ext cx="6401400" cy="0"/>
              </a:xfrm>
              <a:prstGeom prst="straightConnector1">
                <a:avLst/>
              </a:prstGeom>
              <a:noFill/>
              <a:ln cap="flat" cmpd="sng" w="28575">
                <a:solidFill>
                  <a:schemeClr val="dk1"/>
                </a:solidFill>
                <a:prstDash val="solid"/>
                <a:round/>
                <a:headEnd len="med" w="med" type="none"/>
                <a:tailEnd len="med" w="med" type="none"/>
              </a:ln>
            </p:spPr>
          </p:cxnSp>
          <p:grpSp>
            <p:nvGrpSpPr>
              <p:cNvPr id="286" name="Google Shape;286;p27"/>
              <p:cNvGrpSpPr/>
              <p:nvPr/>
            </p:nvGrpSpPr>
            <p:grpSpPr>
              <a:xfrm>
                <a:off x="7498200" y="834288"/>
                <a:ext cx="183000" cy="183000"/>
                <a:chOff x="8225400" y="367488"/>
                <a:chExt cx="183000" cy="183000"/>
              </a:xfrm>
            </p:grpSpPr>
            <p:cxnSp>
              <p:nvCxnSpPr>
                <p:cNvPr id="287" name="Google Shape;287;p27"/>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288" name="Google Shape;288;p27"/>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289" name="Google Shape;289;p27"/>
              <p:cNvSpPr/>
              <p:nvPr/>
            </p:nvSpPr>
            <p:spPr>
              <a:xfrm>
                <a:off x="7177950" y="834288"/>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0" name="Google Shape;290;p27"/>
              <p:cNvCxnSpPr/>
              <p:nvPr/>
            </p:nvCxnSpPr>
            <p:spPr>
              <a:xfrm>
                <a:off x="6827699" y="1017288"/>
                <a:ext cx="213000" cy="0"/>
              </a:xfrm>
              <a:prstGeom prst="straightConnector1">
                <a:avLst/>
              </a:prstGeom>
              <a:noFill/>
              <a:ln cap="flat" cmpd="sng" w="28575">
                <a:solidFill>
                  <a:schemeClr val="dk1"/>
                </a:solidFill>
                <a:prstDash val="solid"/>
                <a:round/>
                <a:headEnd len="med" w="med" type="none"/>
                <a:tailEnd len="med" w="med" type="none"/>
              </a:ln>
            </p:spPr>
          </p:cxnSp>
        </p:grpSp>
      </p:grpSp>
      <p:sp>
        <p:nvSpPr>
          <p:cNvPr id="291" name="Google Shape;291;p27"/>
          <p:cNvSpPr txBox="1"/>
          <p:nvPr>
            <p:ph type="title"/>
          </p:nvPr>
        </p:nvSpPr>
        <p:spPr>
          <a:xfrm>
            <a:off x="2286000" y="3293217"/>
            <a:ext cx="4572000" cy="502800"/>
          </a:xfrm>
          <a:prstGeom prst="rect">
            <a:avLst/>
          </a:prstGeom>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92" name="Google Shape;292;p27"/>
          <p:cNvSpPr txBox="1"/>
          <p:nvPr>
            <p:ph idx="1" type="subTitle"/>
          </p:nvPr>
        </p:nvSpPr>
        <p:spPr>
          <a:xfrm>
            <a:off x="1828800" y="1600317"/>
            <a:ext cx="5486400" cy="137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500"/>
              <a:buNone/>
              <a:defRPr sz="24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93" name="Shape 293"/>
        <p:cNvGrpSpPr/>
        <p:nvPr/>
      </p:nvGrpSpPr>
      <p:grpSpPr>
        <a:xfrm>
          <a:off x="0" y="0"/>
          <a:ext cx="0" cy="0"/>
          <a:chOff x="0" y="0"/>
          <a:chExt cx="0" cy="0"/>
        </a:xfrm>
      </p:grpSpPr>
      <p:pic>
        <p:nvPicPr>
          <p:cNvPr id="294" name="Google Shape;294;p28"/>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295" name="Google Shape;295;p28"/>
          <p:cNvGrpSpPr/>
          <p:nvPr/>
        </p:nvGrpSpPr>
        <p:grpSpPr>
          <a:xfrm>
            <a:off x="274200" y="274200"/>
            <a:ext cx="8687100" cy="4686600"/>
            <a:chOff x="274200" y="274200"/>
            <a:chExt cx="8687100" cy="4686600"/>
          </a:xfrm>
        </p:grpSpPr>
        <p:sp>
          <p:nvSpPr>
            <p:cNvPr id="296" name="Google Shape;296;p28"/>
            <p:cNvSpPr/>
            <p:nvPr/>
          </p:nvSpPr>
          <p:spPr>
            <a:xfrm>
              <a:off x="365700" y="365700"/>
              <a:ext cx="8595600" cy="45951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 name="Google Shape;297;p28"/>
            <p:cNvGrpSpPr/>
            <p:nvPr/>
          </p:nvGrpSpPr>
          <p:grpSpPr>
            <a:xfrm>
              <a:off x="274200" y="274200"/>
              <a:ext cx="8595900" cy="4595100"/>
              <a:chOff x="274200" y="274200"/>
              <a:chExt cx="8595900" cy="4595100"/>
            </a:xfrm>
          </p:grpSpPr>
          <p:grpSp>
            <p:nvGrpSpPr>
              <p:cNvPr id="298" name="Google Shape;298;p28"/>
              <p:cNvGrpSpPr/>
              <p:nvPr/>
            </p:nvGrpSpPr>
            <p:grpSpPr>
              <a:xfrm>
                <a:off x="274200" y="274200"/>
                <a:ext cx="8595900" cy="4595100"/>
                <a:chOff x="274200" y="274200"/>
                <a:chExt cx="8595900" cy="4595100"/>
              </a:xfrm>
            </p:grpSpPr>
            <p:sp>
              <p:nvSpPr>
                <p:cNvPr id="299" name="Google Shape;299;p28"/>
                <p:cNvSpPr/>
                <p:nvPr/>
              </p:nvSpPr>
              <p:spPr>
                <a:xfrm>
                  <a:off x="274200" y="274200"/>
                  <a:ext cx="8595600" cy="45951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0" name="Google Shape;300;p28"/>
                <p:cNvCxnSpPr/>
                <p:nvPr/>
              </p:nvCxnSpPr>
              <p:spPr>
                <a:xfrm>
                  <a:off x="274200" y="639909"/>
                  <a:ext cx="8595900" cy="0"/>
                </a:xfrm>
                <a:prstGeom prst="straightConnector1">
                  <a:avLst/>
                </a:prstGeom>
                <a:noFill/>
                <a:ln cap="flat" cmpd="sng" w="28575">
                  <a:solidFill>
                    <a:schemeClr val="dk1"/>
                  </a:solidFill>
                  <a:prstDash val="solid"/>
                  <a:round/>
                  <a:headEnd len="med" w="med" type="none"/>
                  <a:tailEnd len="med" w="med" type="none"/>
                </a:ln>
              </p:spPr>
            </p:cxnSp>
          </p:grpSp>
          <p:grpSp>
            <p:nvGrpSpPr>
              <p:cNvPr id="301" name="Google Shape;301;p28"/>
              <p:cNvGrpSpPr/>
              <p:nvPr/>
            </p:nvGrpSpPr>
            <p:grpSpPr>
              <a:xfrm>
                <a:off x="8595300" y="365550"/>
                <a:ext cx="183000" cy="183000"/>
                <a:chOff x="8225400" y="367488"/>
                <a:chExt cx="183000" cy="183000"/>
              </a:xfrm>
            </p:grpSpPr>
            <p:cxnSp>
              <p:nvCxnSpPr>
                <p:cNvPr id="302" name="Google Shape;302;p28"/>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303" name="Google Shape;303;p28"/>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304" name="Google Shape;304;p28"/>
              <p:cNvSpPr/>
              <p:nvPr/>
            </p:nvSpPr>
            <p:spPr>
              <a:xfrm>
                <a:off x="8275200" y="365550"/>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5" name="Google Shape;305;p28"/>
              <p:cNvCxnSpPr/>
              <p:nvPr/>
            </p:nvCxnSpPr>
            <p:spPr>
              <a:xfrm>
                <a:off x="7925099" y="548550"/>
                <a:ext cx="213000" cy="0"/>
              </a:xfrm>
              <a:prstGeom prst="straightConnector1">
                <a:avLst/>
              </a:prstGeom>
              <a:noFill/>
              <a:ln cap="flat" cmpd="sng" w="28575">
                <a:solidFill>
                  <a:schemeClr val="dk1"/>
                </a:solidFill>
                <a:prstDash val="solid"/>
                <a:round/>
                <a:headEnd len="med" w="med" type="none"/>
                <a:tailEnd len="med" w="med" type="none"/>
              </a:ln>
            </p:spPr>
          </p:cxnSp>
        </p:grpSp>
      </p:grpSp>
      <p:sp>
        <p:nvSpPr>
          <p:cNvPr id="306" name="Google Shape;306;p28"/>
          <p:cNvSpPr txBox="1"/>
          <p:nvPr>
            <p:ph type="title"/>
          </p:nvPr>
        </p:nvSpPr>
        <p:spPr>
          <a:xfrm>
            <a:off x="715125" y="731525"/>
            <a:ext cx="7713900" cy="6858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307" name="Shape 307"/>
        <p:cNvGrpSpPr/>
        <p:nvPr/>
      </p:nvGrpSpPr>
      <p:grpSpPr>
        <a:xfrm>
          <a:off x="0" y="0"/>
          <a:ext cx="0" cy="0"/>
          <a:chOff x="0" y="0"/>
          <a:chExt cx="0" cy="0"/>
        </a:xfrm>
      </p:grpSpPr>
      <p:pic>
        <p:nvPicPr>
          <p:cNvPr id="308" name="Google Shape;308;p29"/>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309" name="Google Shape;309;p29"/>
          <p:cNvGrpSpPr/>
          <p:nvPr/>
        </p:nvGrpSpPr>
        <p:grpSpPr>
          <a:xfrm>
            <a:off x="274200" y="274200"/>
            <a:ext cx="5919000" cy="4425900"/>
            <a:chOff x="274200" y="274200"/>
            <a:chExt cx="5919000" cy="4425900"/>
          </a:xfrm>
        </p:grpSpPr>
        <p:sp>
          <p:nvSpPr>
            <p:cNvPr id="310" name="Google Shape;310;p29"/>
            <p:cNvSpPr/>
            <p:nvPr/>
          </p:nvSpPr>
          <p:spPr>
            <a:xfrm>
              <a:off x="365700" y="365700"/>
              <a:ext cx="5827500" cy="43344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 name="Google Shape;311;p29"/>
            <p:cNvGrpSpPr/>
            <p:nvPr/>
          </p:nvGrpSpPr>
          <p:grpSpPr>
            <a:xfrm>
              <a:off x="274200" y="274200"/>
              <a:ext cx="5827500" cy="4334400"/>
              <a:chOff x="274200" y="274200"/>
              <a:chExt cx="5827500" cy="4334400"/>
            </a:xfrm>
          </p:grpSpPr>
          <p:sp>
            <p:nvSpPr>
              <p:cNvPr id="312" name="Google Shape;312;p29"/>
              <p:cNvSpPr/>
              <p:nvPr/>
            </p:nvSpPr>
            <p:spPr>
              <a:xfrm>
                <a:off x="274200" y="274200"/>
                <a:ext cx="5827500" cy="43344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 name="Google Shape;313;p29"/>
              <p:cNvGrpSpPr/>
              <p:nvPr/>
            </p:nvGrpSpPr>
            <p:grpSpPr>
              <a:xfrm>
                <a:off x="5827100" y="365450"/>
                <a:ext cx="183000" cy="183000"/>
                <a:chOff x="8225400" y="367488"/>
                <a:chExt cx="183000" cy="183000"/>
              </a:xfrm>
            </p:grpSpPr>
            <p:cxnSp>
              <p:nvCxnSpPr>
                <p:cNvPr id="314" name="Google Shape;314;p29"/>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315" name="Google Shape;315;p29"/>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316" name="Google Shape;316;p29"/>
              <p:cNvSpPr/>
              <p:nvPr/>
            </p:nvSpPr>
            <p:spPr>
              <a:xfrm>
                <a:off x="5507000" y="365450"/>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7" name="Google Shape;317;p29"/>
              <p:cNvCxnSpPr/>
              <p:nvPr/>
            </p:nvCxnSpPr>
            <p:spPr>
              <a:xfrm>
                <a:off x="5156899" y="548450"/>
                <a:ext cx="213000" cy="0"/>
              </a:xfrm>
              <a:prstGeom prst="straightConnector1">
                <a:avLst/>
              </a:prstGeom>
              <a:noFill/>
              <a:ln cap="flat" cmpd="sng" w="28575">
                <a:solidFill>
                  <a:schemeClr val="dk1"/>
                </a:solidFill>
                <a:prstDash val="solid"/>
                <a:round/>
                <a:headEnd len="med" w="med" type="none"/>
                <a:tailEnd len="med" w="med" type="none"/>
              </a:ln>
            </p:spPr>
          </p:cxnSp>
          <p:cxnSp>
            <p:nvCxnSpPr>
              <p:cNvPr id="318" name="Google Shape;318;p29"/>
              <p:cNvCxnSpPr/>
              <p:nvPr/>
            </p:nvCxnSpPr>
            <p:spPr>
              <a:xfrm>
                <a:off x="283500" y="639800"/>
                <a:ext cx="5815200" cy="0"/>
              </a:xfrm>
              <a:prstGeom prst="straightConnector1">
                <a:avLst/>
              </a:prstGeom>
              <a:noFill/>
              <a:ln cap="flat" cmpd="sng" w="28575">
                <a:solidFill>
                  <a:schemeClr val="dk1"/>
                </a:solidFill>
                <a:prstDash val="solid"/>
                <a:round/>
                <a:headEnd len="med" w="med" type="none"/>
                <a:tailEnd len="med" w="med" type="none"/>
              </a:ln>
            </p:spPr>
          </p:cxnSp>
        </p:grpSp>
      </p:grpSp>
      <p:sp>
        <p:nvSpPr>
          <p:cNvPr id="319" name="Google Shape;319;p29"/>
          <p:cNvSpPr txBox="1"/>
          <p:nvPr>
            <p:ph idx="1" type="subTitle"/>
          </p:nvPr>
        </p:nvSpPr>
        <p:spPr>
          <a:xfrm>
            <a:off x="715100" y="1600325"/>
            <a:ext cx="3674100" cy="9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320" name="Google Shape;320;p29"/>
          <p:cNvSpPr txBox="1"/>
          <p:nvPr>
            <p:ph type="title"/>
          </p:nvPr>
        </p:nvSpPr>
        <p:spPr>
          <a:xfrm>
            <a:off x="714350" y="731525"/>
            <a:ext cx="3674100" cy="6858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TITLE_AND_TWO_COLUMNS_1">
    <p:spTree>
      <p:nvGrpSpPr>
        <p:cNvPr id="321" name="Shape 321"/>
        <p:cNvGrpSpPr/>
        <p:nvPr/>
      </p:nvGrpSpPr>
      <p:grpSpPr>
        <a:xfrm>
          <a:off x="0" y="0"/>
          <a:ext cx="0" cy="0"/>
          <a:chOff x="0" y="0"/>
          <a:chExt cx="0" cy="0"/>
        </a:xfrm>
      </p:grpSpPr>
      <p:pic>
        <p:nvPicPr>
          <p:cNvPr id="322" name="Google Shape;322;p30"/>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323" name="Google Shape;323;p30"/>
          <p:cNvGrpSpPr/>
          <p:nvPr/>
        </p:nvGrpSpPr>
        <p:grpSpPr>
          <a:xfrm>
            <a:off x="274200" y="274200"/>
            <a:ext cx="8687100" cy="4686600"/>
            <a:chOff x="274200" y="274200"/>
            <a:chExt cx="8687100" cy="4686600"/>
          </a:xfrm>
        </p:grpSpPr>
        <p:sp>
          <p:nvSpPr>
            <p:cNvPr id="324" name="Google Shape;324;p30"/>
            <p:cNvSpPr/>
            <p:nvPr/>
          </p:nvSpPr>
          <p:spPr>
            <a:xfrm>
              <a:off x="365700" y="365700"/>
              <a:ext cx="8595600" cy="45951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5" name="Google Shape;325;p30"/>
            <p:cNvGrpSpPr/>
            <p:nvPr/>
          </p:nvGrpSpPr>
          <p:grpSpPr>
            <a:xfrm>
              <a:off x="274200" y="274200"/>
              <a:ext cx="8595900" cy="4595100"/>
              <a:chOff x="274200" y="274200"/>
              <a:chExt cx="8595900" cy="4595100"/>
            </a:xfrm>
          </p:grpSpPr>
          <p:grpSp>
            <p:nvGrpSpPr>
              <p:cNvPr id="326" name="Google Shape;326;p30"/>
              <p:cNvGrpSpPr/>
              <p:nvPr/>
            </p:nvGrpSpPr>
            <p:grpSpPr>
              <a:xfrm>
                <a:off x="274200" y="274200"/>
                <a:ext cx="8595900" cy="4595100"/>
                <a:chOff x="274200" y="274200"/>
                <a:chExt cx="8595900" cy="4595100"/>
              </a:xfrm>
            </p:grpSpPr>
            <p:sp>
              <p:nvSpPr>
                <p:cNvPr id="327" name="Google Shape;327;p30"/>
                <p:cNvSpPr/>
                <p:nvPr/>
              </p:nvSpPr>
              <p:spPr>
                <a:xfrm>
                  <a:off x="274200" y="274200"/>
                  <a:ext cx="8595600" cy="45951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8" name="Google Shape;328;p30"/>
                <p:cNvCxnSpPr/>
                <p:nvPr/>
              </p:nvCxnSpPr>
              <p:spPr>
                <a:xfrm>
                  <a:off x="274200" y="639909"/>
                  <a:ext cx="8595900" cy="0"/>
                </a:xfrm>
                <a:prstGeom prst="straightConnector1">
                  <a:avLst/>
                </a:prstGeom>
                <a:noFill/>
                <a:ln cap="flat" cmpd="sng" w="28575">
                  <a:solidFill>
                    <a:schemeClr val="dk1"/>
                  </a:solidFill>
                  <a:prstDash val="solid"/>
                  <a:round/>
                  <a:headEnd len="med" w="med" type="none"/>
                  <a:tailEnd len="med" w="med" type="none"/>
                </a:ln>
              </p:spPr>
            </p:cxnSp>
          </p:grpSp>
          <p:grpSp>
            <p:nvGrpSpPr>
              <p:cNvPr id="329" name="Google Shape;329;p30"/>
              <p:cNvGrpSpPr/>
              <p:nvPr/>
            </p:nvGrpSpPr>
            <p:grpSpPr>
              <a:xfrm>
                <a:off x="8595300" y="365550"/>
                <a:ext cx="183000" cy="183000"/>
                <a:chOff x="8225400" y="367488"/>
                <a:chExt cx="183000" cy="183000"/>
              </a:xfrm>
            </p:grpSpPr>
            <p:cxnSp>
              <p:nvCxnSpPr>
                <p:cNvPr id="330" name="Google Shape;330;p30"/>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331" name="Google Shape;331;p30"/>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332" name="Google Shape;332;p30"/>
              <p:cNvSpPr/>
              <p:nvPr/>
            </p:nvSpPr>
            <p:spPr>
              <a:xfrm>
                <a:off x="8275200" y="365550"/>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3" name="Google Shape;333;p30"/>
              <p:cNvCxnSpPr/>
              <p:nvPr/>
            </p:nvCxnSpPr>
            <p:spPr>
              <a:xfrm>
                <a:off x="7925099" y="548550"/>
                <a:ext cx="213000" cy="0"/>
              </a:xfrm>
              <a:prstGeom prst="straightConnector1">
                <a:avLst/>
              </a:prstGeom>
              <a:noFill/>
              <a:ln cap="flat" cmpd="sng" w="28575">
                <a:solidFill>
                  <a:schemeClr val="dk1"/>
                </a:solidFill>
                <a:prstDash val="solid"/>
                <a:round/>
                <a:headEnd len="med" w="med" type="none"/>
                <a:tailEnd len="med" w="med" type="none"/>
              </a:ln>
            </p:spPr>
          </p:cxnSp>
        </p:grpSp>
      </p:grpSp>
      <p:sp>
        <p:nvSpPr>
          <p:cNvPr id="334" name="Google Shape;334;p30"/>
          <p:cNvSpPr txBox="1"/>
          <p:nvPr>
            <p:ph idx="1" type="subTitle"/>
          </p:nvPr>
        </p:nvSpPr>
        <p:spPr>
          <a:xfrm>
            <a:off x="714325" y="2754900"/>
            <a:ext cx="36747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5" name="Google Shape;335;p30"/>
          <p:cNvSpPr txBox="1"/>
          <p:nvPr>
            <p:ph type="title"/>
          </p:nvPr>
        </p:nvSpPr>
        <p:spPr>
          <a:xfrm>
            <a:off x="714325" y="731400"/>
            <a:ext cx="3674700" cy="1840500"/>
          </a:xfrm>
          <a:prstGeom prst="rect">
            <a:avLst/>
          </a:prstGeom>
        </p:spPr>
        <p:txBody>
          <a:bodyPr anchorCtr="0" anchor="t" bIns="91425" lIns="91425" spcFirstLastPara="1" rIns="91425" wrap="square" tIns="91425">
            <a:noAutofit/>
          </a:bodyPr>
          <a:lstStyle>
            <a:lvl1pPr lvl="0" marR="9144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6" name="Google Shape;336;p30"/>
          <p:cNvSpPr/>
          <p:nvPr>
            <p:ph idx="2" type="pic"/>
          </p:nvPr>
        </p:nvSpPr>
        <p:spPr>
          <a:xfrm>
            <a:off x="4769625" y="1271375"/>
            <a:ext cx="3644400" cy="3217800"/>
          </a:xfrm>
          <a:prstGeom prst="rect">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337" name="Shape 337"/>
        <p:cNvGrpSpPr/>
        <p:nvPr/>
      </p:nvGrpSpPr>
      <p:grpSpPr>
        <a:xfrm>
          <a:off x="0" y="0"/>
          <a:ext cx="0" cy="0"/>
          <a:chOff x="0" y="0"/>
          <a:chExt cx="0" cy="0"/>
        </a:xfrm>
      </p:grpSpPr>
      <p:pic>
        <p:nvPicPr>
          <p:cNvPr id="338" name="Google Shape;338;p31"/>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339" name="Google Shape;339;p31"/>
          <p:cNvGrpSpPr/>
          <p:nvPr/>
        </p:nvGrpSpPr>
        <p:grpSpPr>
          <a:xfrm>
            <a:off x="274200" y="274200"/>
            <a:ext cx="8687100" cy="4686600"/>
            <a:chOff x="274200" y="274200"/>
            <a:chExt cx="8687100" cy="4686600"/>
          </a:xfrm>
        </p:grpSpPr>
        <p:sp>
          <p:nvSpPr>
            <p:cNvPr id="340" name="Google Shape;340;p31"/>
            <p:cNvSpPr/>
            <p:nvPr/>
          </p:nvSpPr>
          <p:spPr>
            <a:xfrm>
              <a:off x="365700" y="365700"/>
              <a:ext cx="8595600" cy="45951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31"/>
            <p:cNvGrpSpPr/>
            <p:nvPr/>
          </p:nvGrpSpPr>
          <p:grpSpPr>
            <a:xfrm>
              <a:off x="274200" y="274200"/>
              <a:ext cx="8595900" cy="4595100"/>
              <a:chOff x="274200" y="274200"/>
              <a:chExt cx="8595900" cy="4595100"/>
            </a:xfrm>
          </p:grpSpPr>
          <p:grpSp>
            <p:nvGrpSpPr>
              <p:cNvPr id="342" name="Google Shape;342;p31"/>
              <p:cNvGrpSpPr/>
              <p:nvPr/>
            </p:nvGrpSpPr>
            <p:grpSpPr>
              <a:xfrm>
                <a:off x="274200" y="274200"/>
                <a:ext cx="8595900" cy="4595100"/>
                <a:chOff x="274200" y="274200"/>
                <a:chExt cx="8595900" cy="4595100"/>
              </a:xfrm>
            </p:grpSpPr>
            <p:sp>
              <p:nvSpPr>
                <p:cNvPr id="343" name="Google Shape;343;p31"/>
                <p:cNvSpPr/>
                <p:nvPr/>
              </p:nvSpPr>
              <p:spPr>
                <a:xfrm>
                  <a:off x="274200" y="274200"/>
                  <a:ext cx="8595600" cy="45951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4" name="Google Shape;344;p31"/>
                <p:cNvCxnSpPr/>
                <p:nvPr/>
              </p:nvCxnSpPr>
              <p:spPr>
                <a:xfrm>
                  <a:off x="274200" y="639909"/>
                  <a:ext cx="8595900" cy="0"/>
                </a:xfrm>
                <a:prstGeom prst="straightConnector1">
                  <a:avLst/>
                </a:prstGeom>
                <a:noFill/>
                <a:ln cap="flat" cmpd="sng" w="28575">
                  <a:solidFill>
                    <a:schemeClr val="dk1"/>
                  </a:solidFill>
                  <a:prstDash val="solid"/>
                  <a:round/>
                  <a:headEnd len="med" w="med" type="none"/>
                  <a:tailEnd len="med" w="med" type="none"/>
                </a:ln>
              </p:spPr>
            </p:cxnSp>
          </p:grpSp>
          <p:grpSp>
            <p:nvGrpSpPr>
              <p:cNvPr id="345" name="Google Shape;345;p31"/>
              <p:cNvGrpSpPr/>
              <p:nvPr/>
            </p:nvGrpSpPr>
            <p:grpSpPr>
              <a:xfrm>
                <a:off x="8595300" y="365550"/>
                <a:ext cx="183000" cy="183000"/>
                <a:chOff x="8225400" y="367488"/>
                <a:chExt cx="183000" cy="183000"/>
              </a:xfrm>
            </p:grpSpPr>
            <p:cxnSp>
              <p:nvCxnSpPr>
                <p:cNvPr id="346" name="Google Shape;346;p31"/>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347" name="Google Shape;347;p31"/>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348" name="Google Shape;348;p31"/>
              <p:cNvSpPr/>
              <p:nvPr/>
            </p:nvSpPr>
            <p:spPr>
              <a:xfrm>
                <a:off x="8275200" y="365550"/>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9" name="Google Shape;349;p31"/>
              <p:cNvCxnSpPr/>
              <p:nvPr/>
            </p:nvCxnSpPr>
            <p:spPr>
              <a:xfrm>
                <a:off x="7925099" y="548550"/>
                <a:ext cx="213000" cy="0"/>
              </a:xfrm>
              <a:prstGeom prst="straightConnector1">
                <a:avLst/>
              </a:prstGeom>
              <a:noFill/>
              <a:ln cap="flat" cmpd="sng" w="28575">
                <a:solidFill>
                  <a:schemeClr val="dk1"/>
                </a:solidFill>
                <a:prstDash val="solid"/>
                <a:round/>
                <a:headEnd len="med" w="med" type="none"/>
                <a:tailEnd len="med" w="med" type="none"/>
              </a:ln>
            </p:spPr>
          </p:cxnSp>
        </p:grpSp>
      </p:grpSp>
      <p:sp>
        <p:nvSpPr>
          <p:cNvPr id="350" name="Google Shape;350;p31"/>
          <p:cNvSpPr txBox="1"/>
          <p:nvPr>
            <p:ph type="title"/>
          </p:nvPr>
        </p:nvSpPr>
        <p:spPr>
          <a:xfrm>
            <a:off x="713232" y="731520"/>
            <a:ext cx="7717500" cy="6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1" name="Google Shape;351;p31"/>
          <p:cNvSpPr txBox="1"/>
          <p:nvPr>
            <p:ph idx="1" type="subTitle"/>
          </p:nvPr>
        </p:nvSpPr>
        <p:spPr>
          <a:xfrm>
            <a:off x="780350" y="2571436"/>
            <a:ext cx="2197200" cy="548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52" name="Google Shape;352;p31"/>
          <p:cNvSpPr txBox="1"/>
          <p:nvPr>
            <p:ph idx="2" type="subTitle"/>
          </p:nvPr>
        </p:nvSpPr>
        <p:spPr>
          <a:xfrm>
            <a:off x="781700" y="3053825"/>
            <a:ext cx="2194500" cy="118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3" name="Google Shape;353;p31"/>
          <p:cNvSpPr txBox="1"/>
          <p:nvPr>
            <p:ph idx="3" type="subTitle"/>
          </p:nvPr>
        </p:nvSpPr>
        <p:spPr>
          <a:xfrm>
            <a:off x="3474800" y="3053825"/>
            <a:ext cx="2194500" cy="118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4" name="Google Shape;354;p31"/>
          <p:cNvSpPr txBox="1"/>
          <p:nvPr>
            <p:ph idx="4" type="subTitle"/>
          </p:nvPr>
        </p:nvSpPr>
        <p:spPr>
          <a:xfrm>
            <a:off x="6167776" y="3053833"/>
            <a:ext cx="2194500" cy="118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5" name="Google Shape;355;p31"/>
          <p:cNvSpPr txBox="1"/>
          <p:nvPr>
            <p:ph idx="5" type="subTitle"/>
          </p:nvPr>
        </p:nvSpPr>
        <p:spPr>
          <a:xfrm>
            <a:off x="3474800" y="2571425"/>
            <a:ext cx="2194500" cy="548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56" name="Google Shape;356;p31"/>
          <p:cNvSpPr txBox="1"/>
          <p:nvPr>
            <p:ph idx="6" type="subTitle"/>
          </p:nvPr>
        </p:nvSpPr>
        <p:spPr>
          <a:xfrm>
            <a:off x="6167776" y="2571426"/>
            <a:ext cx="2194500" cy="548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357" name="Shape 357"/>
        <p:cNvGrpSpPr/>
        <p:nvPr/>
      </p:nvGrpSpPr>
      <p:grpSpPr>
        <a:xfrm>
          <a:off x="0" y="0"/>
          <a:ext cx="0" cy="0"/>
          <a:chOff x="0" y="0"/>
          <a:chExt cx="0" cy="0"/>
        </a:xfrm>
      </p:grpSpPr>
      <p:pic>
        <p:nvPicPr>
          <p:cNvPr id="358" name="Google Shape;358;p32"/>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359" name="Google Shape;359;p32"/>
          <p:cNvGrpSpPr/>
          <p:nvPr/>
        </p:nvGrpSpPr>
        <p:grpSpPr>
          <a:xfrm>
            <a:off x="274200" y="274200"/>
            <a:ext cx="8687100" cy="4686600"/>
            <a:chOff x="274200" y="274200"/>
            <a:chExt cx="8687100" cy="4686600"/>
          </a:xfrm>
        </p:grpSpPr>
        <p:sp>
          <p:nvSpPr>
            <p:cNvPr id="360" name="Google Shape;360;p32"/>
            <p:cNvSpPr/>
            <p:nvPr/>
          </p:nvSpPr>
          <p:spPr>
            <a:xfrm>
              <a:off x="365700" y="365700"/>
              <a:ext cx="8595600" cy="45951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32"/>
            <p:cNvGrpSpPr/>
            <p:nvPr/>
          </p:nvGrpSpPr>
          <p:grpSpPr>
            <a:xfrm>
              <a:off x="274200" y="274200"/>
              <a:ext cx="8595900" cy="4595100"/>
              <a:chOff x="274200" y="274200"/>
              <a:chExt cx="8595900" cy="4595100"/>
            </a:xfrm>
          </p:grpSpPr>
          <p:grpSp>
            <p:nvGrpSpPr>
              <p:cNvPr id="362" name="Google Shape;362;p32"/>
              <p:cNvGrpSpPr/>
              <p:nvPr/>
            </p:nvGrpSpPr>
            <p:grpSpPr>
              <a:xfrm>
                <a:off x="274200" y="274200"/>
                <a:ext cx="8595900" cy="4595100"/>
                <a:chOff x="274200" y="274200"/>
                <a:chExt cx="8595900" cy="4595100"/>
              </a:xfrm>
            </p:grpSpPr>
            <p:sp>
              <p:nvSpPr>
                <p:cNvPr id="363" name="Google Shape;363;p32"/>
                <p:cNvSpPr/>
                <p:nvPr/>
              </p:nvSpPr>
              <p:spPr>
                <a:xfrm>
                  <a:off x="274200" y="274200"/>
                  <a:ext cx="8595600" cy="45951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4" name="Google Shape;364;p32"/>
                <p:cNvCxnSpPr/>
                <p:nvPr/>
              </p:nvCxnSpPr>
              <p:spPr>
                <a:xfrm>
                  <a:off x="274200" y="639909"/>
                  <a:ext cx="8595900" cy="0"/>
                </a:xfrm>
                <a:prstGeom prst="straightConnector1">
                  <a:avLst/>
                </a:prstGeom>
                <a:noFill/>
                <a:ln cap="flat" cmpd="sng" w="28575">
                  <a:solidFill>
                    <a:schemeClr val="dk1"/>
                  </a:solidFill>
                  <a:prstDash val="solid"/>
                  <a:round/>
                  <a:headEnd len="med" w="med" type="none"/>
                  <a:tailEnd len="med" w="med" type="none"/>
                </a:ln>
              </p:spPr>
            </p:cxnSp>
          </p:grpSp>
          <p:grpSp>
            <p:nvGrpSpPr>
              <p:cNvPr id="365" name="Google Shape;365;p32"/>
              <p:cNvGrpSpPr/>
              <p:nvPr/>
            </p:nvGrpSpPr>
            <p:grpSpPr>
              <a:xfrm>
                <a:off x="8595300" y="365550"/>
                <a:ext cx="183000" cy="183000"/>
                <a:chOff x="8225400" y="367488"/>
                <a:chExt cx="183000" cy="183000"/>
              </a:xfrm>
            </p:grpSpPr>
            <p:cxnSp>
              <p:nvCxnSpPr>
                <p:cNvPr id="366" name="Google Shape;366;p32"/>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367" name="Google Shape;367;p32"/>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368" name="Google Shape;368;p32"/>
              <p:cNvSpPr/>
              <p:nvPr/>
            </p:nvSpPr>
            <p:spPr>
              <a:xfrm>
                <a:off x="8275200" y="365550"/>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9" name="Google Shape;369;p32"/>
              <p:cNvCxnSpPr/>
              <p:nvPr/>
            </p:nvCxnSpPr>
            <p:spPr>
              <a:xfrm>
                <a:off x="7925099" y="548550"/>
                <a:ext cx="213000" cy="0"/>
              </a:xfrm>
              <a:prstGeom prst="straightConnector1">
                <a:avLst/>
              </a:prstGeom>
              <a:noFill/>
              <a:ln cap="flat" cmpd="sng" w="28575">
                <a:solidFill>
                  <a:schemeClr val="dk1"/>
                </a:solidFill>
                <a:prstDash val="solid"/>
                <a:round/>
                <a:headEnd len="med" w="med" type="none"/>
                <a:tailEnd len="med" w="med" type="none"/>
              </a:ln>
            </p:spPr>
          </p:cxnSp>
        </p:grpSp>
      </p:grpSp>
      <p:sp>
        <p:nvSpPr>
          <p:cNvPr id="370" name="Google Shape;370;p32"/>
          <p:cNvSpPr txBox="1"/>
          <p:nvPr>
            <p:ph type="title"/>
          </p:nvPr>
        </p:nvSpPr>
        <p:spPr>
          <a:xfrm>
            <a:off x="715100" y="731525"/>
            <a:ext cx="7715700" cy="6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1" name="Google Shape;371;p32"/>
          <p:cNvSpPr txBox="1"/>
          <p:nvPr>
            <p:ph idx="1" type="subTitle"/>
          </p:nvPr>
        </p:nvSpPr>
        <p:spPr>
          <a:xfrm>
            <a:off x="3408500" y="2103624"/>
            <a:ext cx="5020200" cy="502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72" name="Google Shape;372;p32"/>
          <p:cNvSpPr txBox="1"/>
          <p:nvPr>
            <p:ph idx="2" type="subTitle"/>
          </p:nvPr>
        </p:nvSpPr>
        <p:spPr>
          <a:xfrm>
            <a:off x="3408500" y="3104632"/>
            <a:ext cx="5020200" cy="502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73" name="Google Shape;373;p32"/>
          <p:cNvSpPr txBox="1"/>
          <p:nvPr>
            <p:ph idx="3" type="subTitle"/>
          </p:nvPr>
        </p:nvSpPr>
        <p:spPr>
          <a:xfrm>
            <a:off x="3408200" y="4105448"/>
            <a:ext cx="5020800" cy="502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74" name="Google Shape;374;p32"/>
          <p:cNvSpPr txBox="1"/>
          <p:nvPr>
            <p:ph idx="4" type="subTitle"/>
          </p:nvPr>
        </p:nvSpPr>
        <p:spPr>
          <a:xfrm>
            <a:off x="3408500" y="1600325"/>
            <a:ext cx="5020200" cy="59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5" name="Google Shape;375;p32"/>
          <p:cNvSpPr txBox="1"/>
          <p:nvPr>
            <p:ph idx="5" type="subTitle"/>
          </p:nvPr>
        </p:nvSpPr>
        <p:spPr>
          <a:xfrm>
            <a:off x="3408500" y="2601333"/>
            <a:ext cx="5020200" cy="59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6" name="Google Shape;376;p32"/>
          <p:cNvSpPr txBox="1"/>
          <p:nvPr>
            <p:ph idx="6" type="subTitle"/>
          </p:nvPr>
        </p:nvSpPr>
        <p:spPr>
          <a:xfrm>
            <a:off x="3408200" y="3602149"/>
            <a:ext cx="5020800" cy="59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377" name="Shape 377"/>
        <p:cNvGrpSpPr/>
        <p:nvPr/>
      </p:nvGrpSpPr>
      <p:grpSpPr>
        <a:xfrm>
          <a:off x="0" y="0"/>
          <a:ext cx="0" cy="0"/>
          <a:chOff x="0" y="0"/>
          <a:chExt cx="0" cy="0"/>
        </a:xfrm>
      </p:grpSpPr>
      <p:pic>
        <p:nvPicPr>
          <p:cNvPr id="378" name="Google Shape;378;p33"/>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379" name="Google Shape;379;p33"/>
          <p:cNvGrpSpPr/>
          <p:nvPr/>
        </p:nvGrpSpPr>
        <p:grpSpPr>
          <a:xfrm>
            <a:off x="274200" y="274200"/>
            <a:ext cx="8687100" cy="4686600"/>
            <a:chOff x="274200" y="274200"/>
            <a:chExt cx="8687100" cy="4686600"/>
          </a:xfrm>
        </p:grpSpPr>
        <p:sp>
          <p:nvSpPr>
            <p:cNvPr id="380" name="Google Shape;380;p33"/>
            <p:cNvSpPr/>
            <p:nvPr/>
          </p:nvSpPr>
          <p:spPr>
            <a:xfrm>
              <a:off x="365700" y="365700"/>
              <a:ext cx="8595600" cy="45951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 name="Google Shape;381;p33"/>
            <p:cNvGrpSpPr/>
            <p:nvPr/>
          </p:nvGrpSpPr>
          <p:grpSpPr>
            <a:xfrm>
              <a:off x="274200" y="274200"/>
              <a:ext cx="8595900" cy="4595100"/>
              <a:chOff x="274200" y="274200"/>
              <a:chExt cx="8595900" cy="4595100"/>
            </a:xfrm>
          </p:grpSpPr>
          <p:grpSp>
            <p:nvGrpSpPr>
              <p:cNvPr id="382" name="Google Shape;382;p33"/>
              <p:cNvGrpSpPr/>
              <p:nvPr/>
            </p:nvGrpSpPr>
            <p:grpSpPr>
              <a:xfrm>
                <a:off x="274200" y="274200"/>
                <a:ext cx="8595900" cy="4595100"/>
                <a:chOff x="274200" y="274200"/>
                <a:chExt cx="8595900" cy="4595100"/>
              </a:xfrm>
            </p:grpSpPr>
            <p:sp>
              <p:nvSpPr>
                <p:cNvPr id="383" name="Google Shape;383;p33"/>
                <p:cNvSpPr/>
                <p:nvPr/>
              </p:nvSpPr>
              <p:spPr>
                <a:xfrm>
                  <a:off x="274200" y="274200"/>
                  <a:ext cx="8595600" cy="45951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4" name="Google Shape;384;p33"/>
                <p:cNvCxnSpPr/>
                <p:nvPr/>
              </p:nvCxnSpPr>
              <p:spPr>
                <a:xfrm>
                  <a:off x="274200" y="639909"/>
                  <a:ext cx="8595900" cy="0"/>
                </a:xfrm>
                <a:prstGeom prst="straightConnector1">
                  <a:avLst/>
                </a:prstGeom>
                <a:noFill/>
                <a:ln cap="flat" cmpd="sng" w="28575">
                  <a:solidFill>
                    <a:schemeClr val="dk1"/>
                  </a:solidFill>
                  <a:prstDash val="solid"/>
                  <a:round/>
                  <a:headEnd len="med" w="med" type="none"/>
                  <a:tailEnd len="med" w="med" type="none"/>
                </a:ln>
              </p:spPr>
            </p:cxnSp>
          </p:grpSp>
          <p:grpSp>
            <p:nvGrpSpPr>
              <p:cNvPr id="385" name="Google Shape;385;p33"/>
              <p:cNvGrpSpPr/>
              <p:nvPr/>
            </p:nvGrpSpPr>
            <p:grpSpPr>
              <a:xfrm>
                <a:off x="8595300" y="365550"/>
                <a:ext cx="183000" cy="183000"/>
                <a:chOff x="8225400" y="367488"/>
                <a:chExt cx="183000" cy="183000"/>
              </a:xfrm>
            </p:grpSpPr>
            <p:cxnSp>
              <p:nvCxnSpPr>
                <p:cNvPr id="386" name="Google Shape;386;p33"/>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387" name="Google Shape;387;p33"/>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388" name="Google Shape;388;p33"/>
              <p:cNvSpPr/>
              <p:nvPr/>
            </p:nvSpPr>
            <p:spPr>
              <a:xfrm>
                <a:off x="8275200" y="365550"/>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9" name="Google Shape;389;p33"/>
              <p:cNvCxnSpPr/>
              <p:nvPr/>
            </p:nvCxnSpPr>
            <p:spPr>
              <a:xfrm>
                <a:off x="7925099" y="548550"/>
                <a:ext cx="213000" cy="0"/>
              </a:xfrm>
              <a:prstGeom prst="straightConnector1">
                <a:avLst/>
              </a:prstGeom>
              <a:noFill/>
              <a:ln cap="flat" cmpd="sng" w="28575">
                <a:solidFill>
                  <a:schemeClr val="dk1"/>
                </a:solidFill>
                <a:prstDash val="solid"/>
                <a:round/>
                <a:headEnd len="med" w="med" type="none"/>
                <a:tailEnd len="med" w="med" type="none"/>
              </a:ln>
            </p:spPr>
          </p:cxnSp>
        </p:grpSp>
      </p:grpSp>
      <p:sp>
        <p:nvSpPr>
          <p:cNvPr id="390" name="Google Shape;390;p33"/>
          <p:cNvSpPr txBox="1"/>
          <p:nvPr>
            <p:ph type="title"/>
          </p:nvPr>
        </p:nvSpPr>
        <p:spPr>
          <a:xfrm>
            <a:off x="715100" y="731400"/>
            <a:ext cx="7713900" cy="6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91" name="Google Shape;391;p33"/>
          <p:cNvSpPr txBox="1"/>
          <p:nvPr>
            <p:ph idx="1" type="subTitle"/>
          </p:nvPr>
        </p:nvSpPr>
        <p:spPr>
          <a:xfrm>
            <a:off x="5918599" y="3396625"/>
            <a:ext cx="2377500" cy="548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92" name="Google Shape;392;p33"/>
          <p:cNvSpPr txBox="1"/>
          <p:nvPr>
            <p:ph idx="2" type="subTitle"/>
          </p:nvPr>
        </p:nvSpPr>
        <p:spPr>
          <a:xfrm>
            <a:off x="5918599" y="3855625"/>
            <a:ext cx="2377500" cy="640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3" name="Google Shape;393;p33"/>
          <p:cNvSpPr txBox="1"/>
          <p:nvPr>
            <p:ph idx="3" type="subTitle"/>
          </p:nvPr>
        </p:nvSpPr>
        <p:spPr>
          <a:xfrm>
            <a:off x="1878800" y="2263125"/>
            <a:ext cx="2377500" cy="640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4" name="Google Shape;394;p33"/>
          <p:cNvSpPr txBox="1"/>
          <p:nvPr>
            <p:ph idx="4" type="subTitle"/>
          </p:nvPr>
        </p:nvSpPr>
        <p:spPr>
          <a:xfrm>
            <a:off x="1878800" y="3855634"/>
            <a:ext cx="2377500" cy="640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5" name="Google Shape;395;p33"/>
          <p:cNvSpPr txBox="1"/>
          <p:nvPr>
            <p:ph idx="5" type="subTitle"/>
          </p:nvPr>
        </p:nvSpPr>
        <p:spPr>
          <a:xfrm>
            <a:off x="5918599" y="2260100"/>
            <a:ext cx="2377500" cy="640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6" name="Google Shape;396;p33"/>
          <p:cNvSpPr txBox="1"/>
          <p:nvPr>
            <p:ph idx="6" type="subTitle"/>
          </p:nvPr>
        </p:nvSpPr>
        <p:spPr>
          <a:xfrm>
            <a:off x="1878800" y="3396625"/>
            <a:ext cx="2377500" cy="548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97" name="Google Shape;397;p33"/>
          <p:cNvSpPr txBox="1"/>
          <p:nvPr>
            <p:ph idx="7" type="subTitle"/>
          </p:nvPr>
        </p:nvSpPr>
        <p:spPr>
          <a:xfrm>
            <a:off x="1878800" y="1801544"/>
            <a:ext cx="2377500" cy="548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98" name="Google Shape;398;p33"/>
          <p:cNvSpPr txBox="1"/>
          <p:nvPr>
            <p:ph idx="8" type="subTitle"/>
          </p:nvPr>
        </p:nvSpPr>
        <p:spPr>
          <a:xfrm>
            <a:off x="5918599" y="1804550"/>
            <a:ext cx="2377500" cy="548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399" name="Shape 399"/>
        <p:cNvGrpSpPr/>
        <p:nvPr/>
      </p:nvGrpSpPr>
      <p:grpSpPr>
        <a:xfrm>
          <a:off x="0" y="0"/>
          <a:ext cx="0" cy="0"/>
          <a:chOff x="0" y="0"/>
          <a:chExt cx="0" cy="0"/>
        </a:xfrm>
      </p:grpSpPr>
      <p:pic>
        <p:nvPicPr>
          <p:cNvPr id="400" name="Google Shape;400;p34"/>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401" name="Google Shape;401;p34"/>
          <p:cNvGrpSpPr/>
          <p:nvPr/>
        </p:nvGrpSpPr>
        <p:grpSpPr>
          <a:xfrm>
            <a:off x="274200" y="274200"/>
            <a:ext cx="8687100" cy="4686600"/>
            <a:chOff x="274200" y="274200"/>
            <a:chExt cx="8687100" cy="4686600"/>
          </a:xfrm>
        </p:grpSpPr>
        <p:sp>
          <p:nvSpPr>
            <p:cNvPr id="402" name="Google Shape;402;p34"/>
            <p:cNvSpPr/>
            <p:nvPr/>
          </p:nvSpPr>
          <p:spPr>
            <a:xfrm>
              <a:off x="365700" y="365700"/>
              <a:ext cx="8595600" cy="45951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34"/>
            <p:cNvGrpSpPr/>
            <p:nvPr/>
          </p:nvGrpSpPr>
          <p:grpSpPr>
            <a:xfrm>
              <a:off x="274200" y="274200"/>
              <a:ext cx="8595900" cy="4595100"/>
              <a:chOff x="274200" y="274200"/>
              <a:chExt cx="8595900" cy="4595100"/>
            </a:xfrm>
          </p:grpSpPr>
          <p:grpSp>
            <p:nvGrpSpPr>
              <p:cNvPr id="404" name="Google Shape;404;p34"/>
              <p:cNvGrpSpPr/>
              <p:nvPr/>
            </p:nvGrpSpPr>
            <p:grpSpPr>
              <a:xfrm>
                <a:off x="274200" y="274200"/>
                <a:ext cx="8595900" cy="4595100"/>
                <a:chOff x="274200" y="274200"/>
                <a:chExt cx="8595900" cy="4595100"/>
              </a:xfrm>
            </p:grpSpPr>
            <p:sp>
              <p:nvSpPr>
                <p:cNvPr id="405" name="Google Shape;405;p34"/>
                <p:cNvSpPr/>
                <p:nvPr/>
              </p:nvSpPr>
              <p:spPr>
                <a:xfrm>
                  <a:off x="274200" y="274200"/>
                  <a:ext cx="8595600" cy="45951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6" name="Google Shape;406;p34"/>
                <p:cNvCxnSpPr/>
                <p:nvPr/>
              </p:nvCxnSpPr>
              <p:spPr>
                <a:xfrm>
                  <a:off x="274200" y="639909"/>
                  <a:ext cx="8595900" cy="0"/>
                </a:xfrm>
                <a:prstGeom prst="straightConnector1">
                  <a:avLst/>
                </a:prstGeom>
                <a:noFill/>
                <a:ln cap="flat" cmpd="sng" w="28575">
                  <a:solidFill>
                    <a:schemeClr val="dk1"/>
                  </a:solidFill>
                  <a:prstDash val="solid"/>
                  <a:round/>
                  <a:headEnd len="med" w="med" type="none"/>
                  <a:tailEnd len="med" w="med" type="none"/>
                </a:ln>
              </p:spPr>
            </p:cxnSp>
          </p:grpSp>
          <p:grpSp>
            <p:nvGrpSpPr>
              <p:cNvPr id="407" name="Google Shape;407;p34"/>
              <p:cNvGrpSpPr/>
              <p:nvPr/>
            </p:nvGrpSpPr>
            <p:grpSpPr>
              <a:xfrm>
                <a:off x="8595300" y="365550"/>
                <a:ext cx="183000" cy="183000"/>
                <a:chOff x="8225400" y="367488"/>
                <a:chExt cx="183000" cy="183000"/>
              </a:xfrm>
            </p:grpSpPr>
            <p:cxnSp>
              <p:nvCxnSpPr>
                <p:cNvPr id="408" name="Google Shape;408;p34"/>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409" name="Google Shape;409;p34"/>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410" name="Google Shape;410;p34"/>
              <p:cNvSpPr/>
              <p:nvPr/>
            </p:nvSpPr>
            <p:spPr>
              <a:xfrm>
                <a:off x="8275200" y="365550"/>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1" name="Google Shape;411;p34"/>
              <p:cNvCxnSpPr/>
              <p:nvPr/>
            </p:nvCxnSpPr>
            <p:spPr>
              <a:xfrm>
                <a:off x="7925099" y="548550"/>
                <a:ext cx="213000" cy="0"/>
              </a:xfrm>
              <a:prstGeom prst="straightConnector1">
                <a:avLst/>
              </a:prstGeom>
              <a:noFill/>
              <a:ln cap="flat" cmpd="sng" w="28575">
                <a:solidFill>
                  <a:schemeClr val="dk1"/>
                </a:solidFill>
                <a:prstDash val="solid"/>
                <a:round/>
                <a:headEnd len="med" w="med" type="none"/>
                <a:tailEnd len="med" w="med" type="none"/>
              </a:ln>
            </p:spPr>
          </p:cxnSp>
        </p:grpSp>
      </p:grpSp>
      <p:sp>
        <p:nvSpPr>
          <p:cNvPr id="412" name="Google Shape;412;p34"/>
          <p:cNvSpPr txBox="1"/>
          <p:nvPr>
            <p:ph type="title"/>
          </p:nvPr>
        </p:nvSpPr>
        <p:spPr>
          <a:xfrm>
            <a:off x="715100" y="731525"/>
            <a:ext cx="7713900" cy="6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13" name="Google Shape;413;p34"/>
          <p:cNvSpPr txBox="1"/>
          <p:nvPr>
            <p:ph idx="1" type="subTitle"/>
          </p:nvPr>
        </p:nvSpPr>
        <p:spPr>
          <a:xfrm>
            <a:off x="3474800" y="2261076"/>
            <a:ext cx="2194500" cy="6402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4" name="Google Shape;414;p34"/>
          <p:cNvSpPr txBox="1"/>
          <p:nvPr>
            <p:ph idx="2" type="subTitle"/>
          </p:nvPr>
        </p:nvSpPr>
        <p:spPr>
          <a:xfrm>
            <a:off x="6166650" y="2261076"/>
            <a:ext cx="2194500" cy="6402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5" name="Google Shape;415;p34"/>
          <p:cNvSpPr txBox="1"/>
          <p:nvPr>
            <p:ph idx="3" type="subTitle"/>
          </p:nvPr>
        </p:nvSpPr>
        <p:spPr>
          <a:xfrm>
            <a:off x="3474308" y="3853932"/>
            <a:ext cx="2194500" cy="6402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6" name="Google Shape;416;p34"/>
          <p:cNvSpPr txBox="1"/>
          <p:nvPr>
            <p:ph idx="4" type="subTitle"/>
          </p:nvPr>
        </p:nvSpPr>
        <p:spPr>
          <a:xfrm>
            <a:off x="781538" y="2261076"/>
            <a:ext cx="2194500" cy="6402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7" name="Google Shape;417;p34"/>
          <p:cNvSpPr txBox="1"/>
          <p:nvPr>
            <p:ph idx="5" type="subTitle"/>
          </p:nvPr>
        </p:nvSpPr>
        <p:spPr>
          <a:xfrm>
            <a:off x="781548" y="3853932"/>
            <a:ext cx="2194500" cy="6402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8" name="Google Shape;418;p34"/>
          <p:cNvSpPr txBox="1"/>
          <p:nvPr>
            <p:ph idx="6" type="subTitle"/>
          </p:nvPr>
        </p:nvSpPr>
        <p:spPr>
          <a:xfrm>
            <a:off x="6168018" y="3853932"/>
            <a:ext cx="2194500" cy="6402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9" name="Google Shape;419;p34"/>
          <p:cNvSpPr txBox="1"/>
          <p:nvPr>
            <p:ph idx="7" type="subTitle"/>
          </p:nvPr>
        </p:nvSpPr>
        <p:spPr>
          <a:xfrm>
            <a:off x="3474750" y="1803550"/>
            <a:ext cx="2194500" cy="548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20" name="Google Shape;420;p34"/>
          <p:cNvSpPr txBox="1"/>
          <p:nvPr>
            <p:ph idx="8" type="subTitle"/>
          </p:nvPr>
        </p:nvSpPr>
        <p:spPr>
          <a:xfrm>
            <a:off x="6166650" y="1803550"/>
            <a:ext cx="2194500" cy="548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21" name="Google Shape;421;p34"/>
          <p:cNvSpPr txBox="1"/>
          <p:nvPr>
            <p:ph idx="9" type="subTitle"/>
          </p:nvPr>
        </p:nvSpPr>
        <p:spPr>
          <a:xfrm>
            <a:off x="3475767" y="3401300"/>
            <a:ext cx="2192700" cy="548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22" name="Google Shape;422;p34"/>
          <p:cNvSpPr txBox="1"/>
          <p:nvPr>
            <p:ph idx="13" type="subTitle"/>
          </p:nvPr>
        </p:nvSpPr>
        <p:spPr>
          <a:xfrm>
            <a:off x="781538" y="1803550"/>
            <a:ext cx="2194500" cy="548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23" name="Google Shape;423;p34"/>
          <p:cNvSpPr txBox="1"/>
          <p:nvPr>
            <p:ph idx="14" type="subTitle"/>
          </p:nvPr>
        </p:nvSpPr>
        <p:spPr>
          <a:xfrm>
            <a:off x="781552" y="3401312"/>
            <a:ext cx="2194500" cy="548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24" name="Google Shape;424;p34"/>
          <p:cNvSpPr txBox="1"/>
          <p:nvPr>
            <p:ph idx="15" type="subTitle"/>
          </p:nvPr>
        </p:nvSpPr>
        <p:spPr>
          <a:xfrm>
            <a:off x="6168018" y="3401300"/>
            <a:ext cx="2194500" cy="548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425" name="Shape 425"/>
        <p:cNvGrpSpPr/>
        <p:nvPr/>
      </p:nvGrpSpPr>
      <p:grpSpPr>
        <a:xfrm>
          <a:off x="0" y="0"/>
          <a:ext cx="0" cy="0"/>
          <a:chOff x="0" y="0"/>
          <a:chExt cx="0" cy="0"/>
        </a:xfrm>
      </p:grpSpPr>
      <p:pic>
        <p:nvPicPr>
          <p:cNvPr id="426" name="Google Shape;426;p35"/>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427" name="Google Shape;427;p35"/>
          <p:cNvGrpSpPr/>
          <p:nvPr/>
        </p:nvGrpSpPr>
        <p:grpSpPr>
          <a:xfrm>
            <a:off x="274200" y="274200"/>
            <a:ext cx="8687100" cy="4686600"/>
            <a:chOff x="274200" y="274200"/>
            <a:chExt cx="8687100" cy="4686600"/>
          </a:xfrm>
        </p:grpSpPr>
        <p:sp>
          <p:nvSpPr>
            <p:cNvPr id="428" name="Google Shape;428;p35"/>
            <p:cNvSpPr/>
            <p:nvPr/>
          </p:nvSpPr>
          <p:spPr>
            <a:xfrm>
              <a:off x="365700" y="365700"/>
              <a:ext cx="8595600" cy="45951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9" name="Google Shape;429;p35"/>
            <p:cNvGrpSpPr/>
            <p:nvPr/>
          </p:nvGrpSpPr>
          <p:grpSpPr>
            <a:xfrm>
              <a:off x="274200" y="274200"/>
              <a:ext cx="8595900" cy="4595100"/>
              <a:chOff x="274200" y="274200"/>
              <a:chExt cx="8595900" cy="4595100"/>
            </a:xfrm>
          </p:grpSpPr>
          <p:grpSp>
            <p:nvGrpSpPr>
              <p:cNvPr id="430" name="Google Shape;430;p35"/>
              <p:cNvGrpSpPr/>
              <p:nvPr/>
            </p:nvGrpSpPr>
            <p:grpSpPr>
              <a:xfrm>
                <a:off x="274200" y="274200"/>
                <a:ext cx="8595900" cy="4595100"/>
                <a:chOff x="274200" y="274200"/>
                <a:chExt cx="8595900" cy="4595100"/>
              </a:xfrm>
            </p:grpSpPr>
            <p:sp>
              <p:nvSpPr>
                <p:cNvPr id="431" name="Google Shape;431;p35"/>
                <p:cNvSpPr/>
                <p:nvPr/>
              </p:nvSpPr>
              <p:spPr>
                <a:xfrm>
                  <a:off x="274200" y="274200"/>
                  <a:ext cx="8595600" cy="45951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2" name="Google Shape;432;p35"/>
                <p:cNvCxnSpPr/>
                <p:nvPr/>
              </p:nvCxnSpPr>
              <p:spPr>
                <a:xfrm>
                  <a:off x="274200" y="639909"/>
                  <a:ext cx="8595900" cy="0"/>
                </a:xfrm>
                <a:prstGeom prst="straightConnector1">
                  <a:avLst/>
                </a:prstGeom>
                <a:noFill/>
                <a:ln cap="flat" cmpd="sng" w="28575">
                  <a:solidFill>
                    <a:schemeClr val="dk1"/>
                  </a:solidFill>
                  <a:prstDash val="solid"/>
                  <a:round/>
                  <a:headEnd len="med" w="med" type="none"/>
                  <a:tailEnd len="med" w="med" type="none"/>
                </a:ln>
              </p:spPr>
            </p:cxnSp>
          </p:grpSp>
          <p:grpSp>
            <p:nvGrpSpPr>
              <p:cNvPr id="433" name="Google Shape;433;p35"/>
              <p:cNvGrpSpPr/>
              <p:nvPr/>
            </p:nvGrpSpPr>
            <p:grpSpPr>
              <a:xfrm>
                <a:off x="8595300" y="365550"/>
                <a:ext cx="183000" cy="183000"/>
                <a:chOff x="8225400" y="367488"/>
                <a:chExt cx="183000" cy="183000"/>
              </a:xfrm>
            </p:grpSpPr>
            <p:cxnSp>
              <p:nvCxnSpPr>
                <p:cNvPr id="434" name="Google Shape;434;p35"/>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435" name="Google Shape;435;p35"/>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436" name="Google Shape;436;p35"/>
              <p:cNvSpPr/>
              <p:nvPr/>
            </p:nvSpPr>
            <p:spPr>
              <a:xfrm>
                <a:off x="8275200" y="365550"/>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7" name="Google Shape;437;p35"/>
              <p:cNvCxnSpPr/>
              <p:nvPr/>
            </p:nvCxnSpPr>
            <p:spPr>
              <a:xfrm>
                <a:off x="7925099" y="548550"/>
                <a:ext cx="213000" cy="0"/>
              </a:xfrm>
              <a:prstGeom prst="straightConnector1">
                <a:avLst/>
              </a:prstGeom>
              <a:noFill/>
              <a:ln cap="flat" cmpd="sng" w="28575">
                <a:solidFill>
                  <a:schemeClr val="dk1"/>
                </a:solidFill>
                <a:prstDash val="solid"/>
                <a:round/>
                <a:headEnd len="med" w="med" type="none"/>
                <a:tailEnd len="med" w="med" type="none"/>
              </a:ln>
            </p:spPr>
          </p:cxnSp>
        </p:grpSp>
      </p:grpSp>
      <p:sp>
        <p:nvSpPr>
          <p:cNvPr id="438" name="Google Shape;438;p35"/>
          <p:cNvSpPr txBox="1"/>
          <p:nvPr>
            <p:ph hasCustomPrompt="1" type="title"/>
          </p:nvPr>
        </p:nvSpPr>
        <p:spPr>
          <a:xfrm>
            <a:off x="1828775" y="731397"/>
            <a:ext cx="5486400" cy="86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39" name="Google Shape;439;p35"/>
          <p:cNvSpPr txBox="1"/>
          <p:nvPr>
            <p:ph idx="1" type="subTitle"/>
          </p:nvPr>
        </p:nvSpPr>
        <p:spPr>
          <a:xfrm>
            <a:off x="1828825" y="1600206"/>
            <a:ext cx="5486400" cy="365700"/>
          </a:xfrm>
          <a:prstGeom prst="rect">
            <a:avLst/>
          </a:prstGeom>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40" name="Google Shape;440;p35"/>
          <p:cNvSpPr txBox="1"/>
          <p:nvPr>
            <p:ph hasCustomPrompt="1" idx="2" type="title"/>
          </p:nvPr>
        </p:nvSpPr>
        <p:spPr>
          <a:xfrm>
            <a:off x="1828775" y="2052697"/>
            <a:ext cx="5486400" cy="86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41" name="Google Shape;441;p35"/>
          <p:cNvSpPr txBox="1"/>
          <p:nvPr>
            <p:ph idx="3" type="subTitle"/>
          </p:nvPr>
        </p:nvSpPr>
        <p:spPr>
          <a:xfrm>
            <a:off x="1828775" y="2921500"/>
            <a:ext cx="5486400" cy="365700"/>
          </a:xfrm>
          <a:prstGeom prst="rect">
            <a:avLst/>
          </a:prstGeom>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42" name="Google Shape;442;p35"/>
          <p:cNvSpPr txBox="1"/>
          <p:nvPr>
            <p:ph hasCustomPrompt="1" idx="4" type="title"/>
          </p:nvPr>
        </p:nvSpPr>
        <p:spPr>
          <a:xfrm>
            <a:off x="1828825" y="3373998"/>
            <a:ext cx="5486400" cy="86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43" name="Google Shape;443;p35"/>
          <p:cNvSpPr txBox="1"/>
          <p:nvPr>
            <p:ph idx="5" type="subTitle"/>
          </p:nvPr>
        </p:nvSpPr>
        <p:spPr>
          <a:xfrm>
            <a:off x="1828775" y="4242794"/>
            <a:ext cx="5486400" cy="365700"/>
          </a:xfrm>
          <a:prstGeom prst="rect">
            <a:avLst/>
          </a:prstGeom>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444" name="Shape 444"/>
        <p:cNvGrpSpPr/>
        <p:nvPr/>
      </p:nvGrpSpPr>
      <p:grpSpPr>
        <a:xfrm>
          <a:off x="0" y="0"/>
          <a:ext cx="0" cy="0"/>
          <a:chOff x="0" y="0"/>
          <a:chExt cx="0" cy="0"/>
        </a:xfrm>
      </p:grpSpPr>
      <p:pic>
        <p:nvPicPr>
          <p:cNvPr id="445" name="Google Shape;445;p36"/>
          <p:cNvPicPr preferRelativeResize="0"/>
          <p:nvPr/>
        </p:nvPicPr>
        <p:blipFill>
          <a:blip r:embed="rId2">
            <a:alphaModFix amt="20000"/>
          </a:blip>
          <a:stretch>
            <a:fillRect/>
          </a:stretch>
        </p:blipFill>
        <p:spPr>
          <a:xfrm>
            <a:off x="-91387" y="1031845"/>
            <a:ext cx="9326879" cy="4169115"/>
          </a:xfrm>
          <a:prstGeom prst="rect">
            <a:avLst/>
          </a:prstGeom>
          <a:noFill/>
          <a:ln>
            <a:noFill/>
          </a:ln>
        </p:spPr>
      </p:pic>
      <p:grpSp>
        <p:nvGrpSpPr>
          <p:cNvPr id="446" name="Google Shape;446;p36"/>
          <p:cNvGrpSpPr/>
          <p:nvPr/>
        </p:nvGrpSpPr>
        <p:grpSpPr>
          <a:xfrm>
            <a:off x="914400" y="535100"/>
            <a:ext cx="7406700" cy="4164575"/>
            <a:chOff x="914400" y="535100"/>
            <a:chExt cx="7406700" cy="4164575"/>
          </a:xfrm>
        </p:grpSpPr>
        <p:sp>
          <p:nvSpPr>
            <p:cNvPr id="447" name="Google Shape;447;p36"/>
            <p:cNvSpPr/>
            <p:nvPr/>
          </p:nvSpPr>
          <p:spPr>
            <a:xfrm>
              <a:off x="1005900" y="626275"/>
              <a:ext cx="7315200" cy="40734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 name="Google Shape;448;p36"/>
            <p:cNvGrpSpPr/>
            <p:nvPr/>
          </p:nvGrpSpPr>
          <p:grpSpPr>
            <a:xfrm>
              <a:off x="914400" y="535100"/>
              <a:ext cx="7315200" cy="4073400"/>
              <a:chOff x="914400" y="535100"/>
              <a:chExt cx="7315200" cy="4073400"/>
            </a:xfrm>
          </p:grpSpPr>
          <p:sp>
            <p:nvSpPr>
              <p:cNvPr id="449" name="Google Shape;449;p36"/>
              <p:cNvSpPr/>
              <p:nvPr/>
            </p:nvSpPr>
            <p:spPr>
              <a:xfrm>
                <a:off x="914400" y="535100"/>
                <a:ext cx="7315200" cy="40734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36"/>
              <p:cNvGrpSpPr/>
              <p:nvPr/>
            </p:nvGrpSpPr>
            <p:grpSpPr>
              <a:xfrm>
                <a:off x="7955100" y="626350"/>
                <a:ext cx="183000" cy="183000"/>
                <a:chOff x="8225400" y="367488"/>
                <a:chExt cx="183000" cy="183000"/>
              </a:xfrm>
            </p:grpSpPr>
            <p:cxnSp>
              <p:nvCxnSpPr>
                <p:cNvPr id="451" name="Google Shape;451;p36"/>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452" name="Google Shape;452;p36"/>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453" name="Google Shape;453;p36"/>
              <p:cNvSpPr/>
              <p:nvPr/>
            </p:nvSpPr>
            <p:spPr>
              <a:xfrm>
                <a:off x="7635000" y="626350"/>
                <a:ext cx="183000" cy="183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4" name="Google Shape;454;p36"/>
              <p:cNvCxnSpPr/>
              <p:nvPr/>
            </p:nvCxnSpPr>
            <p:spPr>
              <a:xfrm>
                <a:off x="7284899" y="809350"/>
                <a:ext cx="213000" cy="0"/>
              </a:xfrm>
              <a:prstGeom prst="straightConnector1">
                <a:avLst/>
              </a:prstGeom>
              <a:noFill/>
              <a:ln cap="flat" cmpd="sng" w="28575">
                <a:solidFill>
                  <a:schemeClr val="dk1"/>
                </a:solidFill>
                <a:prstDash val="solid"/>
                <a:round/>
                <a:headEnd len="med" w="med" type="none"/>
                <a:tailEnd len="med" w="med" type="none"/>
              </a:ln>
            </p:spPr>
          </p:cxnSp>
          <p:cxnSp>
            <p:nvCxnSpPr>
              <p:cNvPr id="455" name="Google Shape;455;p36"/>
              <p:cNvCxnSpPr/>
              <p:nvPr/>
            </p:nvCxnSpPr>
            <p:spPr>
              <a:xfrm>
                <a:off x="916188" y="900697"/>
                <a:ext cx="7310400" cy="0"/>
              </a:xfrm>
              <a:prstGeom prst="straightConnector1">
                <a:avLst/>
              </a:prstGeom>
              <a:noFill/>
              <a:ln cap="flat" cmpd="sng" w="28575">
                <a:solidFill>
                  <a:schemeClr val="dk1"/>
                </a:solidFill>
                <a:prstDash val="solid"/>
                <a:round/>
                <a:headEnd len="med" w="med" type="none"/>
                <a:tailEnd len="med" w="med" type="none"/>
              </a:ln>
            </p:spPr>
          </p:cxnSp>
        </p:grpSp>
      </p:grpSp>
      <p:sp>
        <p:nvSpPr>
          <p:cNvPr id="456" name="Google Shape;456;p36"/>
          <p:cNvSpPr txBox="1"/>
          <p:nvPr>
            <p:ph type="ctrTitle"/>
          </p:nvPr>
        </p:nvSpPr>
        <p:spPr>
          <a:xfrm>
            <a:off x="2285980" y="984428"/>
            <a:ext cx="4572000" cy="91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57" name="Google Shape;457;p36"/>
          <p:cNvSpPr txBox="1"/>
          <p:nvPr>
            <p:ph idx="1" type="subTitle"/>
          </p:nvPr>
        </p:nvSpPr>
        <p:spPr>
          <a:xfrm>
            <a:off x="2285980" y="1898836"/>
            <a:ext cx="4572000" cy="91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58" name="Google Shape;458;p36"/>
          <p:cNvSpPr txBox="1"/>
          <p:nvPr/>
        </p:nvSpPr>
        <p:spPr>
          <a:xfrm>
            <a:off x="2286020" y="3535412"/>
            <a:ext cx="4572000" cy="548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300"/>
              </a:spcBef>
              <a:spcAft>
                <a:spcPts val="0"/>
              </a:spcAft>
              <a:buNone/>
            </a:pPr>
            <a:r>
              <a:rPr b="1" lang="en" sz="1000">
                <a:solidFill>
                  <a:schemeClr val="dk1"/>
                </a:solidFill>
                <a:latin typeface="Karla"/>
                <a:ea typeface="Karla"/>
                <a:cs typeface="Karla"/>
                <a:sym typeface="Karla"/>
              </a:rPr>
              <a:t>CREDITS</a:t>
            </a:r>
            <a:r>
              <a:rPr lang="en" sz="1000">
                <a:solidFill>
                  <a:schemeClr val="dk1"/>
                </a:solidFill>
                <a:latin typeface="Karla"/>
                <a:ea typeface="Karla"/>
                <a:cs typeface="Karla"/>
                <a:sym typeface="Karla"/>
              </a:rPr>
              <a:t>: This presentation template was created by </a:t>
            </a:r>
            <a:r>
              <a:rPr b="1" lang="en" sz="1000">
                <a:solidFill>
                  <a:schemeClr val="dk1"/>
                </a:solidFill>
                <a:uFill>
                  <a:noFill/>
                </a:uFill>
                <a:latin typeface="Karla"/>
                <a:ea typeface="Karla"/>
                <a:cs typeface="Karla"/>
                <a:sym typeface="Karla"/>
                <a:hlinkClick r:id="rId3">
                  <a:extLst>
                    <a:ext uri="{A12FA001-AC4F-418D-AE19-62706E023703}">
                      <ahyp:hlinkClr val="tx"/>
                    </a:ext>
                  </a:extLst>
                </a:hlinkClick>
              </a:rPr>
              <a:t>Slidesgo</a:t>
            </a:r>
            <a:r>
              <a:rPr lang="en" sz="1000">
                <a:solidFill>
                  <a:schemeClr val="dk1"/>
                </a:solidFill>
                <a:latin typeface="Karla"/>
                <a:ea typeface="Karla"/>
                <a:cs typeface="Karla"/>
                <a:sym typeface="Karla"/>
              </a:rPr>
              <a:t>, including icons by </a:t>
            </a:r>
            <a:r>
              <a:rPr b="1" lang="en" sz="1000">
                <a:solidFill>
                  <a:schemeClr val="dk1"/>
                </a:solidFill>
                <a:uFill>
                  <a:noFill/>
                </a:uFill>
                <a:latin typeface="Karla"/>
                <a:ea typeface="Karla"/>
                <a:cs typeface="Karla"/>
                <a:sym typeface="Karla"/>
                <a:hlinkClick r:id="rId4">
                  <a:extLst>
                    <a:ext uri="{A12FA001-AC4F-418D-AE19-62706E023703}">
                      <ahyp:hlinkClr val="tx"/>
                    </a:ext>
                  </a:extLst>
                </a:hlinkClick>
              </a:rPr>
              <a:t>Flaticon</a:t>
            </a:r>
            <a:r>
              <a:rPr lang="en" sz="1000">
                <a:solidFill>
                  <a:schemeClr val="dk1"/>
                </a:solidFill>
                <a:latin typeface="Karla"/>
                <a:ea typeface="Karla"/>
                <a:cs typeface="Karla"/>
                <a:sym typeface="Karla"/>
              </a:rPr>
              <a:t>, and infographics &amp; images by </a:t>
            </a:r>
            <a:r>
              <a:rPr b="1" lang="en" sz="1000">
                <a:solidFill>
                  <a:schemeClr val="dk1"/>
                </a:solidFill>
                <a:uFill>
                  <a:noFill/>
                </a:uFill>
                <a:latin typeface="Karla"/>
                <a:ea typeface="Karla"/>
                <a:cs typeface="Karla"/>
                <a:sym typeface="Karla"/>
                <a:hlinkClick r:id="rId5">
                  <a:extLst>
                    <a:ext uri="{A12FA001-AC4F-418D-AE19-62706E023703}">
                      <ahyp:hlinkClr val="tx"/>
                    </a:ext>
                  </a:extLst>
                </a:hlinkClick>
              </a:rPr>
              <a:t>Freepik</a:t>
            </a:r>
            <a:endParaRPr b="1" sz="1000">
              <a:solidFill>
                <a:schemeClr val="dk1"/>
              </a:solidFill>
              <a:latin typeface="Karla"/>
              <a:ea typeface="Karla"/>
              <a:cs typeface="Karla"/>
              <a:sym typeface="Karla"/>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459" name="Shape 459"/>
        <p:cNvGrpSpPr/>
        <p:nvPr/>
      </p:nvGrpSpPr>
      <p:grpSpPr>
        <a:xfrm>
          <a:off x="0" y="0"/>
          <a:ext cx="0" cy="0"/>
          <a:chOff x="0" y="0"/>
          <a:chExt cx="0" cy="0"/>
        </a:xfrm>
      </p:grpSpPr>
      <p:pic>
        <p:nvPicPr>
          <p:cNvPr id="460" name="Google Shape;460;p37"/>
          <p:cNvPicPr preferRelativeResize="0"/>
          <p:nvPr/>
        </p:nvPicPr>
        <p:blipFill>
          <a:blip r:embed="rId2">
            <a:alphaModFix amt="20000"/>
          </a:blip>
          <a:stretch>
            <a:fillRect/>
          </a:stretch>
        </p:blipFill>
        <p:spPr>
          <a:xfrm>
            <a:off x="-91387" y="1031845"/>
            <a:ext cx="9326879" cy="416911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461" name="Shape 461"/>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5" Type="http://schemas.openxmlformats.org/officeDocument/2006/relationships/theme" Target="../theme/theme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65" name="Shape 65"/>
        <p:cNvGrpSpPr/>
        <p:nvPr/>
      </p:nvGrpSpPr>
      <p:grpSpPr>
        <a:xfrm>
          <a:off x="0" y="0"/>
          <a:ext cx="0" cy="0"/>
          <a:chOff x="0" y="0"/>
          <a:chExt cx="0" cy="0"/>
        </a:xfrm>
      </p:grpSpPr>
      <p:sp>
        <p:nvSpPr>
          <p:cNvPr id="66" name="Google Shape;66;p14"/>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Rubik Black"/>
              <a:buNone/>
              <a:defRPr sz="3500">
                <a:solidFill>
                  <a:schemeClr val="dk1"/>
                </a:solidFill>
                <a:latin typeface="Rubik Black"/>
                <a:ea typeface="Rubik Black"/>
                <a:cs typeface="Rubik Black"/>
                <a:sym typeface="Rubik Black"/>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67" name="Google Shape;67;p14"/>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1pPr>
            <a:lvl2pPr indent="-317500" lvl="1" marL="9144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2pPr>
            <a:lvl3pPr indent="-317500" lvl="2" marL="13716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3pPr>
            <a:lvl4pPr indent="-317500" lvl="3" marL="18288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4pPr>
            <a:lvl5pPr indent="-317500" lvl="4" marL="22860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5pPr>
            <a:lvl6pPr indent="-317500" lvl="5" marL="27432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6pPr>
            <a:lvl7pPr indent="-317500" lvl="6" marL="32004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7pPr>
            <a:lvl8pPr indent="-317500" lvl="7" marL="36576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8pPr>
            <a:lvl9pPr indent="-317500" lvl="8" marL="41148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9pPr>
          </a:lstStyle>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0">
          <p15:clr>
            <a:srgbClr val="EA4335"/>
          </p15:clr>
        </p15:guide>
        <p15:guide id="2" orient="horz" pos="337">
          <p15:clr>
            <a:srgbClr val="EA4335"/>
          </p15:clr>
        </p15:guide>
        <p15:guide id="3" pos="5310">
          <p15:clr>
            <a:srgbClr val="EA4335"/>
          </p15:clr>
        </p15:guide>
        <p15:guide id="4" orient="horz" pos="2903">
          <p15:clr>
            <a:srgbClr val="EA4335"/>
          </p15:clr>
        </p15:guide>
        <p15:guide id="5" pos="2880">
          <p15:clr>
            <a:srgbClr val="EA4335"/>
          </p15:clr>
        </p15:guide>
        <p15:guide id="6" orient="horz" pos="1620">
          <p15:clr>
            <a:srgbClr val="EA4335"/>
          </p15:clr>
        </p15:guide>
        <p15:guide id="7" pos="173">
          <p15:clr>
            <a:srgbClr val="EA4335"/>
          </p15:clr>
        </p15:guide>
        <p15:guide id="8" orient="horz" pos="173">
          <p15:clr>
            <a:srgbClr val="EA4335"/>
          </p15:clr>
        </p15:guide>
        <p15:guide id="9" pos="5587">
          <p15:clr>
            <a:srgbClr val="EA4335"/>
          </p15:clr>
        </p15:guide>
        <p15:guide id="10" orient="horz" pos="3067">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stackoverflow.com/a/44588634"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s://www.geeksforgeeks.org/string-constant-pool-in-java/"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hyperlink" Target="https://docs.oracle.com/javase/8/docs/api/java/time/LocalDate.html" TargetMode="External"/><Relationship Id="rId4" Type="http://schemas.openxmlformats.org/officeDocument/2006/relationships/hyperlink" Target="https://docs.oracle.com/javase/8/docs/api/java/time/LocalDate.html#parse-java.lang.CharSequence-" TargetMode="External"/><Relationship Id="rId5" Type="http://schemas.openxmlformats.org/officeDocument/2006/relationships/hyperlink" Target="https://docs.oracle.com/javase/8/docs/api/java/lang/CharSequence.html" TargetMode="External"/><Relationship Id="rId6" Type="http://schemas.openxmlformats.org/officeDocument/2006/relationships/hyperlink" Target="https://docs.oracle.com/javase/8/docs/api/java/time/LocalDate.html" TargetMode="External"/><Relationship Id="rId7" Type="http://schemas.openxmlformats.org/officeDocument/2006/relationships/hyperlink" Target="https://docs.oracle.com/javase/8/docs/api/java/time/LocalDate.html#of-int-java.time.Month-int-"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2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14.png"/><Relationship Id="rId4" Type="http://schemas.openxmlformats.org/officeDocument/2006/relationships/image" Target="../media/image1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30.png"/><Relationship Id="rId4" Type="http://schemas.openxmlformats.org/officeDocument/2006/relationships/image" Target="../media/image2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16.png"/><Relationship Id="rId4" Type="http://schemas.openxmlformats.org/officeDocument/2006/relationships/image" Target="../media/image2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17.png"/><Relationship Id="rId4" Type="http://schemas.openxmlformats.org/officeDocument/2006/relationships/image" Target="../media/image2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26.png"/><Relationship Id="rId4" Type="http://schemas.openxmlformats.org/officeDocument/2006/relationships/image" Target="../media/image2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13.png"/><Relationship Id="rId4" Type="http://schemas.openxmlformats.org/officeDocument/2006/relationships/image" Target="../media/image2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11.png"/><Relationship Id="rId4" Type="http://schemas.openxmlformats.org/officeDocument/2006/relationships/image" Target="../media/image1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12.png"/><Relationship Id="rId4" Type="http://schemas.openxmlformats.org/officeDocument/2006/relationships/image" Target="../media/image2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3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2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3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3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467" name="Google Shape;467;p3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grpSp>
        <p:nvGrpSpPr>
          <p:cNvPr id="816" name="Google Shape;816;p48"/>
          <p:cNvGrpSpPr/>
          <p:nvPr/>
        </p:nvGrpSpPr>
        <p:grpSpPr>
          <a:xfrm rot="-5400000">
            <a:off x="7882250" y="3035750"/>
            <a:ext cx="603495" cy="1371596"/>
            <a:chOff x="3724575" y="3497700"/>
            <a:chExt cx="603495" cy="1371596"/>
          </a:xfrm>
        </p:grpSpPr>
        <p:sp>
          <p:nvSpPr>
            <p:cNvPr id="817" name="Google Shape;817;p48"/>
            <p:cNvSpPr/>
            <p:nvPr/>
          </p:nvSpPr>
          <p:spPr>
            <a:xfrm>
              <a:off x="3724575" y="3497700"/>
              <a:ext cx="603495" cy="1371596"/>
            </a:xfrm>
            <a:custGeom>
              <a:rect b="b" l="l" r="r" t="t"/>
              <a:pathLst>
                <a:path extrusionOk="0" h="16415" w="7221">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8"/>
            <p:cNvSpPr/>
            <p:nvPr/>
          </p:nvSpPr>
          <p:spPr>
            <a:xfrm>
              <a:off x="3757170" y="3848221"/>
              <a:ext cx="538223" cy="988485"/>
            </a:xfrm>
            <a:custGeom>
              <a:rect b="b" l="l" r="r" t="t"/>
              <a:pathLst>
                <a:path extrusionOk="0" h="11830" w="644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8"/>
            <p:cNvSpPr/>
            <p:nvPr/>
          </p:nvSpPr>
          <p:spPr>
            <a:xfrm>
              <a:off x="3816342" y="4047922"/>
              <a:ext cx="38779" cy="654255"/>
            </a:xfrm>
            <a:custGeom>
              <a:rect b="b" l="l" r="r" t="t"/>
              <a:pathLst>
                <a:path extrusionOk="0" h="7830" w="464">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8"/>
            <p:cNvSpPr/>
            <p:nvPr/>
          </p:nvSpPr>
          <p:spPr>
            <a:xfrm>
              <a:off x="3724575" y="3497700"/>
              <a:ext cx="603495" cy="1371596"/>
            </a:xfrm>
            <a:custGeom>
              <a:rect b="b" l="l" r="r" t="t"/>
              <a:pathLst>
                <a:path extrusionOk="0" h="16415" w="7221">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8"/>
            <p:cNvSpPr/>
            <p:nvPr/>
          </p:nvSpPr>
          <p:spPr>
            <a:xfrm>
              <a:off x="3871336" y="3530287"/>
              <a:ext cx="309980" cy="285349"/>
            </a:xfrm>
            <a:custGeom>
              <a:rect b="b" l="l" r="r" t="t"/>
              <a:pathLst>
                <a:path extrusionOk="0" h="3415" w="3709">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8"/>
            <p:cNvSpPr/>
            <p:nvPr/>
          </p:nvSpPr>
          <p:spPr>
            <a:xfrm>
              <a:off x="3775557" y="3848221"/>
              <a:ext cx="519836" cy="988485"/>
            </a:xfrm>
            <a:custGeom>
              <a:rect b="b" l="l" r="r" t="t"/>
              <a:pathLst>
                <a:path extrusionOk="0" h="11830" w="622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 name="Google Shape;823;p48"/>
          <p:cNvGrpSpPr/>
          <p:nvPr/>
        </p:nvGrpSpPr>
        <p:grpSpPr>
          <a:xfrm>
            <a:off x="549676" y="534999"/>
            <a:ext cx="1630719" cy="1463142"/>
            <a:chOff x="715100" y="274199"/>
            <a:chExt cx="1920300" cy="1918875"/>
          </a:xfrm>
        </p:grpSpPr>
        <p:sp>
          <p:nvSpPr>
            <p:cNvPr id="824" name="Google Shape;824;p48"/>
            <p:cNvSpPr/>
            <p:nvPr/>
          </p:nvSpPr>
          <p:spPr>
            <a:xfrm>
              <a:off x="806600" y="364274"/>
              <a:ext cx="1828800" cy="18288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5" name="Google Shape;825;p48"/>
            <p:cNvGrpSpPr/>
            <p:nvPr/>
          </p:nvGrpSpPr>
          <p:grpSpPr>
            <a:xfrm>
              <a:off x="715100" y="274199"/>
              <a:ext cx="1828800" cy="1828800"/>
              <a:chOff x="715100" y="274199"/>
              <a:chExt cx="1828800" cy="1828800"/>
            </a:xfrm>
          </p:grpSpPr>
          <p:sp>
            <p:nvSpPr>
              <p:cNvPr id="826" name="Google Shape;826;p48"/>
              <p:cNvSpPr/>
              <p:nvPr/>
            </p:nvSpPr>
            <p:spPr>
              <a:xfrm>
                <a:off x="715100" y="274199"/>
                <a:ext cx="1828800" cy="18288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7" name="Google Shape;827;p48"/>
              <p:cNvCxnSpPr/>
              <p:nvPr/>
            </p:nvCxnSpPr>
            <p:spPr>
              <a:xfrm>
                <a:off x="717952" y="637800"/>
                <a:ext cx="1823100" cy="0"/>
              </a:xfrm>
              <a:prstGeom prst="straightConnector1">
                <a:avLst/>
              </a:prstGeom>
              <a:noFill/>
              <a:ln cap="flat" cmpd="sng" w="28575">
                <a:solidFill>
                  <a:schemeClr val="dk1"/>
                </a:solidFill>
                <a:prstDash val="solid"/>
                <a:round/>
                <a:headEnd len="med" w="med" type="none"/>
                <a:tailEnd len="med" w="med" type="none"/>
              </a:ln>
            </p:spPr>
          </p:cxnSp>
          <p:grpSp>
            <p:nvGrpSpPr>
              <p:cNvPr id="828" name="Google Shape;828;p48"/>
              <p:cNvGrpSpPr/>
              <p:nvPr/>
            </p:nvGrpSpPr>
            <p:grpSpPr>
              <a:xfrm>
                <a:off x="2267950" y="363963"/>
                <a:ext cx="183000" cy="183000"/>
                <a:chOff x="8225400" y="367488"/>
                <a:chExt cx="183000" cy="183000"/>
              </a:xfrm>
            </p:grpSpPr>
            <p:cxnSp>
              <p:nvCxnSpPr>
                <p:cNvPr id="829" name="Google Shape;829;p48"/>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830" name="Google Shape;830;p48"/>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831" name="Google Shape;831;p48"/>
              <p:cNvSpPr/>
              <p:nvPr/>
            </p:nvSpPr>
            <p:spPr>
              <a:xfrm>
                <a:off x="1951450" y="367563"/>
                <a:ext cx="179400" cy="1794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2" name="Google Shape;832;p48"/>
              <p:cNvCxnSpPr/>
              <p:nvPr/>
            </p:nvCxnSpPr>
            <p:spPr>
              <a:xfrm>
                <a:off x="1605849" y="546963"/>
                <a:ext cx="208500" cy="0"/>
              </a:xfrm>
              <a:prstGeom prst="straightConnector1">
                <a:avLst/>
              </a:prstGeom>
              <a:noFill/>
              <a:ln cap="flat" cmpd="sng" w="28575">
                <a:solidFill>
                  <a:schemeClr val="dk1"/>
                </a:solidFill>
                <a:prstDash val="solid"/>
                <a:round/>
                <a:headEnd len="med" w="med" type="none"/>
                <a:tailEnd len="med" w="med" type="none"/>
              </a:ln>
            </p:spPr>
          </p:cxnSp>
        </p:grpSp>
      </p:grpSp>
      <p:sp>
        <p:nvSpPr>
          <p:cNvPr id="833" name="Google Shape;833;p48"/>
          <p:cNvSpPr txBox="1"/>
          <p:nvPr>
            <p:ph idx="2" type="title"/>
          </p:nvPr>
        </p:nvSpPr>
        <p:spPr>
          <a:xfrm>
            <a:off x="463700" y="645725"/>
            <a:ext cx="1713300" cy="137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104">
                <a:latin typeface="Arial"/>
                <a:ea typeface="Arial"/>
                <a:cs typeface="Arial"/>
                <a:sym typeface="Arial"/>
              </a:rPr>
              <a:t>repeat()</a:t>
            </a:r>
            <a:endParaRPr sz="1600"/>
          </a:p>
        </p:txBody>
      </p:sp>
      <p:sp>
        <p:nvSpPr>
          <p:cNvPr id="834" name="Google Shape;834;p48"/>
          <p:cNvSpPr txBox="1"/>
          <p:nvPr>
            <p:ph type="title"/>
          </p:nvPr>
        </p:nvSpPr>
        <p:spPr>
          <a:xfrm>
            <a:off x="1828800" y="585461"/>
            <a:ext cx="5486400" cy="91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String</a:t>
            </a:r>
            <a:endParaRPr sz="3100"/>
          </a:p>
        </p:txBody>
      </p:sp>
      <p:grpSp>
        <p:nvGrpSpPr>
          <p:cNvPr id="835" name="Google Shape;835;p48"/>
          <p:cNvGrpSpPr/>
          <p:nvPr/>
        </p:nvGrpSpPr>
        <p:grpSpPr>
          <a:xfrm>
            <a:off x="463651" y="4105603"/>
            <a:ext cx="502899" cy="502899"/>
            <a:chOff x="858700" y="1967475"/>
            <a:chExt cx="605100" cy="605100"/>
          </a:xfrm>
        </p:grpSpPr>
        <p:sp>
          <p:nvSpPr>
            <p:cNvPr id="836" name="Google Shape;836;p48"/>
            <p:cNvSpPr/>
            <p:nvPr/>
          </p:nvSpPr>
          <p:spPr>
            <a:xfrm>
              <a:off x="858700" y="1967475"/>
              <a:ext cx="605100" cy="605100"/>
            </a:xfrm>
            <a:prstGeom prst="roundRect">
              <a:avLst>
                <a:gd fmla="val 15109" name="adj"/>
              </a:avLst>
            </a:pr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8"/>
            <p:cNvSpPr/>
            <p:nvPr/>
          </p:nvSpPr>
          <p:spPr>
            <a:xfrm>
              <a:off x="932654" y="2075711"/>
              <a:ext cx="457191" cy="388627"/>
            </a:xfrm>
            <a:custGeom>
              <a:rect b="b" l="l" r="r" t="t"/>
              <a:pathLst>
                <a:path extrusionOk="0" h="9051" w="10659">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 name="Google Shape;838;p48"/>
          <p:cNvGrpSpPr/>
          <p:nvPr/>
        </p:nvGrpSpPr>
        <p:grpSpPr>
          <a:xfrm>
            <a:off x="463700" y="3419800"/>
            <a:ext cx="502800" cy="502800"/>
            <a:chOff x="1627550" y="2017350"/>
            <a:chExt cx="502800" cy="502800"/>
          </a:xfrm>
        </p:grpSpPr>
        <p:sp>
          <p:nvSpPr>
            <p:cNvPr id="839" name="Google Shape;839;p48"/>
            <p:cNvSpPr/>
            <p:nvPr/>
          </p:nvSpPr>
          <p:spPr>
            <a:xfrm>
              <a:off x="1627550" y="2017350"/>
              <a:ext cx="502800" cy="502800"/>
            </a:xfrm>
            <a:prstGeom prst="roundRect">
              <a:avLst>
                <a:gd fmla="val 15109" name="adj"/>
              </a:avLst>
            </a:pr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8"/>
            <p:cNvSpPr/>
            <p:nvPr/>
          </p:nvSpPr>
          <p:spPr>
            <a:xfrm>
              <a:off x="1718900" y="2108700"/>
              <a:ext cx="320100" cy="320100"/>
            </a:xfrm>
            <a:prstGeom prst="donut">
              <a:avLst>
                <a:gd fmla="val 25000" name="adj"/>
              </a:avLst>
            </a:pr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 name="Google Shape;841;p48"/>
          <p:cNvGrpSpPr/>
          <p:nvPr/>
        </p:nvGrpSpPr>
        <p:grpSpPr>
          <a:xfrm>
            <a:off x="5486400" y="274200"/>
            <a:ext cx="3657590" cy="348347"/>
            <a:chOff x="4572050" y="100025"/>
            <a:chExt cx="3657590" cy="348347"/>
          </a:xfrm>
        </p:grpSpPr>
        <p:sp>
          <p:nvSpPr>
            <p:cNvPr id="842" name="Google Shape;842;p48"/>
            <p:cNvSpPr/>
            <p:nvPr/>
          </p:nvSpPr>
          <p:spPr>
            <a:xfrm>
              <a:off x="4572050" y="100025"/>
              <a:ext cx="3657590" cy="348347"/>
            </a:xfrm>
            <a:custGeom>
              <a:rect b="b" l="l" r="r" t="t"/>
              <a:pathLst>
                <a:path extrusionOk="0" h="4488" w="46122">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843" name="Google Shape;843;p48"/>
            <p:cNvSpPr/>
            <p:nvPr/>
          </p:nvSpPr>
          <p:spPr>
            <a:xfrm>
              <a:off x="4572050" y="100025"/>
              <a:ext cx="3657590" cy="348347"/>
            </a:xfrm>
            <a:custGeom>
              <a:rect b="b" l="l" r="r" t="t"/>
              <a:pathLst>
                <a:path extrusionOk="0" h="4488" w="46122">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844" name="Google Shape;844;p48"/>
            <p:cNvSpPr/>
            <p:nvPr/>
          </p:nvSpPr>
          <p:spPr>
            <a:xfrm>
              <a:off x="4720981" y="137824"/>
              <a:ext cx="328867" cy="270807"/>
            </a:xfrm>
            <a:custGeom>
              <a:rect b="b" l="l" r="r" t="t"/>
              <a:pathLst>
                <a:path extrusionOk="0" h="3489" w="4147">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845" name="Google Shape;845;p48"/>
            <p:cNvSpPr/>
            <p:nvPr/>
          </p:nvSpPr>
          <p:spPr>
            <a:xfrm>
              <a:off x="4722884" y="287391"/>
              <a:ext cx="307614" cy="121239"/>
            </a:xfrm>
            <a:custGeom>
              <a:rect b="b" l="l" r="r" t="t"/>
              <a:pathLst>
                <a:path extrusionOk="0" h="1562" w="3879">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846" name="Google Shape;846;p48"/>
            <p:cNvSpPr/>
            <p:nvPr/>
          </p:nvSpPr>
          <p:spPr>
            <a:xfrm>
              <a:off x="4610750" y="238182"/>
              <a:ext cx="98732" cy="70089"/>
            </a:xfrm>
            <a:custGeom>
              <a:rect b="b" l="l" r="r" t="t"/>
              <a:pathLst>
                <a:path extrusionOk="0" h="903" w="1245">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847" name="Google Shape;847;p48"/>
            <p:cNvSpPr/>
            <p:nvPr/>
          </p:nvSpPr>
          <p:spPr>
            <a:xfrm>
              <a:off x="4610750" y="272256"/>
              <a:ext cx="92943" cy="36015"/>
            </a:xfrm>
            <a:custGeom>
              <a:rect b="b" l="l" r="r" t="t"/>
              <a:pathLst>
                <a:path extrusionOk="0" h="464" w="1172">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848" name="Google Shape;848;p48"/>
            <p:cNvSpPr/>
            <p:nvPr/>
          </p:nvSpPr>
          <p:spPr>
            <a:xfrm>
              <a:off x="7610613" y="130295"/>
              <a:ext cx="152895" cy="287806"/>
            </a:xfrm>
            <a:custGeom>
              <a:rect b="b" l="l" r="r" t="t"/>
              <a:pathLst>
                <a:path extrusionOk="0" h="3708" w="1928">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849" name="Google Shape;849;p48"/>
            <p:cNvSpPr/>
            <p:nvPr/>
          </p:nvSpPr>
          <p:spPr>
            <a:xfrm>
              <a:off x="7610613" y="361205"/>
              <a:ext cx="154798" cy="56894"/>
            </a:xfrm>
            <a:custGeom>
              <a:rect b="b" l="l" r="r" t="t"/>
              <a:pathLst>
                <a:path extrusionOk="0" h="733" w="1952">
                  <a:moveTo>
                    <a:pt x="1" y="1"/>
                  </a:moveTo>
                  <a:lnTo>
                    <a:pt x="1" y="732"/>
                  </a:lnTo>
                  <a:lnTo>
                    <a:pt x="1952" y="732"/>
                  </a:lnTo>
                  <a:lnTo>
                    <a:pt x="1952" y="1"/>
                  </a:lnTo>
                  <a:lnTo>
                    <a:pt x="1" y="1"/>
                  </a:ln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850" name="Google Shape;850;p48"/>
            <p:cNvSpPr/>
            <p:nvPr/>
          </p:nvSpPr>
          <p:spPr>
            <a:xfrm>
              <a:off x="7788568" y="130295"/>
              <a:ext cx="408170" cy="287806"/>
            </a:xfrm>
            <a:custGeom>
              <a:rect b="b" l="l" r="r" t="t"/>
              <a:pathLst>
                <a:path extrusionOk="0" h="3708" w="5147">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851" name="Google Shape;851;p48"/>
            <p:cNvSpPr/>
            <p:nvPr/>
          </p:nvSpPr>
          <p:spPr>
            <a:xfrm>
              <a:off x="7788568" y="224910"/>
              <a:ext cx="396592" cy="193190"/>
            </a:xfrm>
            <a:custGeom>
              <a:rect b="b" l="l" r="r" t="t"/>
              <a:pathLst>
                <a:path extrusionOk="0" h="2489" w="5001">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852" name="Google Shape;852;p48"/>
            <p:cNvSpPr/>
            <p:nvPr/>
          </p:nvSpPr>
          <p:spPr>
            <a:xfrm>
              <a:off x="5043980" y="130295"/>
              <a:ext cx="2541566" cy="289669"/>
            </a:xfrm>
            <a:custGeom>
              <a:rect b="b" l="l" r="r" t="t"/>
              <a:pathLst>
                <a:path extrusionOk="0" h="3732" w="32049">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grpSp>
      <p:sp>
        <p:nvSpPr>
          <p:cNvPr id="853" name="Google Shape;853;p48"/>
          <p:cNvSpPr txBox="1"/>
          <p:nvPr>
            <p:ph type="title"/>
          </p:nvPr>
        </p:nvSpPr>
        <p:spPr>
          <a:xfrm>
            <a:off x="2180300" y="889925"/>
            <a:ext cx="5486400" cy="23451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650">
                <a:highlight>
                  <a:schemeClr val="lt1"/>
                </a:highlight>
                <a:latin typeface="Arial"/>
                <a:ea typeface="Arial"/>
                <a:cs typeface="Arial"/>
                <a:sym typeface="Arial"/>
              </a:rPr>
              <a:t>Parameter:</a:t>
            </a:r>
            <a:r>
              <a:rPr lang="en" sz="1650">
                <a:highlight>
                  <a:schemeClr val="lt1"/>
                </a:highlight>
                <a:latin typeface="Arial"/>
                <a:ea typeface="Arial"/>
                <a:cs typeface="Arial"/>
                <a:sym typeface="Arial"/>
              </a:rPr>
              <a:t> Accepts an integer count which is the number of times we want to repeat the string. </a:t>
            </a:r>
            <a:endParaRPr sz="1650">
              <a:highlight>
                <a:schemeClr val="lt1"/>
              </a:highlight>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 sz="1650">
                <a:highlight>
                  <a:schemeClr val="lt1"/>
                </a:highlight>
                <a:latin typeface="Arial"/>
                <a:ea typeface="Arial"/>
                <a:cs typeface="Arial"/>
                <a:sym typeface="Arial"/>
              </a:rPr>
              <a:t>Returns:</a:t>
            </a:r>
            <a:r>
              <a:rPr lang="en" sz="1650">
                <a:highlight>
                  <a:schemeClr val="lt1"/>
                </a:highlight>
                <a:latin typeface="Arial"/>
                <a:ea typeface="Arial"/>
                <a:cs typeface="Arial"/>
                <a:sym typeface="Arial"/>
              </a:rPr>
              <a:t> String whose value is the concatenation of given String repeated count times.</a:t>
            </a:r>
            <a:endParaRPr sz="1650">
              <a:highlight>
                <a:schemeClr val="lt1"/>
              </a:highlight>
              <a:latin typeface="Arial"/>
              <a:ea typeface="Arial"/>
              <a:cs typeface="Arial"/>
              <a:sym typeface="Arial"/>
            </a:endParaRPr>
          </a:p>
          <a:p>
            <a:pPr indent="0" lvl="0" marL="0" rtl="0" algn="just">
              <a:lnSpc>
                <a:spcPct val="115000"/>
              </a:lnSpc>
              <a:spcBef>
                <a:spcPts val="1200"/>
              </a:spcBef>
              <a:spcAft>
                <a:spcPts val="0"/>
              </a:spcAft>
              <a:buClr>
                <a:schemeClr val="dk1"/>
              </a:buClr>
              <a:buSzPts val="1100"/>
              <a:buFont typeface="Arial"/>
              <a:buNone/>
            </a:pPr>
            <a:r>
              <a:rPr b="1" lang="en" sz="1650">
                <a:highlight>
                  <a:schemeClr val="lt1"/>
                </a:highlight>
                <a:latin typeface="Arial"/>
                <a:ea typeface="Arial"/>
                <a:cs typeface="Arial"/>
                <a:sym typeface="Arial"/>
              </a:rPr>
              <a:t>Description:</a:t>
            </a:r>
            <a:r>
              <a:rPr lang="en" sz="1650">
                <a:highlight>
                  <a:schemeClr val="lt1"/>
                </a:highlight>
                <a:latin typeface="Arial"/>
                <a:ea typeface="Arial"/>
                <a:cs typeface="Arial"/>
                <a:sym typeface="Arial"/>
              </a:rPr>
              <a:t> The </a:t>
            </a:r>
            <a:r>
              <a:rPr lang="en" sz="1650">
                <a:solidFill>
                  <a:srgbClr val="DC143C"/>
                </a:solidFill>
                <a:highlight>
                  <a:schemeClr val="lt1"/>
                </a:highlight>
                <a:latin typeface="Arial"/>
                <a:ea typeface="Arial"/>
                <a:cs typeface="Arial"/>
                <a:sym typeface="Arial"/>
              </a:rPr>
              <a:t>repeat()</a:t>
            </a:r>
            <a:r>
              <a:rPr lang="en" sz="1650">
                <a:highlight>
                  <a:schemeClr val="lt1"/>
                </a:highlight>
                <a:latin typeface="Arial"/>
                <a:ea typeface="Arial"/>
                <a:cs typeface="Arial"/>
                <a:sym typeface="Arial"/>
              </a:rPr>
              <a:t> method returns a string with a number of copies of a string.</a:t>
            </a:r>
            <a:endParaRPr b="1" sz="1650">
              <a:latin typeface="Arial"/>
              <a:ea typeface="Arial"/>
              <a:cs typeface="Arial"/>
              <a:sym typeface="Arial"/>
            </a:endParaRPr>
          </a:p>
          <a:p>
            <a:pPr indent="0" lvl="0" marL="0" rtl="0" algn="l">
              <a:lnSpc>
                <a:spcPct val="115000"/>
              </a:lnSpc>
              <a:spcBef>
                <a:spcPts val="1200"/>
              </a:spcBef>
              <a:spcAft>
                <a:spcPts val="1200"/>
              </a:spcAft>
              <a:buClr>
                <a:schemeClr val="dk1"/>
              </a:buClr>
              <a:buSzPts val="1100"/>
              <a:buFont typeface="Arial"/>
              <a:buNone/>
            </a:pPr>
            <a:r>
              <a:t/>
            </a:r>
            <a:endParaRPr sz="3300"/>
          </a:p>
        </p:txBody>
      </p:sp>
      <p:grpSp>
        <p:nvGrpSpPr>
          <p:cNvPr id="854" name="Google Shape;854;p48"/>
          <p:cNvGrpSpPr/>
          <p:nvPr/>
        </p:nvGrpSpPr>
        <p:grpSpPr>
          <a:xfrm>
            <a:off x="1737338" y="3186587"/>
            <a:ext cx="5669327" cy="1941534"/>
            <a:chOff x="1828840" y="3371688"/>
            <a:chExt cx="5577850" cy="1463100"/>
          </a:xfrm>
        </p:grpSpPr>
        <p:sp>
          <p:nvSpPr>
            <p:cNvPr id="855" name="Google Shape;855;p48"/>
            <p:cNvSpPr/>
            <p:nvPr/>
          </p:nvSpPr>
          <p:spPr>
            <a:xfrm>
              <a:off x="1920290" y="3463188"/>
              <a:ext cx="5486400" cy="1371600"/>
            </a:xfrm>
            <a:prstGeom prst="roundRect">
              <a:avLst>
                <a:gd fmla="val 0"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8"/>
            <p:cNvSpPr/>
            <p:nvPr/>
          </p:nvSpPr>
          <p:spPr>
            <a:xfrm>
              <a:off x="1828840" y="3371688"/>
              <a:ext cx="5486400" cy="1371600"/>
            </a:xfrm>
            <a:prstGeom prst="roundRect">
              <a:avLst>
                <a:gd fmla="val 0" name="adj"/>
              </a:avLst>
            </a:prstGeom>
            <a:solidFill>
              <a:srgbClr val="FCF6E8"/>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7" name="Google Shape;857;p48"/>
            <p:cNvCxnSpPr/>
            <p:nvPr/>
          </p:nvCxnSpPr>
          <p:spPr>
            <a:xfrm>
              <a:off x="1828840" y="3554706"/>
              <a:ext cx="5484900" cy="0"/>
            </a:xfrm>
            <a:prstGeom prst="straightConnector1">
              <a:avLst/>
            </a:prstGeom>
            <a:noFill/>
            <a:ln cap="flat" cmpd="sng" w="28575">
              <a:solidFill>
                <a:srgbClr val="000000"/>
              </a:solidFill>
              <a:prstDash val="solid"/>
              <a:round/>
              <a:headEnd len="med" w="med" type="none"/>
              <a:tailEnd len="med" w="med" type="none"/>
            </a:ln>
          </p:spPr>
        </p:cxnSp>
      </p:grpSp>
      <p:sp>
        <p:nvSpPr>
          <p:cNvPr id="858" name="Google Shape;858;p48"/>
          <p:cNvSpPr txBox="1"/>
          <p:nvPr/>
        </p:nvSpPr>
        <p:spPr>
          <a:xfrm>
            <a:off x="1737425" y="3463625"/>
            <a:ext cx="5669400" cy="151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700">
                <a:solidFill>
                  <a:schemeClr val="dk1"/>
                </a:solidFill>
                <a:highlight>
                  <a:schemeClr val="lt1"/>
                </a:highlight>
              </a:rPr>
              <a:t> </a:t>
            </a:r>
            <a:r>
              <a:rPr b="1" lang="en" sz="1700">
                <a:solidFill>
                  <a:schemeClr val="dk1"/>
                </a:solidFill>
                <a:highlight>
                  <a:schemeClr val="lt1"/>
                </a:highlight>
              </a:rPr>
              <a:t> </a:t>
            </a:r>
            <a:r>
              <a:rPr lang="en" sz="1700">
                <a:solidFill>
                  <a:schemeClr val="dk1"/>
                </a:solidFill>
                <a:highlight>
                  <a:schemeClr val="lt1"/>
                </a:highlight>
              </a:rPr>
              <a:t>With s = abc.</a:t>
            </a:r>
            <a:endParaRPr sz="1700">
              <a:solidFill>
                <a:schemeClr val="dk1"/>
              </a:solidFill>
              <a:highlight>
                <a:schemeClr val="lt1"/>
              </a:highlight>
            </a:endParaRPr>
          </a:p>
          <a:p>
            <a:pPr indent="-336550" lvl="0" marL="457200" rtl="0" algn="l">
              <a:lnSpc>
                <a:spcPct val="115000"/>
              </a:lnSpc>
              <a:spcBef>
                <a:spcPts val="1200"/>
              </a:spcBef>
              <a:spcAft>
                <a:spcPts val="0"/>
              </a:spcAft>
              <a:buClr>
                <a:schemeClr val="dk1"/>
              </a:buClr>
              <a:buSzPts val="1700"/>
              <a:buFont typeface="Arial"/>
              <a:buChar char="-"/>
            </a:pPr>
            <a:r>
              <a:rPr lang="en" sz="1700">
                <a:solidFill>
                  <a:schemeClr val="dk1"/>
                </a:solidFill>
                <a:highlight>
                  <a:schemeClr val="lt1"/>
                </a:highlight>
              </a:rPr>
              <a:t>s.repeat(3) -&gt; abcabc</a:t>
            </a:r>
            <a:endParaRPr sz="1700">
              <a:solidFill>
                <a:schemeClr val="dk1"/>
              </a:solidFill>
              <a:highlight>
                <a:schemeClr val="lt1"/>
              </a:highlight>
            </a:endParaRPr>
          </a:p>
          <a:p>
            <a:pPr indent="-336550" lvl="0" marL="457200" rtl="0" algn="l">
              <a:lnSpc>
                <a:spcPct val="115000"/>
              </a:lnSpc>
              <a:spcBef>
                <a:spcPts val="0"/>
              </a:spcBef>
              <a:spcAft>
                <a:spcPts val="0"/>
              </a:spcAft>
              <a:buClr>
                <a:schemeClr val="dk1"/>
              </a:buClr>
              <a:buSzPts val="1700"/>
              <a:buFont typeface="Arial"/>
              <a:buChar char="-"/>
            </a:pPr>
            <a:r>
              <a:rPr lang="en" sz="1700">
                <a:solidFill>
                  <a:schemeClr val="dk1"/>
                </a:solidFill>
                <a:highlight>
                  <a:schemeClr val="lt1"/>
                </a:highlight>
              </a:rPr>
              <a:t>s.repeat(0) -&gt; none</a:t>
            </a:r>
            <a:endParaRPr sz="1300">
              <a:solidFill>
                <a:schemeClr val="dk1"/>
              </a:solidFill>
            </a:endParaRPr>
          </a:p>
        </p:txBody>
      </p:sp>
      <p:sp>
        <p:nvSpPr>
          <p:cNvPr id="859" name="Google Shape;859;p48"/>
          <p:cNvSpPr/>
          <p:nvPr/>
        </p:nvSpPr>
        <p:spPr>
          <a:xfrm>
            <a:off x="1645700" y="3219589"/>
            <a:ext cx="1466400" cy="16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dk1"/>
                </a:solidFill>
              </a:rPr>
              <a:t>Example:</a:t>
            </a:r>
            <a:endParaRPr b="1" sz="1500">
              <a:latin typeface="Karla"/>
              <a:ea typeface="Karla"/>
              <a:cs typeface="Karla"/>
              <a:sym typeface="Karl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grpSp>
        <p:nvGrpSpPr>
          <p:cNvPr id="864" name="Google Shape;864;p49"/>
          <p:cNvGrpSpPr/>
          <p:nvPr/>
        </p:nvGrpSpPr>
        <p:grpSpPr>
          <a:xfrm rot="-5400000">
            <a:off x="7882250" y="3035750"/>
            <a:ext cx="603495" cy="1371596"/>
            <a:chOff x="3724575" y="3497700"/>
            <a:chExt cx="603495" cy="1371596"/>
          </a:xfrm>
        </p:grpSpPr>
        <p:sp>
          <p:nvSpPr>
            <p:cNvPr id="865" name="Google Shape;865;p49"/>
            <p:cNvSpPr/>
            <p:nvPr/>
          </p:nvSpPr>
          <p:spPr>
            <a:xfrm>
              <a:off x="3724575" y="3497700"/>
              <a:ext cx="603495" cy="1371596"/>
            </a:xfrm>
            <a:custGeom>
              <a:rect b="b" l="l" r="r" t="t"/>
              <a:pathLst>
                <a:path extrusionOk="0" h="16415" w="7221">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9"/>
            <p:cNvSpPr/>
            <p:nvPr/>
          </p:nvSpPr>
          <p:spPr>
            <a:xfrm>
              <a:off x="3757170" y="3848221"/>
              <a:ext cx="538223" cy="988485"/>
            </a:xfrm>
            <a:custGeom>
              <a:rect b="b" l="l" r="r" t="t"/>
              <a:pathLst>
                <a:path extrusionOk="0" h="11830" w="644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9"/>
            <p:cNvSpPr/>
            <p:nvPr/>
          </p:nvSpPr>
          <p:spPr>
            <a:xfrm>
              <a:off x="3816342" y="4047922"/>
              <a:ext cx="38779" cy="654255"/>
            </a:xfrm>
            <a:custGeom>
              <a:rect b="b" l="l" r="r" t="t"/>
              <a:pathLst>
                <a:path extrusionOk="0" h="7830" w="464">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9"/>
            <p:cNvSpPr/>
            <p:nvPr/>
          </p:nvSpPr>
          <p:spPr>
            <a:xfrm>
              <a:off x="3724575" y="3497700"/>
              <a:ext cx="603495" cy="1371596"/>
            </a:xfrm>
            <a:custGeom>
              <a:rect b="b" l="l" r="r" t="t"/>
              <a:pathLst>
                <a:path extrusionOk="0" h="16415" w="7221">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9"/>
            <p:cNvSpPr/>
            <p:nvPr/>
          </p:nvSpPr>
          <p:spPr>
            <a:xfrm>
              <a:off x="3871336" y="3530287"/>
              <a:ext cx="309980" cy="285349"/>
            </a:xfrm>
            <a:custGeom>
              <a:rect b="b" l="l" r="r" t="t"/>
              <a:pathLst>
                <a:path extrusionOk="0" h="3415" w="3709">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9"/>
            <p:cNvSpPr/>
            <p:nvPr/>
          </p:nvSpPr>
          <p:spPr>
            <a:xfrm>
              <a:off x="3775557" y="3848221"/>
              <a:ext cx="519836" cy="988485"/>
            </a:xfrm>
            <a:custGeom>
              <a:rect b="b" l="l" r="r" t="t"/>
              <a:pathLst>
                <a:path extrusionOk="0" h="11830" w="622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 name="Google Shape;871;p49"/>
          <p:cNvGrpSpPr/>
          <p:nvPr/>
        </p:nvGrpSpPr>
        <p:grpSpPr>
          <a:xfrm>
            <a:off x="549676" y="534999"/>
            <a:ext cx="1630719" cy="1463142"/>
            <a:chOff x="715100" y="274199"/>
            <a:chExt cx="1920300" cy="1918875"/>
          </a:xfrm>
        </p:grpSpPr>
        <p:sp>
          <p:nvSpPr>
            <p:cNvPr id="872" name="Google Shape;872;p49"/>
            <p:cNvSpPr/>
            <p:nvPr/>
          </p:nvSpPr>
          <p:spPr>
            <a:xfrm>
              <a:off x="806600" y="364274"/>
              <a:ext cx="1828800" cy="18288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3" name="Google Shape;873;p49"/>
            <p:cNvGrpSpPr/>
            <p:nvPr/>
          </p:nvGrpSpPr>
          <p:grpSpPr>
            <a:xfrm>
              <a:off x="715100" y="274199"/>
              <a:ext cx="1828800" cy="1828800"/>
              <a:chOff x="715100" y="274199"/>
              <a:chExt cx="1828800" cy="1828800"/>
            </a:xfrm>
          </p:grpSpPr>
          <p:sp>
            <p:nvSpPr>
              <p:cNvPr id="874" name="Google Shape;874;p49"/>
              <p:cNvSpPr/>
              <p:nvPr/>
            </p:nvSpPr>
            <p:spPr>
              <a:xfrm>
                <a:off x="715100" y="274199"/>
                <a:ext cx="1828800" cy="18288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5" name="Google Shape;875;p49"/>
              <p:cNvCxnSpPr/>
              <p:nvPr/>
            </p:nvCxnSpPr>
            <p:spPr>
              <a:xfrm>
                <a:off x="717952" y="637800"/>
                <a:ext cx="1823100" cy="0"/>
              </a:xfrm>
              <a:prstGeom prst="straightConnector1">
                <a:avLst/>
              </a:prstGeom>
              <a:noFill/>
              <a:ln cap="flat" cmpd="sng" w="28575">
                <a:solidFill>
                  <a:schemeClr val="dk1"/>
                </a:solidFill>
                <a:prstDash val="solid"/>
                <a:round/>
                <a:headEnd len="med" w="med" type="none"/>
                <a:tailEnd len="med" w="med" type="none"/>
              </a:ln>
            </p:spPr>
          </p:cxnSp>
          <p:grpSp>
            <p:nvGrpSpPr>
              <p:cNvPr id="876" name="Google Shape;876;p49"/>
              <p:cNvGrpSpPr/>
              <p:nvPr/>
            </p:nvGrpSpPr>
            <p:grpSpPr>
              <a:xfrm>
                <a:off x="2267950" y="363963"/>
                <a:ext cx="183000" cy="183000"/>
                <a:chOff x="8225400" y="367488"/>
                <a:chExt cx="183000" cy="183000"/>
              </a:xfrm>
            </p:grpSpPr>
            <p:cxnSp>
              <p:nvCxnSpPr>
                <p:cNvPr id="877" name="Google Shape;877;p49"/>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878" name="Google Shape;878;p49"/>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879" name="Google Shape;879;p49"/>
              <p:cNvSpPr/>
              <p:nvPr/>
            </p:nvSpPr>
            <p:spPr>
              <a:xfrm>
                <a:off x="1951450" y="367563"/>
                <a:ext cx="179400" cy="1794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0" name="Google Shape;880;p49"/>
              <p:cNvCxnSpPr/>
              <p:nvPr/>
            </p:nvCxnSpPr>
            <p:spPr>
              <a:xfrm>
                <a:off x="1605849" y="546963"/>
                <a:ext cx="208500" cy="0"/>
              </a:xfrm>
              <a:prstGeom prst="straightConnector1">
                <a:avLst/>
              </a:prstGeom>
              <a:noFill/>
              <a:ln cap="flat" cmpd="sng" w="28575">
                <a:solidFill>
                  <a:schemeClr val="dk1"/>
                </a:solidFill>
                <a:prstDash val="solid"/>
                <a:round/>
                <a:headEnd len="med" w="med" type="none"/>
                <a:tailEnd len="med" w="med" type="none"/>
              </a:ln>
            </p:spPr>
          </p:cxnSp>
        </p:grpSp>
      </p:grpSp>
      <p:sp>
        <p:nvSpPr>
          <p:cNvPr id="881" name="Google Shape;881;p49"/>
          <p:cNvSpPr txBox="1"/>
          <p:nvPr>
            <p:ph idx="2" type="title"/>
          </p:nvPr>
        </p:nvSpPr>
        <p:spPr>
          <a:xfrm>
            <a:off x="463700" y="645725"/>
            <a:ext cx="1713300" cy="137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Arial"/>
                <a:ea typeface="Arial"/>
                <a:cs typeface="Arial"/>
                <a:sym typeface="Arial"/>
              </a:rPr>
              <a:t>compareTo()</a:t>
            </a:r>
            <a:endParaRPr sz="1600"/>
          </a:p>
        </p:txBody>
      </p:sp>
      <p:sp>
        <p:nvSpPr>
          <p:cNvPr id="882" name="Google Shape;882;p49"/>
          <p:cNvSpPr txBox="1"/>
          <p:nvPr>
            <p:ph type="title"/>
          </p:nvPr>
        </p:nvSpPr>
        <p:spPr>
          <a:xfrm>
            <a:off x="1828800" y="585461"/>
            <a:ext cx="5486400" cy="91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String</a:t>
            </a:r>
            <a:endParaRPr sz="3100"/>
          </a:p>
        </p:txBody>
      </p:sp>
      <p:grpSp>
        <p:nvGrpSpPr>
          <p:cNvPr id="883" name="Google Shape;883;p49"/>
          <p:cNvGrpSpPr/>
          <p:nvPr/>
        </p:nvGrpSpPr>
        <p:grpSpPr>
          <a:xfrm>
            <a:off x="463651" y="4105603"/>
            <a:ext cx="502899" cy="502899"/>
            <a:chOff x="858700" y="1967475"/>
            <a:chExt cx="605100" cy="605100"/>
          </a:xfrm>
        </p:grpSpPr>
        <p:sp>
          <p:nvSpPr>
            <p:cNvPr id="884" name="Google Shape;884;p49"/>
            <p:cNvSpPr/>
            <p:nvPr/>
          </p:nvSpPr>
          <p:spPr>
            <a:xfrm>
              <a:off x="858700" y="1967475"/>
              <a:ext cx="605100" cy="605100"/>
            </a:xfrm>
            <a:prstGeom prst="roundRect">
              <a:avLst>
                <a:gd fmla="val 15109" name="adj"/>
              </a:avLst>
            </a:pr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9"/>
            <p:cNvSpPr/>
            <p:nvPr/>
          </p:nvSpPr>
          <p:spPr>
            <a:xfrm>
              <a:off x="932654" y="2075711"/>
              <a:ext cx="457191" cy="388627"/>
            </a:xfrm>
            <a:custGeom>
              <a:rect b="b" l="l" r="r" t="t"/>
              <a:pathLst>
                <a:path extrusionOk="0" h="9051" w="10659">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 name="Google Shape;886;p49"/>
          <p:cNvGrpSpPr/>
          <p:nvPr/>
        </p:nvGrpSpPr>
        <p:grpSpPr>
          <a:xfrm>
            <a:off x="463700" y="3419800"/>
            <a:ext cx="502800" cy="502800"/>
            <a:chOff x="1627550" y="2017350"/>
            <a:chExt cx="502800" cy="502800"/>
          </a:xfrm>
        </p:grpSpPr>
        <p:sp>
          <p:nvSpPr>
            <p:cNvPr id="887" name="Google Shape;887;p49"/>
            <p:cNvSpPr/>
            <p:nvPr/>
          </p:nvSpPr>
          <p:spPr>
            <a:xfrm>
              <a:off x="1627550" y="2017350"/>
              <a:ext cx="502800" cy="502800"/>
            </a:xfrm>
            <a:prstGeom prst="roundRect">
              <a:avLst>
                <a:gd fmla="val 15109" name="adj"/>
              </a:avLst>
            </a:pr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9"/>
            <p:cNvSpPr/>
            <p:nvPr/>
          </p:nvSpPr>
          <p:spPr>
            <a:xfrm>
              <a:off x="1718900" y="2108700"/>
              <a:ext cx="320100" cy="320100"/>
            </a:xfrm>
            <a:prstGeom prst="donut">
              <a:avLst>
                <a:gd fmla="val 25000" name="adj"/>
              </a:avLst>
            </a:pr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 name="Google Shape;889;p49"/>
          <p:cNvGrpSpPr/>
          <p:nvPr/>
        </p:nvGrpSpPr>
        <p:grpSpPr>
          <a:xfrm>
            <a:off x="5486400" y="274200"/>
            <a:ext cx="3657590" cy="348347"/>
            <a:chOff x="4572050" y="100025"/>
            <a:chExt cx="3657590" cy="348347"/>
          </a:xfrm>
        </p:grpSpPr>
        <p:sp>
          <p:nvSpPr>
            <p:cNvPr id="890" name="Google Shape;890;p49"/>
            <p:cNvSpPr/>
            <p:nvPr/>
          </p:nvSpPr>
          <p:spPr>
            <a:xfrm>
              <a:off x="4572050" y="100025"/>
              <a:ext cx="3657590" cy="348347"/>
            </a:xfrm>
            <a:custGeom>
              <a:rect b="b" l="l" r="r" t="t"/>
              <a:pathLst>
                <a:path extrusionOk="0" h="4488" w="46122">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891" name="Google Shape;891;p49"/>
            <p:cNvSpPr/>
            <p:nvPr/>
          </p:nvSpPr>
          <p:spPr>
            <a:xfrm>
              <a:off x="4572050" y="100025"/>
              <a:ext cx="3657590" cy="348347"/>
            </a:xfrm>
            <a:custGeom>
              <a:rect b="b" l="l" r="r" t="t"/>
              <a:pathLst>
                <a:path extrusionOk="0" h="4488" w="46122">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892" name="Google Shape;892;p49"/>
            <p:cNvSpPr/>
            <p:nvPr/>
          </p:nvSpPr>
          <p:spPr>
            <a:xfrm>
              <a:off x="4720981" y="137824"/>
              <a:ext cx="328867" cy="270807"/>
            </a:xfrm>
            <a:custGeom>
              <a:rect b="b" l="l" r="r" t="t"/>
              <a:pathLst>
                <a:path extrusionOk="0" h="3489" w="4147">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893" name="Google Shape;893;p49"/>
            <p:cNvSpPr/>
            <p:nvPr/>
          </p:nvSpPr>
          <p:spPr>
            <a:xfrm>
              <a:off x="4722884" y="287391"/>
              <a:ext cx="307614" cy="121239"/>
            </a:xfrm>
            <a:custGeom>
              <a:rect b="b" l="l" r="r" t="t"/>
              <a:pathLst>
                <a:path extrusionOk="0" h="1562" w="3879">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894" name="Google Shape;894;p49"/>
            <p:cNvSpPr/>
            <p:nvPr/>
          </p:nvSpPr>
          <p:spPr>
            <a:xfrm>
              <a:off x="4610750" y="238182"/>
              <a:ext cx="98732" cy="70089"/>
            </a:xfrm>
            <a:custGeom>
              <a:rect b="b" l="l" r="r" t="t"/>
              <a:pathLst>
                <a:path extrusionOk="0" h="903" w="1245">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895" name="Google Shape;895;p49"/>
            <p:cNvSpPr/>
            <p:nvPr/>
          </p:nvSpPr>
          <p:spPr>
            <a:xfrm>
              <a:off x="4610750" y="272256"/>
              <a:ext cx="92943" cy="36015"/>
            </a:xfrm>
            <a:custGeom>
              <a:rect b="b" l="l" r="r" t="t"/>
              <a:pathLst>
                <a:path extrusionOk="0" h="464" w="1172">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896" name="Google Shape;896;p49"/>
            <p:cNvSpPr/>
            <p:nvPr/>
          </p:nvSpPr>
          <p:spPr>
            <a:xfrm>
              <a:off x="7610613" y="130295"/>
              <a:ext cx="152895" cy="287806"/>
            </a:xfrm>
            <a:custGeom>
              <a:rect b="b" l="l" r="r" t="t"/>
              <a:pathLst>
                <a:path extrusionOk="0" h="3708" w="1928">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897" name="Google Shape;897;p49"/>
            <p:cNvSpPr/>
            <p:nvPr/>
          </p:nvSpPr>
          <p:spPr>
            <a:xfrm>
              <a:off x="7610613" y="361205"/>
              <a:ext cx="154798" cy="56894"/>
            </a:xfrm>
            <a:custGeom>
              <a:rect b="b" l="l" r="r" t="t"/>
              <a:pathLst>
                <a:path extrusionOk="0" h="733" w="1952">
                  <a:moveTo>
                    <a:pt x="1" y="1"/>
                  </a:moveTo>
                  <a:lnTo>
                    <a:pt x="1" y="732"/>
                  </a:lnTo>
                  <a:lnTo>
                    <a:pt x="1952" y="732"/>
                  </a:lnTo>
                  <a:lnTo>
                    <a:pt x="1952" y="1"/>
                  </a:lnTo>
                  <a:lnTo>
                    <a:pt x="1" y="1"/>
                  </a:ln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898" name="Google Shape;898;p49"/>
            <p:cNvSpPr/>
            <p:nvPr/>
          </p:nvSpPr>
          <p:spPr>
            <a:xfrm>
              <a:off x="7788568" y="130295"/>
              <a:ext cx="408170" cy="287806"/>
            </a:xfrm>
            <a:custGeom>
              <a:rect b="b" l="l" r="r" t="t"/>
              <a:pathLst>
                <a:path extrusionOk="0" h="3708" w="5147">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899" name="Google Shape;899;p49"/>
            <p:cNvSpPr/>
            <p:nvPr/>
          </p:nvSpPr>
          <p:spPr>
            <a:xfrm>
              <a:off x="7788568" y="224910"/>
              <a:ext cx="396592" cy="193190"/>
            </a:xfrm>
            <a:custGeom>
              <a:rect b="b" l="l" r="r" t="t"/>
              <a:pathLst>
                <a:path extrusionOk="0" h="2489" w="5001">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900" name="Google Shape;900;p49"/>
            <p:cNvSpPr/>
            <p:nvPr/>
          </p:nvSpPr>
          <p:spPr>
            <a:xfrm>
              <a:off x="5043980" y="130295"/>
              <a:ext cx="2541566" cy="289669"/>
            </a:xfrm>
            <a:custGeom>
              <a:rect b="b" l="l" r="r" t="t"/>
              <a:pathLst>
                <a:path extrusionOk="0" h="3732" w="32049">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grpSp>
      <p:sp>
        <p:nvSpPr>
          <p:cNvPr id="901" name="Google Shape;901;p49"/>
          <p:cNvSpPr txBox="1"/>
          <p:nvPr>
            <p:ph type="title"/>
          </p:nvPr>
        </p:nvSpPr>
        <p:spPr>
          <a:xfrm>
            <a:off x="2180300" y="1042325"/>
            <a:ext cx="5317800" cy="29811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b="1" lang="en" sz="1700">
                <a:latin typeface="Arial"/>
                <a:ea typeface="Arial"/>
                <a:cs typeface="Arial"/>
                <a:sym typeface="Arial"/>
              </a:rPr>
              <a:t>Parameter:</a:t>
            </a:r>
            <a:r>
              <a:rPr lang="en" sz="1200">
                <a:latin typeface="Arial"/>
                <a:ea typeface="Arial"/>
                <a:cs typeface="Arial"/>
                <a:sym typeface="Arial"/>
              </a:rPr>
              <a:t> None</a:t>
            </a:r>
            <a:endParaRPr sz="1200">
              <a:latin typeface="Arial"/>
              <a:ea typeface="Arial"/>
              <a:cs typeface="Arial"/>
              <a:sym typeface="Arial"/>
            </a:endParaRPr>
          </a:p>
          <a:p>
            <a:pPr indent="0" lvl="0" marL="0" rtl="0" algn="just">
              <a:lnSpc>
                <a:spcPct val="115000"/>
              </a:lnSpc>
              <a:spcBef>
                <a:spcPts val="1200"/>
              </a:spcBef>
              <a:spcAft>
                <a:spcPts val="0"/>
              </a:spcAft>
              <a:buClr>
                <a:schemeClr val="dk1"/>
              </a:buClr>
              <a:buSzPts val="1100"/>
              <a:buFont typeface="Arial"/>
              <a:buNone/>
            </a:pPr>
            <a:r>
              <a:rPr b="1" lang="en" sz="1700">
                <a:latin typeface="Arial"/>
                <a:ea typeface="Arial"/>
                <a:cs typeface="Arial"/>
                <a:sym typeface="Arial"/>
              </a:rPr>
              <a:t>Returns:</a:t>
            </a:r>
            <a:r>
              <a:rPr lang="en" sz="1700">
                <a:latin typeface="Arial"/>
                <a:ea typeface="Arial"/>
                <a:cs typeface="Arial"/>
                <a:sym typeface="Arial"/>
              </a:rPr>
              <a:t> </a:t>
            </a:r>
            <a:r>
              <a:rPr lang="en" sz="1200">
                <a:latin typeface="Arial"/>
                <a:ea typeface="Arial"/>
                <a:cs typeface="Arial"/>
                <a:sym typeface="Arial"/>
              </a:rPr>
              <a:t>0 if the two strings are identical, a positive number if the first string is greater, and a negative number if the first string is smaller (based on the difference in Unicode values first, followed by the difference in string lengths)</a:t>
            </a:r>
            <a:endParaRPr b="1" sz="1200">
              <a:latin typeface="Arial"/>
              <a:ea typeface="Arial"/>
              <a:cs typeface="Arial"/>
              <a:sym typeface="Arial"/>
            </a:endParaRPr>
          </a:p>
          <a:p>
            <a:pPr indent="0" lvl="0" marL="0" rtl="0" algn="just">
              <a:lnSpc>
                <a:spcPct val="115000"/>
              </a:lnSpc>
              <a:spcBef>
                <a:spcPts val="1200"/>
              </a:spcBef>
              <a:spcAft>
                <a:spcPts val="1200"/>
              </a:spcAft>
              <a:buClr>
                <a:schemeClr val="dk1"/>
              </a:buClr>
              <a:buSzPts val="1100"/>
              <a:buFont typeface="Arial"/>
              <a:buNone/>
            </a:pPr>
            <a:r>
              <a:rPr b="1" lang="en" sz="1700">
                <a:latin typeface="Arial"/>
                <a:ea typeface="Arial"/>
                <a:cs typeface="Arial"/>
                <a:sym typeface="Arial"/>
              </a:rPr>
              <a:t>Description:</a:t>
            </a:r>
            <a:r>
              <a:rPr lang="en" sz="1700">
                <a:latin typeface="Arial"/>
                <a:ea typeface="Arial"/>
                <a:cs typeface="Arial"/>
                <a:sym typeface="Arial"/>
              </a:rPr>
              <a:t> </a:t>
            </a:r>
            <a:r>
              <a:rPr lang="en" sz="1200">
                <a:latin typeface="Arial"/>
                <a:ea typeface="Arial"/>
                <a:cs typeface="Arial"/>
                <a:sym typeface="Arial"/>
              </a:rPr>
              <a:t>This function prioritizes comparing two strings in lexicographical order based on their Unicode values and returns the difference. If the characters of the strings match, the function will continue by checking the difference in their lengths and return the result. This fuction can used to check if two strings are identical.</a:t>
            </a:r>
            <a:endParaRPr sz="33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grpSp>
        <p:nvGrpSpPr>
          <p:cNvPr id="906" name="Google Shape;906;p50"/>
          <p:cNvGrpSpPr/>
          <p:nvPr/>
        </p:nvGrpSpPr>
        <p:grpSpPr>
          <a:xfrm rot="-5400000">
            <a:off x="7882250" y="3035750"/>
            <a:ext cx="603495" cy="1371596"/>
            <a:chOff x="3724575" y="3497700"/>
            <a:chExt cx="603495" cy="1371596"/>
          </a:xfrm>
        </p:grpSpPr>
        <p:sp>
          <p:nvSpPr>
            <p:cNvPr id="907" name="Google Shape;907;p50"/>
            <p:cNvSpPr/>
            <p:nvPr/>
          </p:nvSpPr>
          <p:spPr>
            <a:xfrm>
              <a:off x="3724575" y="3497700"/>
              <a:ext cx="603495" cy="1371596"/>
            </a:xfrm>
            <a:custGeom>
              <a:rect b="b" l="l" r="r" t="t"/>
              <a:pathLst>
                <a:path extrusionOk="0" h="16415" w="7221">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0"/>
            <p:cNvSpPr/>
            <p:nvPr/>
          </p:nvSpPr>
          <p:spPr>
            <a:xfrm>
              <a:off x="3757170" y="3848221"/>
              <a:ext cx="538223" cy="988485"/>
            </a:xfrm>
            <a:custGeom>
              <a:rect b="b" l="l" r="r" t="t"/>
              <a:pathLst>
                <a:path extrusionOk="0" h="11830" w="644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0"/>
            <p:cNvSpPr/>
            <p:nvPr/>
          </p:nvSpPr>
          <p:spPr>
            <a:xfrm>
              <a:off x="3816342" y="4047922"/>
              <a:ext cx="38779" cy="654255"/>
            </a:xfrm>
            <a:custGeom>
              <a:rect b="b" l="l" r="r" t="t"/>
              <a:pathLst>
                <a:path extrusionOk="0" h="7830" w="464">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0"/>
            <p:cNvSpPr/>
            <p:nvPr/>
          </p:nvSpPr>
          <p:spPr>
            <a:xfrm>
              <a:off x="3724575" y="3497700"/>
              <a:ext cx="603495" cy="1371596"/>
            </a:xfrm>
            <a:custGeom>
              <a:rect b="b" l="l" r="r" t="t"/>
              <a:pathLst>
                <a:path extrusionOk="0" h="16415" w="7221">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0"/>
            <p:cNvSpPr/>
            <p:nvPr/>
          </p:nvSpPr>
          <p:spPr>
            <a:xfrm>
              <a:off x="3871336" y="3530287"/>
              <a:ext cx="309980" cy="285349"/>
            </a:xfrm>
            <a:custGeom>
              <a:rect b="b" l="l" r="r" t="t"/>
              <a:pathLst>
                <a:path extrusionOk="0" h="3415" w="3709">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0"/>
            <p:cNvSpPr/>
            <p:nvPr/>
          </p:nvSpPr>
          <p:spPr>
            <a:xfrm>
              <a:off x="3775557" y="3848221"/>
              <a:ext cx="519836" cy="988485"/>
            </a:xfrm>
            <a:custGeom>
              <a:rect b="b" l="l" r="r" t="t"/>
              <a:pathLst>
                <a:path extrusionOk="0" h="11830" w="622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 name="Google Shape;913;p50"/>
          <p:cNvGrpSpPr/>
          <p:nvPr/>
        </p:nvGrpSpPr>
        <p:grpSpPr>
          <a:xfrm>
            <a:off x="549676" y="534999"/>
            <a:ext cx="1630719" cy="1463142"/>
            <a:chOff x="715100" y="274199"/>
            <a:chExt cx="1920300" cy="1918875"/>
          </a:xfrm>
        </p:grpSpPr>
        <p:sp>
          <p:nvSpPr>
            <p:cNvPr id="914" name="Google Shape;914;p50"/>
            <p:cNvSpPr/>
            <p:nvPr/>
          </p:nvSpPr>
          <p:spPr>
            <a:xfrm>
              <a:off x="806600" y="364274"/>
              <a:ext cx="1828800" cy="18288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5" name="Google Shape;915;p50"/>
            <p:cNvGrpSpPr/>
            <p:nvPr/>
          </p:nvGrpSpPr>
          <p:grpSpPr>
            <a:xfrm>
              <a:off x="715100" y="274199"/>
              <a:ext cx="1828800" cy="1828800"/>
              <a:chOff x="715100" y="274199"/>
              <a:chExt cx="1828800" cy="1828800"/>
            </a:xfrm>
          </p:grpSpPr>
          <p:sp>
            <p:nvSpPr>
              <p:cNvPr id="916" name="Google Shape;916;p50"/>
              <p:cNvSpPr/>
              <p:nvPr/>
            </p:nvSpPr>
            <p:spPr>
              <a:xfrm>
                <a:off x="715100" y="274199"/>
                <a:ext cx="1828800" cy="18288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7" name="Google Shape;917;p50"/>
              <p:cNvCxnSpPr/>
              <p:nvPr/>
            </p:nvCxnSpPr>
            <p:spPr>
              <a:xfrm>
                <a:off x="717952" y="637800"/>
                <a:ext cx="1823100" cy="0"/>
              </a:xfrm>
              <a:prstGeom prst="straightConnector1">
                <a:avLst/>
              </a:prstGeom>
              <a:noFill/>
              <a:ln cap="flat" cmpd="sng" w="28575">
                <a:solidFill>
                  <a:schemeClr val="dk1"/>
                </a:solidFill>
                <a:prstDash val="solid"/>
                <a:round/>
                <a:headEnd len="med" w="med" type="none"/>
                <a:tailEnd len="med" w="med" type="none"/>
              </a:ln>
            </p:spPr>
          </p:cxnSp>
          <p:grpSp>
            <p:nvGrpSpPr>
              <p:cNvPr id="918" name="Google Shape;918;p50"/>
              <p:cNvGrpSpPr/>
              <p:nvPr/>
            </p:nvGrpSpPr>
            <p:grpSpPr>
              <a:xfrm>
                <a:off x="2267950" y="363963"/>
                <a:ext cx="183000" cy="183000"/>
                <a:chOff x="8225400" y="367488"/>
                <a:chExt cx="183000" cy="183000"/>
              </a:xfrm>
            </p:grpSpPr>
            <p:cxnSp>
              <p:nvCxnSpPr>
                <p:cNvPr id="919" name="Google Shape;919;p50"/>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920" name="Google Shape;920;p50"/>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921" name="Google Shape;921;p50"/>
              <p:cNvSpPr/>
              <p:nvPr/>
            </p:nvSpPr>
            <p:spPr>
              <a:xfrm>
                <a:off x="1951450" y="367563"/>
                <a:ext cx="179400" cy="1794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2" name="Google Shape;922;p50"/>
              <p:cNvCxnSpPr/>
              <p:nvPr/>
            </p:nvCxnSpPr>
            <p:spPr>
              <a:xfrm>
                <a:off x="1605849" y="546963"/>
                <a:ext cx="208500" cy="0"/>
              </a:xfrm>
              <a:prstGeom prst="straightConnector1">
                <a:avLst/>
              </a:prstGeom>
              <a:noFill/>
              <a:ln cap="flat" cmpd="sng" w="28575">
                <a:solidFill>
                  <a:schemeClr val="dk1"/>
                </a:solidFill>
                <a:prstDash val="solid"/>
                <a:round/>
                <a:headEnd len="med" w="med" type="none"/>
                <a:tailEnd len="med" w="med" type="none"/>
              </a:ln>
            </p:spPr>
          </p:cxnSp>
        </p:grpSp>
      </p:grpSp>
      <p:sp>
        <p:nvSpPr>
          <p:cNvPr id="923" name="Google Shape;923;p50"/>
          <p:cNvSpPr txBox="1"/>
          <p:nvPr>
            <p:ph idx="2" type="title"/>
          </p:nvPr>
        </p:nvSpPr>
        <p:spPr>
          <a:xfrm>
            <a:off x="463700" y="645725"/>
            <a:ext cx="1713300" cy="137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700">
                <a:latin typeface="Arial"/>
                <a:ea typeface="Arial"/>
                <a:cs typeface="Arial"/>
                <a:sym typeface="Arial"/>
              </a:rPr>
              <a:t>compareTo()</a:t>
            </a:r>
            <a:endParaRPr sz="1600"/>
          </a:p>
        </p:txBody>
      </p:sp>
      <p:sp>
        <p:nvSpPr>
          <p:cNvPr id="924" name="Google Shape;924;p50"/>
          <p:cNvSpPr txBox="1"/>
          <p:nvPr>
            <p:ph type="title"/>
          </p:nvPr>
        </p:nvSpPr>
        <p:spPr>
          <a:xfrm>
            <a:off x="1828800" y="585461"/>
            <a:ext cx="5486400" cy="91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String</a:t>
            </a:r>
            <a:endParaRPr sz="3100"/>
          </a:p>
        </p:txBody>
      </p:sp>
      <p:grpSp>
        <p:nvGrpSpPr>
          <p:cNvPr id="925" name="Google Shape;925;p50"/>
          <p:cNvGrpSpPr/>
          <p:nvPr/>
        </p:nvGrpSpPr>
        <p:grpSpPr>
          <a:xfrm>
            <a:off x="463651" y="4105603"/>
            <a:ext cx="502899" cy="502899"/>
            <a:chOff x="858700" y="1967475"/>
            <a:chExt cx="605100" cy="605100"/>
          </a:xfrm>
        </p:grpSpPr>
        <p:sp>
          <p:nvSpPr>
            <p:cNvPr id="926" name="Google Shape;926;p50"/>
            <p:cNvSpPr/>
            <p:nvPr/>
          </p:nvSpPr>
          <p:spPr>
            <a:xfrm>
              <a:off x="858700" y="1967475"/>
              <a:ext cx="605100" cy="605100"/>
            </a:xfrm>
            <a:prstGeom prst="roundRect">
              <a:avLst>
                <a:gd fmla="val 15109" name="adj"/>
              </a:avLst>
            </a:pr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0"/>
            <p:cNvSpPr/>
            <p:nvPr/>
          </p:nvSpPr>
          <p:spPr>
            <a:xfrm>
              <a:off x="932654" y="2075711"/>
              <a:ext cx="457191" cy="388627"/>
            </a:xfrm>
            <a:custGeom>
              <a:rect b="b" l="l" r="r" t="t"/>
              <a:pathLst>
                <a:path extrusionOk="0" h="9051" w="10659">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 name="Google Shape;928;p50"/>
          <p:cNvGrpSpPr/>
          <p:nvPr/>
        </p:nvGrpSpPr>
        <p:grpSpPr>
          <a:xfrm>
            <a:off x="463700" y="3419800"/>
            <a:ext cx="502800" cy="502800"/>
            <a:chOff x="1627550" y="2017350"/>
            <a:chExt cx="502800" cy="502800"/>
          </a:xfrm>
        </p:grpSpPr>
        <p:sp>
          <p:nvSpPr>
            <p:cNvPr id="929" name="Google Shape;929;p50"/>
            <p:cNvSpPr/>
            <p:nvPr/>
          </p:nvSpPr>
          <p:spPr>
            <a:xfrm>
              <a:off x="1627550" y="2017350"/>
              <a:ext cx="502800" cy="502800"/>
            </a:xfrm>
            <a:prstGeom prst="roundRect">
              <a:avLst>
                <a:gd fmla="val 15109" name="adj"/>
              </a:avLst>
            </a:pr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0"/>
            <p:cNvSpPr/>
            <p:nvPr/>
          </p:nvSpPr>
          <p:spPr>
            <a:xfrm>
              <a:off x="1718900" y="2108700"/>
              <a:ext cx="320100" cy="320100"/>
            </a:xfrm>
            <a:prstGeom prst="donut">
              <a:avLst>
                <a:gd fmla="val 25000" name="adj"/>
              </a:avLst>
            </a:pr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 name="Google Shape;931;p50"/>
          <p:cNvGrpSpPr/>
          <p:nvPr/>
        </p:nvGrpSpPr>
        <p:grpSpPr>
          <a:xfrm>
            <a:off x="5486400" y="274200"/>
            <a:ext cx="3657590" cy="348347"/>
            <a:chOff x="4572050" y="100025"/>
            <a:chExt cx="3657590" cy="348347"/>
          </a:xfrm>
        </p:grpSpPr>
        <p:sp>
          <p:nvSpPr>
            <p:cNvPr id="932" name="Google Shape;932;p50"/>
            <p:cNvSpPr/>
            <p:nvPr/>
          </p:nvSpPr>
          <p:spPr>
            <a:xfrm>
              <a:off x="4572050" y="100025"/>
              <a:ext cx="3657590" cy="348347"/>
            </a:xfrm>
            <a:custGeom>
              <a:rect b="b" l="l" r="r" t="t"/>
              <a:pathLst>
                <a:path extrusionOk="0" h="4488" w="46122">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933" name="Google Shape;933;p50"/>
            <p:cNvSpPr/>
            <p:nvPr/>
          </p:nvSpPr>
          <p:spPr>
            <a:xfrm>
              <a:off x="4572050" y="100025"/>
              <a:ext cx="3657590" cy="348347"/>
            </a:xfrm>
            <a:custGeom>
              <a:rect b="b" l="l" r="r" t="t"/>
              <a:pathLst>
                <a:path extrusionOk="0" h="4488" w="46122">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934" name="Google Shape;934;p50"/>
            <p:cNvSpPr/>
            <p:nvPr/>
          </p:nvSpPr>
          <p:spPr>
            <a:xfrm>
              <a:off x="4720981" y="137824"/>
              <a:ext cx="328867" cy="270807"/>
            </a:xfrm>
            <a:custGeom>
              <a:rect b="b" l="l" r="r" t="t"/>
              <a:pathLst>
                <a:path extrusionOk="0" h="3489" w="4147">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935" name="Google Shape;935;p50"/>
            <p:cNvSpPr/>
            <p:nvPr/>
          </p:nvSpPr>
          <p:spPr>
            <a:xfrm>
              <a:off x="4722884" y="287391"/>
              <a:ext cx="307614" cy="121239"/>
            </a:xfrm>
            <a:custGeom>
              <a:rect b="b" l="l" r="r" t="t"/>
              <a:pathLst>
                <a:path extrusionOk="0" h="1562" w="3879">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936" name="Google Shape;936;p50"/>
            <p:cNvSpPr/>
            <p:nvPr/>
          </p:nvSpPr>
          <p:spPr>
            <a:xfrm>
              <a:off x="4610750" y="238182"/>
              <a:ext cx="98732" cy="70089"/>
            </a:xfrm>
            <a:custGeom>
              <a:rect b="b" l="l" r="r" t="t"/>
              <a:pathLst>
                <a:path extrusionOk="0" h="903" w="1245">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937" name="Google Shape;937;p50"/>
            <p:cNvSpPr/>
            <p:nvPr/>
          </p:nvSpPr>
          <p:spPr>
            <a:xfrm>
              <a:off x="4610750" y="272256"/>
              <a:ext cx="92943" cy="36015"/>
            </a:xfrm>
            <a:custGeom>
              <a:rect b="b" l="l" r="r" t="t"/>
              <a:pathLst>
                <a:path extrusionOk="0" h="464" w="1172">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938" name="Google Shape;938;p50"/>
            <p:cNvSpPr/>
            <p:nvPr/>
          </p:nvSpPr>
          <p:spPr>
            <a:xfrm>
              <a:off x="7610613" y="130295"/>
              <a:ext cx="152895" cy="287806"/>
            </a:xfrm>
            <a:custGeom>
              <a:rect b="b" l="l" r="r" t="t"/>
              <a:pathLst>
                <a:path extrusionOk="0" h="3708" w="1928">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939" name="Google Shape;939;p50"/>
            <p:cNvSpPr/>
            <p:nvPr/>
          </p:nvSpPr>
          <p:spPr>
            <a:xfrm>
              <a:off x="7610613" y="361205"/>
              <a:ext cx="154798" cy="56894"/>
            </a:xfrm>
            <a:custGeom>
              <a:rect b="b" l="l" r="r" t="t"/>
              <a:pathLst>
                <a:path extrusionOk="0" h="733" w="1952">
                  <a:moveTo>
                    <a:pt x="1" y="1"/>
                  </a:moveTo>
                  <a:lnTo>
                    <a:pt x="1" y="732"/>
                  </a:lnTo>
                  <a:lnTo>
                    <a:pt x="1952" y="732"/>
                  </a:lnTo>
                  <a:lnTo>
                    <a:pt x="1952" y="1"/>
                  </a:lnTo>
                  <a:lnTo>
                    <a:pt x="1" y="1"/>
                  </a:ln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940" name="Google Shape;940;p50"/>
            <p:cNvSpPr/>
            <p:nvPr/>
          </p:nvSpPr>
          <p:spPr>
            <a:xfrm>
              <a:off x="7788568" y="130295"/>
              <a:ext cx="408170" cy="287806"/>
            </a:xfrm>
            <a:custGeom>
              <a:rect b="b" l="l" r="r" t="t"/>
              <a:pathLst>
                <a:path extrusionOk="0" h="3708" w="5147">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941" name="Google Shape;941;p50"/>
            <p:cNvSpPr/>
            <p:nvPr/>
          </p:nvSpPr>
          <p:spPr>
            <a:xfrm>
              <a:off x="7788568" y="224910"/>
              <a:ext cx="396592" cy="193190"/>
            </a:xfrm>
            <a:custGeom>
              <a:rect b="b" l="l" r="r" t="t"/>
              <a:pathLst>
                <a:path extrusionOk="0" h="2489" w="5001">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942" name="Google Shape;942;p50"/>
            <p:cNvSpPr/>
            <p:nvPr/>
          </p:nvSpPr>
          <p:spPr>
            <a:xfrm>
              <a:off x="5043980" y="130295"/>
              <a:ext cx="2541566" cy="289669"/>
            </a:xfrm>
            <a:custGeom>
              <a:rect b="b" l="l" r="r" t="t"/>
              <a:pathLst>
                <a:path extrusionOk="0" h="3732" w="32049">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grpSp>
      <p:sp>
        <p:nvSpPr>
          <p:cNvPr id="943" name="Google Shape;943;p50"/>
          <p:cNvSpPr txBox="1"/>
          <p:nvPr>
            <p:ph type="title"/>
          </p:nvPr>
        </p:nvSpPr>
        <p:spPr>
          <a:xfrm>
            <a:off x="2177000" y="1138675"/>
            <a:ext cx="5553300" cy="3219000"/>
          </a:xfrm>
          <a:prstGeom prst="rect">
            <a:avLst/>
          </a:prstGeom>
        </p:spPr>
        <p:txBody>
          <a:bodyPr anchorCtr="0" anchor="t" bIns="91425" lIns="91425" spcFirstLastPara="1" rIns="91425" wrap="square" tIns="91425">
            <a:noAutofit/>
          </a:bodyPr>
          <a:lstStyle/>
          <a:p>
            <a:pPr indent="0" lvl="0" marL="0" rtl="0" algn="l">
              <a:lnSpc>
                <a:spcPct val="50000"/>
              </a:lnSpc>
              <a:spcBef>
                <a:spcPts val="0"/>
              </a:spcBef>
              <a:spcAft>
                <a:spcPts val="0"/>
              </a:spcAft>
              <a:buClr>
                <a:schemeClr val="dk1"/>
              </a:buClr>
              <a:buSzPts val="1100"/>
              <a:buFont typeface="Arial"/>
              <a:buNone/>
            </a:pPr>
            <a:r>
              <a:rPr lang="en" sz="1550">
                <a:latin typeface="Arial"/>
                <a:ea typeface="Arial"/>
                <a:cs typeface="Arial"/>
                <a:sym typeface="Arial"/>
              </a:rPr>
              <a:t>Example:</a:t>
            </a:r>
            <a:endParaRPr sz="1550">
              <a:latin typeface="Arial"/>
              <a:ea typeface="Arial"/>
              <a:cs typeface="Arial"/>
              <a:sym typeface="Arial"/>
            </a:endParaRPr>
          </a:p>
          <a:p>
            <a:pPr indent="0" lvl="0" marL="457200" rtl="0" algn="just">
              <a:lnSpc>
                <a:spcPct val="50000"/>
              </a:lnSpc>
              <a:spcBef>
                <a:spcPts val="1200"/>
              </a:spcBef>
              <a:spcAft>
                <a:spcPts val="0"/>
              </a:spcAft>
              <a:buClr>
                <a:schemeClr val="dk1"/>
              </a:buClr>
              <a:buSzPts val="1100"/>
              <a:buFont typeface="Arial"/>
              <a:buNone/>
            </a:pPr>
            <a:r>
              <a:rPr lang="en" sz="1550">
                <a:latin typeface="Arial"/>
                <a:ea typeface="Arial"/>
                <a:cs typeface="Arial"/>
                <a:sym typeface="Arial"/>
              </a:rPr>
              <a:t>String str1 = "apple"; </a:t>
            </a:r>
            <a:endParaRPr sz="1550">
              <a:latin typeface="Arial"/>
              <a:ea typeface="Arial"/>
              <a:cs typeface="Arial"/>
              <a:sym typeface="Arial"/>
            </a:endParaRPr>
          </a:p>
          <a:p>
            <a:pPr indent="0" lvl="0" marL="457200" rtl="0" algn="just">
              <a:lnSpc>
                <a:spcPct val="50000"/>
              </a:lnSpc>
              <a:spcBef>
                <a:spcPts val="1200"/>
              </a:spcBef>
              <a:spcAft>
                <a:spcPts val="0"/>
              </a:spcAft>
              <a:buClr>
                <a:schemeClr val="dk1"/>
              </a:buClr>
              <a:buSzPts val="1100"/>
              <a:buFont typeface="Arial"/>
              <a:buNone/>
            </a:pPr>
            <a:r>
              <a:rPr lang="en" sz="1550">
                <a:latin typeface="Arial"/>
                <a:ea typeface="Arial"/>
                <a:cs typeface="Arial"/>
                <a:sym typeface="Arial"/>
              </a:rPr>
              <a:t>String str2 = "banana"; </a:t>
            </a:r>
            <a:endParaRPr sz="1550">
              <a:latin typeface="Arial"/>
              <a:ea typeface="Arial"/>
              <a:cs typeface="Arial"/>
              <a:sym typeface="Arial"/>
            </a:endParaRPr>
          </a:p>
          <a:p>
            <a:pPr indent="0" lvl="0" marL="457200" rtl="0" algn="just">
              <a:lnSpc>
                <a:spcPct val="50000"/>
              </a:lnSpc>
              <a:spcBef>
                <a:spcPts val="1200"/>
              </a:spcBef>
              <a:spcAft>
                <a:spcPts val="0"/>
              </a:spcAft>
              <a:buClr>
                <a:schemeClr val="dk1"/>
              </a:buClr>
              <a:buSzPts val="1100"/>
              <a:buFont typeface="Arial"/>
              <a:buNone/>
            </a:pPr>
            <a:r>
              <a:rPr lang="en" sz="1550">
                <a:latin typeface="Arial"/>
                <a:ea typeface="Arial"/>
                <a:cs typeface="Arial"/>
                <a:sym typeface="Arial"/>
              </a:rPr>
              <a:t>String str3 = "applepie";</a:t>
            </a:r>
            <a:endParaRPr sz="1550">
              <a:latin typeface="Arial"/>
              <a:ea typeface="Arial"/>
              <a:cs typeface="Arial"/>
              <a:sym typeface="Arial"/>
            </a:endParaRPr>
          </a:p>
          <a:p>
            <a:pPr indent="0" lvl="0" marL="457200" rtl="0" algn="just">
              <a:lnSpc>
                <a:spcPct val="50000"/>
              </a:lnSpc>
              <a:spcBef>
                <a:spcPts val="1200"/>
              </a:spcBef>
              <a:spcAft>
                <a:spcPts val="0"/>
              </a:spcAft>
              <a:buClr>
                <a:schemeClr val="dk1"/>
              </a:buClr>
              <a:buSzPts val="1100"/>
              <a:buFont typeface="Arial"/>
              <a:buNone/>
            </a:pPr>
            <a:r>
              <a:rPr lang="en" sz="1550">
                <a:latin typeface="Arial"/>
                <a:ea typeface="Arial"/>
                <a:cs typeface="Arial"/>
                <a:sym typeface="Arial"/>
              </a:rPr>
              <a:t>String str4 = “Apple"</a:t>
            </a:r>
            <a:endParaRPr sz="1550">
              <a:latin typeface="Arial"/>
              <a:ea typeface="Arial"/>
              <a:cs typeface="Arial"/>
              <a:sym typeface="Arial"/>
            </a:endParaRPr>
          </a:p>
          <a:p>
            <a:pPr indent="0" lvl="0" marL="457200" rtl="0" algn="just">
              <a:lnSpc>
                <a:spcPct val="50000"/>
              </a:lnSpc>
              <a:spcBef>
                <a:spcPts val="1200"/>
              </a:spcBef>
              <a:spcAft>
                <a:spcPts val="0"/>
              </a:spcAft>
              <a:buClr>
                <a:schemeClr val="dk1"/>
              </a:buClr>
              <a:buSzPts val="1100"/>
              <a:buFont typeface="Arial"/>
              <a:buNone/>
            </a:pPr>
            <a:r>
              <a:rPr lang="en" sz="1550">
                <a:latin typeface="Arial"/>
                <a:ea typeface="Arial"/>
                <a:cs typeface="Arial"/>
                <a:sym typeface="Arial"/>
              </a:rPr>
              <a:t>int result1 = str1.compareTo(str2);</a:t>
            </a:r>
            <a:endParaRPr sz="1550">
              <a:latin typeface="Arial"/>
              <a:ea typeface="Arial"/>
              <a:cs typeface="Arial"/>
              <a:sym typeface="Arial"/>
            </a:endParaRPr>
          </a:p>
          <a:p>
            <a:pPr indent="0" lvl="0" marL="457200" rtl="0" algn="just">
              <a:lnSpc>
                <a:spcPct val="50000"/>
              </a:lnSpc>
              <a:spcBef>
                <a:spcPts val="1200"/>
              </a:spcBef>
              <a:spcAft>
                <a:spcPts val="0"/>
              </a:spcAft>
              <a:buClr>
                <a:schemeClr val="dk1"/>
              </a:buClr>
              <a:buSzPts val="1100"/>
              <a:buFont typeface="Arial"/>
              <a:buNone/>
            </a:pPr>
            <a:r>
              <a:rPr lang="en" sz="1550">
                <a:latin typeface="Arial"/>
                <a:ea typeface="Arial"/>
                <a:cs typeface="Arial"/>
                <a:sym typeface="Arial"/>
              </a:rPr>
              <a:t>int result2 = str1.compareTo(str3);</a:t>
            </a:r>
            <a:endParaRPr sz="1550">
              <a:latin typeface="Arial"/>
              <a:ea typeface="Arial"/>
              <a:cs typeface="Arial"/>
              <a:sym typeface="Arial"/>
            </a:endParaRPr>
          </a:p>
          <a:p>
            <a:pPr indent="0" lvl="0" marL="457200" rtl="0" algn="just">
              <a:lnSpc>
                <a:spcPct val="50000"/>
              </a:lnSpc>
              <a:spcBef>
                <a:spcPts val="1200"/>
              </a:spcBef>
              <a:spcAft>
                <a:spcPts val="0"/>
              </a:spcAft>
              <a:buClr>
                <a:schemeClr val="dk1"/>
              </a:buClr>
              <a:buSzPts val="1100"/>
              <a:buFont typeface="Arial"/>
              <a:buNone/>
            </a:pPr>
            <a:r>
              <a:rPr lang="en" sz="1550">
                <a:latin typeface="Arial"/>
                <a:ea typeface="Arial"/>
                <a:cs typeface="Arial"/>
                <a:sym typeface="Arial"/>
              </a:rPr>
              <a:t>int result3 = str1.compareTo(str4);</a:t>
            </a:r>
            <a:endParaRPr sz="1550">
              <a:latin typeface="Arial"/>
              <a:ea typeface="Arial"/>
              <a:cs typeface="Arial"/>
              <a:sym typeface="Arial"/>
            </a:endParaRPr>
          </a:p>
          <a:p>
            <a:pPr indent="0" lvl="0" marL="457200" rtl="0" algn="just">
              <a:lnSpc>
                <a:spcPct val="50000"/>
              </a:lnSpc>
              <a:spcBef>
                <a:spcPts val="1200"/>
              </a:spcBef>
              <a:spcAft>
                <a:spcPts val="0"/>
              </a:spcAft>
              <a:buClr>
                <a:schemeClr val="dk1"/>
              </a:buClr>
              <a:buSzPts val="1100"/>
              <a:buFont typeface="Arial"/>
              <a:buNone/>
            </a:pPr>
            <a:r>
              <a:rPr lang="en" sz="1550">
                <a:latin typeface="Arial"/>
                <a:ea typeface="Arial"/>
                <a:cs typeface="Arial"/>
                <a:sym typeface="Arial"/>
              </a:rPr>
              <a:t>System.out.println(result1);</a:t>
            </a:r>
            <a:endParaRPr sz="1550">
              <a:latin typeface="Arial"/>
              <a:ea typeface="Arial"/>
              <a:cs typeface="Arial"/>
              <a:sym typeface="Arial"/>
            </a:endParaRPr>
          </a:p>
          <a:p>
            <a:pPr indent="0" lvl="0" marL="457200" rtl="0" algn="just">
              <a:lnSpc>
                <a:spcPct val="50000"/>
              </a:lnSpc>
              <a:spcBef>
                <a:spcPts val="1200"/>
              </a:spcBef>
              <a:spcAft>
                <a:spcPts val="0"/>
              </a:spcAft>
              <a:buClr>
                <a:schemeClr val="dk1"/>
              </a:buClr>
              <a:buSzPts val="1100"/>
              <a:buFont typeface="Arial"/>
              <a:buNone/>
            </a:pPr>
            <a:r>
              <a:rPr lang="en" sz="1550">
                <a:latin typeface="Arial"/>
                <a:ea typeface="Arial"/>
                <a:cs typeface="Arial"/>
                <a:sym typeface="Arial"/>
              </a:rPr>
              <a:t>System.out.println(result2);</a:t>
            </a:r>
            <a:endParaRPr sz="1550">
              <a:latin typeface="Arial"/>
              <a:ea typeface="Arial"/>
              <a:cs typeface="Arial"/>
              <a:sym typeface="Arial"/>
            </a:endParaRPr>
          </a:p>
          <a:p>
            <a:pPr indent="0" lvl="0" marL="457200" rtl="0" algn="just">
              <a:lnSpc>
                <a:spcPct val="50000"/>
              </a:lnSpc>
              <a:spcBef>
                <a:spcPts val="1200"/>
              </a:spcBef>
              <a:spcAft>
                <a:spcPts val="0"/>
              </a:spcAft>
              <a:buClr>
                <a:schemeClr val="dk1"/>
              </a:buClr>
              <a:buSzPts val="1100"/>
              <a:buFont typeface="Arial"/>
              <a:buNone/>
            </a:pPr>
            <a:r>
              <a:rPr lang="en" sz="1550">
                <a:latin typeface="Arial"/>
                <a:ea typeface="Arial"/>
                <a:cs typeface="Arial"/>
                <a:sym typeface="Arial"/>
              </a:rPr>
              <a:t>System.out.println(result3);</a:t>
            </a:r>
            <a:endParaRPr sz="1550">
              <a:latin typeface="Arial"/>
              <a:ea typeface="Arial"/>
              <a:cs typeface="Arial"/>
              <a:sym typeface="Arial"/>
            </a:endParaRPr>
          </a:p>
          <a:p>
            <a:pPr indent="0" lvl="0" marL="0" rtl="0" algn="just">
              <a:lnSpc>
                <a:spcPct val="50000"/>
              </a:lnSpc>
              <a:spcBef>
                <a:spcPts val="1200"/>
              </a:spcBef>
              <a:spcAft>
                <a:spcPts val="1200"/>
              </a:spcAft>
              <a:buClr>
                <a:schemeClr val="dk1"/>
              </a:buClr>
              <a:buSzPts val="1100"/>
              <a:buFont typeface="Arial"/>
              <a:buNone/>
            </a:pPr>
            <a:r>
              <a:rPr lang="en" sz="1550">
                <a:latin typeface="Arial"/>
                <a:ea typeface="Arial"/>
                <a:cs typeface="Arial"/>
                <a:sym typeface="Arial"/>
              </a:rPr>
              <a:t>Result: -1 -3 32</a:t>
            </a:r>
            <a:endParaRPr sz="155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grpSp>
        <p:nvGrpSpPr>
          <p:cNvPr id="948" name="Google Shape;948;p51"/>
          <p:cNvGrpSpPr/>
          <p:nvPr/>
        </p:nvGrpSpPr>
        <p:grpSpPr>
          <a:xfrm rot="-5400000">
            <a:off x="7882250" y="3035750"/>
            <a:ext cx="603495" cy="1371596"/>
            <a:chOff x="3724575" y="3497700"/>
            <a:chExt cx="603495" cy="1371596"/>
          </a:xfrm>
        </p:grpSpPr>
        <p:sp>
          <p:nvSpPr>
            <p:cNvPr id="949" name="Google Shape;949;p51"/>
            <p:cNvSpPr/>
            <p:nvPr/>
          </p:nvSpPr>
          <p:spPr>
            <a:xfrm>
              <a:off x="3724575" y="3497700"/>
              <a:ext cx="603495" cy="1371596"/>
            </a:xfrm>
            <a:custGeom>
              <a:rect b="b" l="l" r="r" t="t"/>
              <a:pathLst>
                <a:path extrusionOk="0" h="16415" w="7221">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1"/>
            <p:cNvSpPr/>
            <p:nvPr/>
          </p:nvSpPr>
          <p:spPr>
            <a:xfrm>
              <a:off x="3757170" y="3848221"/>
              <a:ext cx="538223" cy="988485"/>
            </a:xfrm>
            <a:custGeom>
              <a:rect b="b" l="l" r="r" t="t"/>
              <a:pathLst>
                <a:path extrusionOk="0" h="11830" w="644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1"/>
            <p:cNvSpPr/>
            <p:nvPr/>
          </p:nvSpPr>
          <p:spPr>
            <a:xfrm>
              <a:off x="3816342" y="4047922"/>
              <a:ext cx="38779" cy="654255"/>
            </a:xfrm>
            <a:custGeom>
              <a:rect b="b" l="l" r="r" t="t"/>
              <a:pathLst>
                <a:path extrusionOk="0" h="7830" w="464">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1"/>
            <p:cNvSpPr/>
            <p:nvPr/>
          </p:nvSpPr>
          <p:spPr>
            <a:xfrm>
              <a:off x="3724575" y="3497700"/>
              <a:ext cx="603495" cy="1371596"/>
            </a:xfrm>
            <a:custGeom>
              <a:rect b="b" l="l" r="r" t="t"/>
              <a:pathLst>
                <a:path extrusionOk="0" h="16415" w="7221">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1"/>
            <p:cNvSpPr/>
            <p:nvPr/>
          </p:nvSpPr>
          <p:spPr>
            <a:xfrm>
              <a:off x="3871336" y="3530287"/>
              <a:ext cx="309980" cy="285349"/>
            </a:xfrm>
            <a:custGeom>
              <a:rect b="b" l="l" r="r" t="t"/>
              <a:pathLst>
                <a:path extrusionOk="0" h="3415" w="3709">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1"/>
            <p:cNvSpPr/>
            <p:nvPr/>
          </p:nvSpPr>
          <p:spPr>
            <a:xfrm>
              <a:off x="3775557" y="3848221"/>
              <a:ext cx="519836" cy="988485"/>
            </a:xfrm>
            <a:custGeom>
              <a:rect b="b" l="l" r="r" t="t"/>
              <a:pathLst>
                <a:path extrusionOk="0" h="11830" w="622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5" name="Google Shape;955;p51"/>
          <p:cNvSpPr txBox="1"/>
          <p:nvPr>
            <p:ph type="title"/>
          </p:nvPr>
        </p:nvSpPr>
        <p:spPr>
          <a:xfrm>
            <a:off x="1828800" y="585461"/>
            <a:ext cx="5486400" cy="91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String</a:t>
            </a:r>
            <a:endParaRPr sz="3100"/>
          </a:p>
        </p:txBody>
      </p:sp>
      <p:grpSp>
        <p:nvGrpSpPr>
          <p:cNvPr id="956" name="Google Shape;956;p51"/>
          <p:cNvGrpSpPr/>
          <p:nvPr/>
        </p:nvGrpSpPr>
        <p:grpSpPr>
          <a:xfrm>
            <a:off x="463651" y="4105603"/>
            <a:ext cx="502899" cy="502899"/>
            <a:chOff x="858700" y="1967475"/>
            <a:chExt cx="605100" cy="605100"/>
          </a:xfrm>
        </p:grpSpPr>
        <p:sp>
          <p:nvSpPr>
            <p:cNvPr id="957" name="Google Shape;957;p51"/>
            <p:cNvSpPr/>
            <p:nvPr/>
          </p:nvSpPr>
          <p:spPr>
            <a:xfrm>
              <a:off x="858700" y="1967475"/>
              <a:ext cx="605100" cy="605100"/>
            </a:xfrm>
            <a:prstGeom prst="roundRect">
              <a:avLst>
                <a:gd fmla="val 15109" name="adj"/>
              </a:avLst>
            </a:pr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1"/>
            <p:cNvSpPr/>
            <p:nvPr/>
          </p:nvSpPr>
          <p:spPr>
            <a:xfrm>
              <a:off x="932654" y="2075711"/>
              <a:ext cx="457191" cy="388627"/>
            </a:xfrm>
            <a:custGeom>
              <a:rect b="b" l="l" r="r" t="t"/>
              <a:pathLst>
                <a:path extrusionOk="0" h="9051" w="10659">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 name="Google Shape;959;p51"/>
          <p:cNvGrpSpPr/>
          <p:nvPr/>
        </p:nvGrpSpPr>
        <p:grpSpPr>
          <a:xfrm>
            <a:off x="463700" y="3419800"/>
            <a:ext cx="502800" cy="502800"/>
            <a:chOff x="1627550" y="2017350"/>
            <a:chExt cx="502800" cy="502800"/>
          </a:xfrm>
        </p:grpSpPr>
        <p:sp>
          <p:nvSpPr>
            <p:cNvPr id="960" name="Google Shape;960;p51"/>
            <p:cNvSpPr/>
            <p:nvPr/>
          </p:nvSpPr>
          <p:spPr>
            <a:xfrm>
              <a:off x="1627550" y="2017350"/>
              <a:ext cx="502800" cy="502800"/>
            </a:xfrm>
            <a:prstGeom prst="roundRect">
              <a:avLst>
                <a:gd fmla="val 15109" name="adj"/>
              </a:avLst>
            </a:pr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1"/>
            <p:cNvSpPr/>
            <p:nvPr/>
          </p:nvSpPr>
          <p:spPr>
            <a:xfrm>
              <a:off x="1718900" y="2108700"/>
              <a:ext cx="320100" cy="320100"/>
            </a:xfrm>
            <a:prstGeom prst="donut">
              <a:avLst>
                <a:gd fmla="val 25000" name="adj"/>
              </a:avLst>
            </a:pr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 name="Google Shape;962;p51"/>
          <p:cNvGrpSpPr/>
          <p:nvPr/>
        </p:nvGrpSpPr>
        <p:grpSpPr>
          <a:xfrm>
            <a:off x="5486400" y="274200"/>
            <a:ext cx="3657590" cy="348347"/>
            <a:chOff x="4572050" y="100025"/>
            <a:chExt cx="3657590" cy="348347"/>
          </a:xfrm>
        </p:grpSpPr>
        <p:sp>
          <p:nvSpPr>
            <p:cNvPr id="963" name="Google Shape;963;p51"/>
            <p:cNvSpPr/>
            <p:nvPr/>
          </p:nvSpPr>
          <p:spPr>
            <a:xfrm>
              <a:off x="4572050" y="100025"/>
              <a:ext cx="3657590" cy="348347"/>
            </a:xfrm>
            <a:custGeom>
              <a:rect b="b" l="l" r="r" t="t"/>
              <a:pathLst>
                <a:path extrusionOk="0" h="4488" w="46122">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964" name="Google Shape;964;p51"/>
            <p:cNvSpPr/>
            <p:nvPr/>
          </p:nvSpPr>
          <p:spPr>
            <a:xfrm>
              <a:off x="4572050" y="100025"/>
              <a:ext cx="3657590" cy="348347"/>
            </a:xfrm>
            <a:custGeom>
              <a:rect b="b" l="l" r="r" t="t"/>
              <a:pathLst>
                <a:path extrusionOk="0" h="4488" w="46122">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965" name="Google Shape;965;p51"/>
            <p:cNvSpPr/>
            <p:nvPr/>
          </p:nvSpPr>
          <p:spPr>
            <a:xfrm>
              <a:off x="4720981" y="137824"/>
              <a:ext cx="328867" cy="270807"/>
            </a:xfrm>
            <a:custGeom>
              <a:rect b="b" l="l" r="r" t="t"/>
              <a:pathLst>
                <a:path extrusionOk="0" h="3489" w="4147">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966" name="Google Shape;966;p51"/>
            <p:cNvSpPr/>
            <p:nvPr/>
          </p:nvSpPr>
          <p:spPr>
            <a:xfrm>
              <a:off x="4722884" y="287391"/>
              <a:ext cx="307614" cy="121239"/>
            </a:xfrm>
            <a:custGeom>
              <a:rect b="b" l="l" r="r" t="t"/>
              <a:pathLst>
                <a:path extrusionOk="0" h="1562" w="3879">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967" name="Google Shape;967;p51"/>
            <p:cNvSpPr/>
            <p:nvPr/>
          </p:nvSpPr>
          <p:spPr>
            <a:xfrm>
              <a:off x="4610750" y="238182"/>
              <a:ext cx="98732" cy="70089"/>
            </a:xfrm>
            <a:custGeom>
              <a:rect b="b" l="l" r="r" t="t"/>
              <a:pathLst>
                <a:path extrusionOk="0" h="903" w="1245">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968" name="Google Shape;968;p51"/>
            <p:cNvSpPr/>
            <p:nvPr/>
          </p:nvSpPr>
          <p:spPr>
            <a:xfrm>
              <a:off x="4610750" y="272256"/>
              <a:ext cx="92943" cy="36015"/>
            </a:xfrm>
            <a:custGeom>
              <a:rect b="b" l="l" r="r" t="t"/>
              <a:pathLst>
                <a:path extrusionOk="0" h="464" w="1172">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969" name="Google Shape;969;p51"/>
            <p:cNvSpPr/>
            <p:nvPr/>
          </p:nvSpPr>
          <p:spPr>
            <a:xfrm>
              <a:off x="7610613" y="130295"/>
              <a:ext cx="152895" cy="287806"/>
            </a:xfrm>
            <a:custGeom>
              <a:rect b="b" l="l" r="r" t="t"/>
              <a:pathLst>
                <a:path extrusionOk="0" h="3708" w="1928">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970" name="Google Shape;970;p51"/>
            <p:cNvSpPr/>
            <p:nvPr/>
          </p:nvSpPr>
          <p:spPr>
            <a:xfrm>
              <a:off x="7610613" y="361205"/>
              <a:ext cx="154798" cy="56894"/>
            </a:xfrm>
            <a:custGeom>
              <a:rect b="b" l="l" r="r" t="t"/>
              <a:pathLst>
                <a:path extrusionOk="0" h="733" w="1952">
                  <a:moveTo>
                    <a:pt x="1" y="1"/>
                  </a:moveTo>
                  <a:lnTo>
                    <a:pt x="1" y="732"/>
                  </a:lnTo>
                  <a:lnTo>
                    <a:pt x="1952" y="732"/>
                  </a:lnTo>
                  <a:lnTo>
                    <a:pt x="1952" y="1"/>
                  </a:lnTo>
                  <a:lnTo>
                    <a:pt x="1" y="1"/>
                  </a:ln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971" name="Google Shape;971;p51"/>
            <p:cNvSpPr/>
            <p:nvPr/>
          </p:nvSpPr>
          <p:spPr>
            <a:xfrm>
              <a:off x="7788568" y="130295"/>
              <a:ext cx="408170" cy="287806"/>
            </a:xfrm>
            <a:custGeom>
              <a:rect b="b" l="l" r="r" t="t"/>
              <a:pathLst>
                <a:path extrusionOk="0" h="3708" w="5147">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972" name="Google Shape;972;p51"/>
            <p:cNvSpPr/>
            <p:nvPr/>
          </p:nvSpPr>
          <p:spPr>
            <a:xfrm>
              <a:off x="7788568" y="224910"/>
              <a:ext cx="396592" cy="193190"/>
            </a:xfrm>
            <a:custGeom>
              <a:rect b="b" l="l" r="r" t="t"/>
              <a:pathLst>
                <a:path extrusionOk="0" h="2489" w="5001">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973" name="Google Shape;973;p51"/>
            <p:cNvSpPr/>
            <p:nvPr/>
          </p:nvSpPr>
          <p:spPr>
            <a:xfrm>
              <a:off x="5043980" y="130295"/>
              <a:ext cx="2541566" cy="289669"/>
            </a:xfrm>
            <a:custGeom>
              <a:rect b="b" l="l" r="r" t="t"/>
              <a:pathLst>
                <a:path extrusionOk="0" h="3732" w="32049">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grpSp>
      <p:sp>
        <p:nvSpPr>
          <p:cNvPr id="974" name="Google Shape;974;p51"/>
          <p:cNvSpPr txBox="1"/>
          <p:nvPr>
            <p:ph type="title"/>
          </p:nvPr>
        </p:nvSpPr>
        <p:spPr>
          <a:xfrm>
            <a:off x="2180300" y="1042325"/>
            <a:ext cx="5317800" cy="32121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b="1" lang="en" sz="1400">
                <a:latin typeface="Arial"/>
                <a:ea typeface="Arial"/>
                <a:cs typeface="Arial"/>
                <a:sym typeface="Arial"/>
              </a:rPr>
              <a:t>Parameter:</a:t>
            </a:r>
            <a:r>
              <a:rPr lang="en" sz="1400">
                <a:latin typeface="Arial"/>
                <a:ea typeface="Arial"/>
                <a:cs typeface="Arial"/>
                <a:sym typeface="Arial"/>
              </a:rPr>
              <a:t> None</a:t>
            </a:r>
            <a:endParaRPr sz="1400">
              <a:latin typeface="Arial"/>
              <a:ea typeface="Arial"/>
              <a:cs typeface="Arial"/>
              <a:sym typeface="Arial"/>
            </a:endParaRPr>
          </a:p>
          <a:p>
            <a:pPr indent="0" lvl="0" marL="0" rtl="0" algn="just">
              <a:lnSpc>
                <a:spcPct val="115000"/>
              </a:lnSpc>
              <a:spcBef>
                <a:spcPts val="1200"/>
              </a:spcBef>
              <a:spcAft>
                <a:spcPts val="0"/>
              </a:spcAft>
              <a:buClr>
                <a:schemeClr val="dk1"/>
              </a:buClr>
              <a:buSzPts val="1100"/>
              <a:buFont typeface="Arial"/>
              <a:buNone/>
            </a:pPr>
            <a:r>
              <a:rPr b="1" lang="en" sz="1400">
                <a:latin typeface="Arial"/>
                <a:ea typeface="Arial"/>
                <a:cs typeface="Arial"/>
                <a:sym typeface="Arial"/>
              </a:rPr>
              <a:t>Returns:</a:t>
            </a:r>
            <a:r>
              <a:rPr lang="en" sz="1400">
                <a:latin typeface="Arial"/>
                <a:ea typeface="Arial"/>
                <a:cs typeface="Arial"/>
                <a:sym typeface="Arial"/>
              </a:rPr>
              <a:t> 0 if the two strings are identical, a positive number if the first string is greater, and a negative number if the first string is smaller (based on the difference in Unicode values first, followed by the difference in string lengths)</a:t>
            </a:r>
            <a:endParaRPr b="1" sz="1400">
              <a:latin typeface="Arial"/>
              <a:ea typeface="Arial"/>
              <a:cs typeface="Arial"/>
              <a:sym typeface="Arial"/>
            </a:endParaRPr>
          </a:p>
          <a:p>
            <a:pPr indent="0" lvl="0" marL="0" rtl="0" algn="just">
              <a:lnSpc>
                <a:spcPct val="115000"/>
              </a:lnSpc>
              <a:spcBef>
                <a:spcPts val="1200"/>
              </a:spcBef>
              <a:spcAft>
                <a:spcPts val="1200"/>
              </a:spcAft>
              <a:buClr>
                <a:schemeClr val="dk1"/>
              </a:buClr>
              <a:buSzPts val="1100"/>
              <a:buFont typeface="Arial"/>
              <a:buNone/>
            </a:pPr>
            <a:r>
              <a:rPr b="1" lang="en" sz="1400">
                <a:latin typeface="Arial"/>
                <a:ea typeface="Arial"/>
                <a:cs typeface="Arial"/>
                <a:sym typeface="Arial"/>
              </a:rPr>
              <a:t>Description:</a:t>
            </a:r>
            <a:r>
              <a:rPr lang="en" sz="1400">
                <a:latin typeface="Arial"/>
                <a:ea typeface="Arial"/>
                <a:cs typeface="Arial"/>
                <a:sym typeface="Arial"/>
              </a:rPr>
              <a:t> </a:t>
            </a:r>
            <a:r>
              <a:rPr lang="en" sz="1400">
                <a:latin typeface="Arial"/>
                <a:ea typeface="Arial"/>
                <a:cs typeface="Arial"/>
                <a:sym typeface="Arial"/>
              </a:rPr>
              <a:t>Similar to </a:t>
            </a:r>
            <a:r>
              <a:rPr i="1" lang="en" sz="1400">
                <a:latin typeface="Arial"/>
                <a:ea typeface="Arial"/>
                <a:cs typeface="Arial"/>
                <a:sym typeface="Arial"/>
              </a:rPr>
              <a:t>compareTo()</a:t>
            </a:r>
            <a:r>
              <a:rPr lang="en" sz="1400">
                <a:latin typeface="Arial"/>
                <a:ea typeface="Arial"/>
                <a:cs typeface="Arial"/>
                <a:sym typeface="Arial"/>
              </a:rPr>
              <a:t>, the compareToIgnoreCase() method also compares characters one by one from left to right. The difference is that this method ignores case differences when comparing. For example, 'a' and 'A' or 'b' and 'B' will be considered equal.</a:t>
            </a:r>
            <a:endParaRPr sz="1400"/>
          </a:p>
        </p:txBody>
      </p:sp>
      <p:grpSp>
        <p:nvGrpSpPr>
          <p:cNvPr id="975" name="Google Shape;975;p51"/>
          <p:cNvGrpSpPr/>
          <p:nvPr/>
        </p:nvGrpSpPr>
        <p:grpSpPr>
          <a:xfrm>
            <a:off x="53712" y="534999"/>
            <a:ext cx="2126732" cy="1463142"/>
            <a:chOff x="715100" y="274199"/>
            <a:chExt cx="1920300" cy="1918875"/>
          </a:xfrm>
        </p:grpSpPr>
        <p:sp>
          <p:nvSpPr>
            <p:cNvPr id="976" name="Google Shape;976;p51"/>
            <p:cNvSpPr/>
            <p:nvPr/>
          </p:nvSpPr>
          <p:spPr>
            <a:xfrm>
              <a:off x="806600" y="364274"/>
              <a:ext cx="1828800" cy="18288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7" name="Google Shape;977;p51"/>
            <p:cNvGrpSpPr/>
            <p:nvPr/>
          </p:nvGrpSpPr>
          <p:grpSpPr>
            <a:xfrm>
              <a:off x="715100" y="274199"/>
              <a:ext cx="1828800" cy="1828800"/>
              <a:chOff x="715100" y="274199"/>
              <a:chExt cx="1828800" cy="1828800"/>
            </a:xfrm>
          </p:grpSpPr>
          <p:sp>
            <p:nvSpPr>
              <p:cNvPr id="978" name="Google Shape;978;p51"/>
              <p:cNvSpPr/>
              <p:nvPr/>
            </p:nvSpPr>
            <p:spPr>
              <a:xfrm>
                <a:off x="715100" y="274199"/>
                <a:ext cx="1828800" cy="18288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79" name="Google Shape;979;p51"/>
              <p:cNvCxnSpPr/>
              <p:nvPr/>
            </p:nvCxnSpPr>
            <p:spPr>
              <a:xfrm>
                <a:off x="717952" y="637800"/>
                <a:ext cx="1823100" cy="0"/>
              </a:xfrm>
              <a:prstGeom prst="straightConnector1">
                <a:avLst/>
              </a:prstGeom>
              <a:noFill/>
              <a:ln cap="flat" cmpd="sng" w="28575">
                <a:solidFill>
                  <a:schemeClr val="dk1"/>
                </a:solidFill>
                <a:prstDash val="solid"/>
                <a:round/>
                <a:headEnd len="med" w="med" type="none"/>
                <a:tailEnd len="med" w="med" type="none"/>
              </a:ln>
            </p:spPr>
          </p:cxnSp>
          <p:grpSp>
            <p:nvGrpSpPr>
              <p:cNvPr id="980" name="Google Shape;980;p51"/>
              <p:cNvGrpSpPr/>
              <p:nvPr/>
            </p:nvGrpSpPr>
            <p:grpSpPr>
              <a:xfrm>
                <a:off x="2267950" y="363963"/>
                <a:ext cx="183000" cy="183000"/>
                <a:chOff x="8225400" y="367488"/>
                <a:chExt cx="183000" cy="183000"/>
              </a:xfrm>
            </p:grpSpPr>
            <p:cxnSp>
              <p:nvCxnSpPr>
                <p:cNvPr id="981" name="Google Shape;981;p51"/>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982" name="Google Shape;982;p51"/>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983" name="Google Shape;983;p51"/>
              <p:cNvSpPr/>
              <p:nvPr/>
            </p:nvSpPr>
            <p:spPr>
              <a:xfrm>
                <a:off x="1951450" y="367563"/>
                <a:ext cx="179400" cy="1794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84" name="Google Shape;984;p51"/>
              <p:cNvCxnSpPr/>
              <p:nvPr/>
            </p:nvCxnSpPr>
            <p:spPr>
              <a:xfrm>
                <a:off x="1605849" y="546963"/>
                <a:ext cx="208500" cy="0"/>
              </a:xfrm>
              <a:prstGeom prst="straightConnector1">
                <a:avLst/>
              </a:prstGeom>
              <a:noFill/>
              <a:ln cap="flat" cmpd="sng" w="28575">
                <a:solidFill>
                  <a:schemeClr val="dk1"/>
                </a:solidFill>
                <a:prstDash val="solid"/>
                <a:round/>
                <a:headEnd len="med" w="med" type="none"/>
                <a:tailEnd len="med" w="med" type="none"/>
              </a:ln>
            </p:spPr>
          </p:cxnSp>
        </p:grpSp>
      </p:grpSp>
      <p:sp>
        <p:nvSpPr>
          <p:cNvPr id="985" name="Google Shape;985;p51"/>
          <p:cNvSpPr txBox="1"/>
          <p:nvPr>
            <p:ph idx="2" type="title"/>
          </p:nvPr>
        </p:nvSpPr>
        <p:spPr>
          <a:xfrm>
            <a:off x="-25725" y="645725"/>
            <a:ext cx="2126700" cy="137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Arial"/>
                <a:ea typeface="Arial"/>
                <a:cs typeface="Arial"/>
                <a:sym typeface="Arial"/>
              </a:rPr>
              <a:t>compareToIgnoreCase()</a:t>
            </a:r>
            <a:endParaRPr sz="13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grpSp>
        <p:nvGrpSpPr>
          <p:cNvPr id="990" name="Google Shape;990;p52"/>
          <p:cNvGrpSpPr/>
          <p:nvPr/>
        </p:nvGrpSpPr>
        <p:grpSpPr>
          <a:xfrm rot="-5400000">
            <a:off x="7882250" y="3035750"/>
            <a:ext cx="603495" cy="1371596"/>
            <a:chOff x="3724575" y="3497700"/>
            <a:chExt cx="603495" cy="1371596"/>
          </a:xfrm>
        </p:grpSpPr>
        <p:sp>
          <p:nvSpPr>
            <p:cNvPr id="991" name="Google Shape;991;p52"/>
            <p:cNvSpPr/>
            <p:nvPr/>
          </p:nvSpPr>
          <p:spPr>
            <a:xfrm>
              <a:off x="3724575" y="3497700"/>
              <a:ext cx="603495" cy="1371596"/>
            </a:xfrm>
            <a:custGeom>
              <a:rect b="b" l="l" r="r" t="t"/>
              <a:pathLst>
                <a:path extrusionOk="0" h="16415" w="7221">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2"/>
            <p:cNvSpPr/>
            <p:nvPr/>
          </p:nvSpPr>
          <p:spPr>
            <a:xfrm>
              <a:off x="3757170" y="3848221"/>
              <a:ext cx="538223" cy="988485"/>
            </a:xfrm>
            <a:custGeom>
              <a:rect b="b" l="l" r="r" t="t"/>
              <a:pathLst>
                <a:path extrusionOk="0" h="11830" w="644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2"/>
            <p:cNvSpPr/>
            <p:nvPr/>
          </p:nvSpPr>
          <p:spPr>
            <a:xfrm>
              <a:off x="3816342" y="4047922"/>
              <a:ext cx="38779" cy="654255"/>
            </a:xfrm>
            <a:custGeom>
              <a:rect b="b" l="l" r="r" t="t"/>
              <a:pathLst>
                <a:path extrusionOk="0" h="7830" w="464">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2"/>
            <p:cNvSpPr/>
            <p:nvPr/>
          </p:nvSpPr>
          <p:spPr>
            <a:xfrm>
              <a:off x="3724575" y="3497700"/>
              <a:ext cx="603495" cy="1371596"/>
            </a:xfrm>
            <a:custGeom>
              <a:rect b="b" l="l" r="r" t="t"/>
              <a:pathLst>
                <a:path extrusionOk="0" h="16415" w="7221">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2"/>
            <p:cNvSpPr/>
            <p:nvPr/>
          </p:nvSpPr>
          <p:spPr>
            <a:xfrm>
              <a:off x="3871336" y="3530287"/>
              <a:ext cx="309980" cy="285349"/>
            </a:xfrm>
            <a:custGeom>
              <a:rect b="b" l="l" r="r" t="t"/>
              <a:pathLst>
                <a:path extrusionOk="0" h="3415" w="3709">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2"/>
            <p:cNvSpPr/>
            <p:nvPr/>
          </p:nvSpPr>
          <p:spPr>
            <a:xfrm>
              <a:off x="3775557" y="3848221"/>
              <a:ext cx="519836" cy="988485"/>
            </a:xfrm>
            <a:custGeom>
              <a:rect b="b" l="l" r="r" t="t"/>
              <a:pathLst>
                <a:path extrusionOk="0" h="11830" w="622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 name="Google Shape;997;p52"/>
          <p:cNvGrpSpPr/>
          <p:nvPr/>
        </p:nvGrpSpPr>
        <p:grpSpPr>
          <a:xfrm>
            <a:off x="53712" y="534999"/>
            <a:ext cx="2126732" cy="1463142"/>
            <a:chOff x="715100" y="274199"/>
            <a:chExt cx="1920300" cy="1918875"/>
          </a:xfrm>
        </p:grpSpPr>
        <p:sp>
          <p:nvSpPr>
            <p:cNvPr id="998" name="Google Shape;998;p52"/>
            <p:cNvSpPr/>
            <p:nvPr/>
          </p:nvSpPr>
          <p:spPr>
            <a:xfrm>
              <a:off x="806600" y="364274"/>
              <a:ext cx="1828800" cy="18288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9" name="Google Shape;999;p52"/>
            <p:cNvGrpSpPr/>
            <p:nvPr/>
          </p:nvGrpSpPr>
          <p:grpSpPr>
            <a:xfrm>
              <a:off x="715100" y="274199"/>
              <a:ext cx="1828800" cy="1828800"/>
              <a:chOff x="715100" y="274199"/>
              <a:chExt cx="1828800" cy="1828800"/>
            </a:xfrm>
          </p:grpSpPr>
          <p:sp>
            <p:nvSpPr>
              <p:cNvPr id="1000" name="Google Shape;1000;p52"/>
              <p:cNvSpPr/>
              <p:nvPr/>
            </p:nvSpPr>
            <p:spPr>
              <a:xfrm>
                <a:off x="715100" y="274199"/>
                <a:ext cx="1828800" cy="18288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1" name="Google Shape;1001;p52"/>
              <p:cNvCxnSpPr/>
              <p:nvPr/>
            </p:nvCxnSpPr>
            <p:spPr>
              <a:xfrm>
                <a:off x="717952" y="637800"/>
                <a:ext cx="1823100" cy="0"/>
              </a:xfrm>
              <a:prstGeom prst="straightConnector1">
                <a:avLst/>
              </a:prstGeom>
              <a:noFill/>
              <a:ln cap="flat" cmpd="sng" w="28575">
                <a:solidFill>
                  <a:schemeClr val="dk1"/>
                </a:solidFill>
                <a:prstDash val="solid"/>
                <a:round/>
                <a:headEnd len="med" w="med" type="none"/>
                <a:tailEnd len="med" w="med" type="none"/>
              </a:ln>
            </p:spPr>
          </p:cxnSp>
          <p:grpSp>
            <p:nvGrpSpPr>
              <p:cNvPr id="1002" name="Google Shape;1002;p52"/>
              <p:cNvGrpSpPr/>
              <p:nvPr/>
            </p:nvGrpSpPr>
            <p:grpSpPr>
              <a:xfrm>
                <a:off x="2267950" y="363963"/>
                <a:ext cx="183000" cy="183000"/>
                <a:chOff x="8225400" y="367488"/>
                <a:chExt cx="183000" cy="183000"/>
              </a:xfrm>
            </p:grpSpPr>
            <p:cxnSp>
              <p:nvCxnSpPr>
                <p:cNvPr id="1003" name="Google Shape;1003;p52"/>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1004" name="Google Shape;1004;p52"/>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1005" name="Google Shape;1005;p52"/>
              <p:cNvSpPr/>
              <p:nvPr/>
            </p:nvSpPr>
            <p:spPr>
              <a:xfrm>
                <a:off x="1951450" y="367563"/>
                <a:ext cx="179400" cy="1794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6" name="Google Shape;1006;p52"/>
              <p:cNvCxnSpPr/>
              <p:nvPr/>
            </p:nvCxnSpPr>
            <p:spPr>
              <a:xfrm>
                <a:off x="1605849" y="546963"/>
                <a:ext cx="208500" cy="0"/>
              </a:xfrm>
              <a:prstGeom prst="straightConnector1">
                <a:avLst/>
              </a:prstGeom>
              <a:noFill/>
              <a:ln cap="flat" cmpd="sng" w="28575">
                <a:solidFill>
                  <a:schemeClr val="dk1"/>
                </a:solidFill>
                <a:prstDash val="solid"/>
                <a:round/>
                <a:headEnd len="med" w="med" type="none"/>
                <a:tailEnd len="med" w="med" type="none"/>
              </a:ln>
            </p:spPr>
          </p:cxnSp>
        </p:grpSp>
      </p:grpSp>
      <p:sp>
        <p:nvSpPr>
          <p:cNvPr id="1007" name="Google Shape;1007;p52"/>
          <p:cNvSpPr txBox="1"/>
          <p:nvPr>
            <p:ph idx="2" type="title"/>
          </p:nvPr>
        </p:nvSpPr>
        <p:spPr>
          <a:xfrm>
            <a:off x="-25725" y="645725"/>
            <a:ext cx="2126700" cy="137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Arial"/>
                <a:ea typeface="Arial"/>
                <a:cs typeface="Arial"/>
                <a:sym typeface="Arial"/>
              </a:rPr>
              <a:t>compareTo</a:t>
            </a:r>
            <a:r>
              <a:rPr b="1" lang="en" sz="1300">
                <a:latin typeface="Arial"/>
                <a:ea typeface="Arial"/>
                <a:cs typeface="Arial"/>
                <a:sym typeface="Arial"/>
              </a:rPr>
              <a:t>IgnoreCase()</a:t>
            </a:r>
            <a:endParaRPr sz="1300"/>
          </a:p>
        </p:txBody>
      </p:sp>
      <p:sp>
        <p:nvSpPr>
          <p:cNvPr id="1008" name="Google Shape;1008;p52"/>
          <p:cNvSpPr txBox="1"/>
          <p:nvPr>
            <p:ph type="title"/>
          </p:nvPr>
        </p:nvSpPr>
        <p:spPr>
          <a:xfrm>
            <a:off x="1828800" y="585461"/>
            <a:ext cx="5486400" cy="91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String</a:t>
            </a:r>
            <a:endParaRPr sz="3100"/>
          </a:p>
        </p:txBody>
      </p:sp>
      <p:grpSp>
        <p:nvGrpSpPr>
          <p:cNvPr id="1009" name="Google Shape;1009;p52"/>
          <p:cNvGrpSpPr/>
          <p:nvPr/>
        </p:nvGrpSpPr>
        <p:grpSpPr>
          <a:xfrm>
            <a:off x="463651" y="4105603"/>
            <a:ext cx="502899" cy="502899"/>
            <a:chOff x="858700" y="1967475"/>
            <a:chExt cx="605100" cy="605100"/>
          </a:xfrm>
        </p:grpSpPr>
        <p:sp>
          <p:nvSpPr>
            <p:cNvPr id="1010" name="Google Shape;1010;p52"/>
            <p:cNvSpPr/>
            <p:nvPr/>
          </p:nvSpPr>
          <p:spPr>
            <a:xfrm>
              <a:off x="858700" y="1967475"/>
              <a:ext cx="605100" cy="605100"/>
            </a:xfrm>
            <a:prstGeom prst="roundRect">
              <a:avLst>
                <a:gd fmla="val 15109" name="adj"/>
              </a:avLst>
            </a:pr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2"/>
            <p:cNvSpPr/>
            <p:nvPr/>
          </p:nvSpPr>
          <p:spPr>
            <a:xfrm>
              <a:off x="932654" y="2075711"/>
              <a:ext cx="457191" cy="388627"/>
            </a:xfrm>
            <a:custGeom>
              <a:rect b="b" l="l" r="r" t="t"/>
              <a:pathLst>
                <a:path extrusionOk="0" h="9051" w="10659">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 name="Google Shape;1012;p52"/>
          <p:cNvGrpSpPr/>
          <p:nvPr/>
        </p:nvGrpSpPr>
        <p:grpSpPr>
          <a:xfrm>
            <a:off x="463700" y="3419800"/>
            <a:ext cx="502800" cy="502800"/>
            <a:chOff x="1627550" y="2017350"/>
            <a:chExt cx="502800" cy="502800"/>
          </a:xfrm>
        </p:grpSpPr>
        <p:sp>
          <p:nvSpPr>
            <p:cNvPr id="1013" name="Google Shape;1013;p52"/>
            <p:cNvSpPr/>
            <p:nvPr/>
          </p:nvSpPr>
          <p:spPr>
            <a:xfrm>
              <a:off x="1627550" y="2017350"/>
              <a:ext cx="502800" cy="502800"/>
            </a:xfrm>
            <a:prstGeom prst="roundRect">
              <a:avLst>
                <a:gd fmla="val 15109" name="adj"/>
              </a:avLst>
            </a:pr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2"/>
            <p:cNvSpPr/>
            <p:nvPr/>
          </p:nvSpPr>
          <p:spPr>
            <a:xfrm>
              <a:off x="1718900" y="2108700"/>
              <a:ext cx="320100" cy="320100"/>
            </a:xfrm>
            <a:prstGeom prst="donut">
              <a:avLst>
                <a:gd fmla="val 25000" name="adj"/>
              </a:avLst>
            </a:pr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 name="Google Shape;1015;p52"/>
          <p:cNvGrpSpPr/>
          <p:nvPr/>
        </p:nvGrpSpPr>
        <p:grpSpPr>
          <a:xfrm>
            <a:off x="5486400" y="274200"/>
            <a:ext cx="3657590" cy="348347"/>
            <a:chOff x="4572050" y="100025"/>
            <a:chExt cx="3657590" cy="348347"/>
          </a:xfrm>
        </p:grpSpPr>
        <p:sp>
          <p:nvSpPr>
            <p:cNvPr id="1016" name="Google Shape;1016;p52"/>
            <p:cNvSpPr/>
            <p:nvPr/>
          </p:nvSpPr>
          <p:spPr>
            <a:xfrm>
              <a:off x="4572050" y="100025"/>
              <a:ext cx="3657590" cy="348347"/>
            </a:xfrm>
            <a:custGeom>
              <a:rect b="b" l="l" r="r" t="t"/>
              <a:pathLst>
                <a:path extrusionOk="0" h="4488" w="46122">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1017" name="Google Shape;1017;p52"/>
            <p:cNvSpPr/>
            <p:nvPr/>
          </p:nvSpPr>
          <p:spPr>
            <a:xfrm>
              <a:off x="4572050" y="100025"/>
              <a:ext cx="3657590" cy="348347"/>
            </a:xfrm>
            <a:custGeom>
              <a:rect b="b" l="l" r="r" t="t"/>
              <a:pathLst>
                <a:path extrusionOk="0" h="4488" w="46122">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1018" name="Google Shape;1018;p52"/>
            <p:cNvSpPr/>
            <p:nvPr/>
          </p:nvSpPr>
          <p:spPr>
            <a:xfrm>
              <a:off x="4720981" y="137824"/>
              <a:ext cx="328867" cy="270807"/>
            </a:xfrm>
            <a:custGeom>
              <a:rect b="b" l="l" r="r" t="t"/>
              <a:pathLst>
                <a:path extrusionOk="0" h="3489" w="4147">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1019" name="Google Shape;1019;p52"/>
            <p:cNvSpPr/>
            <p:nvPr/>
          </p:nvSpPr>
          <p:spPr>
            <a:xfrm>
              <a:off x="4722884" y="287391"/>
              <a:ext cx="307614" cy="121239"/>
            </a:xfrm>
            <a:custGeom>
              <a:rect b="b" l="l" r="r" t="t"/>
              <a:pathLst>
                <a:path extrusionOk="0" h="1562" w="3879">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1020" name="Google Shape;1020;p52"/>
            <p:cNvSpPr/>
            <p:nvPr/>
          </p:nvSpPr>
          <p:spPr>
            <a:xfrm>
              <a:off x="4610750" y="238182"/>
              <a:ext cx="98732" cy="70089"/>
            </a:xfrm>
            <a:custGeom>
              <a:rect b="b" l="l" r="r" t="t"/>
              <a:pathLst>
                <a:path extrusionOk="0" h="903" w="1245">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1021" name="Google Shape;1021;p52"/>
            <p:cNvSpPr/>
            <p:nvPr/>
          </p:nvSpPr>
          <p:spPr>
            <a:xfrm>
              <a:off x="4610750" y="272256"/>
              <a:ext cx="92943" cy="36015"/>
            </a:xfrm>
            <a:custGeom>
              <a:rect b="b" l="l" r="r" t="t"/>
              <a:pathLst>
                <a:path extrusionOk="0" h="464" w="1172">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1022" name="Google Shape;1022;p52"/>
            <p:cNvSpPr/>
            <p:nvPr/>
          </p:nvSpPr>
          <p:spPr>
            <a:xfrm>
              <a:off x="7610613" y="130295"/>
              <a:ext cx="152895" cy="287806"/>
            </a:xfrm>
            <a:custGeom>
              <a:rect b="b" l="l" r="r" t="t"/>
              <a:pathLst>
                <a:path extrusionOk="0" h="3708" w="1928">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1023" name="Google Shape;1023;p52"/>
            <p:cNvSpPr/>
            <p:nvPr/>
          </p:nvSpPr>
          <p:spPr>
            <a:xfrm>
              <a:off x="7610613" y="361205"/>
              <a:ext cx="154798" cy="56894"/>
            </a:xfrm>
            <a:custGeom>
              <a:rect b="b" l="l" r="r" t="t"/>
              <a:pathLst>
                <a:path extrusionOk="0" h="733" w="1952">
                  <a:moveTo>
                    <a:pt x="1" y="1"/>
                  </a:moveTo>
                  <a:lnTo>
                    <a:pt x="1" y="732"/>
                  </a:lnTo>
                  <a:lnTo>
                    <a:pt x="1952" y="732"/>
                  </a:lnTo>
                  <a:lnTo>
                    <a:pt x="1952" y="1"/>
                  </a:lnTo>
                  <a:lnTo>
                    <a:pt x="1" y="1"/>
                  </a:ln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1024" name="Google Shape;1024;p52"/>
            <p:cNvSpPr/>
            <p:nvPr/>
          </p:nvSpPr>
          <p:spPr>
            <a:xfrm>
              <a:off x="7788568" y="130295"/>
              <a:ext cx="408170" cy="287806"/>
            </a:xfrm>
            <a:custGeom>
              <a:rect b="b" l="l" r="r" t="t"/>
              <a:pathLst>
                <a:path extrusionOk="0" h="3708" w="5147">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1025" name="Google Shape;1025;p52"/>
            <p:cNvSpPr/>
            <p:nvPr/>
          </p:nvSpPr>
          <p:spPr>
            <a:xfrm>
              <a:off x="7788568" y="224910"/>
              <a:ext cx="396592" cy="193190"/>
            </a:xfrm>
            <a:custGeom>
              <a:rect b="b" l="l" r="r" t="t"/>
              <a:pathLst>
                <a:path extrusionOk="0" h="2489" w="5001">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1026" name="Google Shape;1026;p52"/>
            <p:cNvSpPr/>
            <p:nvPr/>
          </p:nvSpPr>
          <p:spPr>
            <a:xfrm>
              <a:off x="5043980" y="130295"/>
              <a:ext cx="2541566" cy="289669"/>
            </a:xfrm>
            <a:custGeom>
              <a:rect b="b" l="l" r="r" t="t"/>
              <a:pathLst>
                <a:path extrusionOk="0" h="3732" w="32049">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grpSp>
      <p:sp>
        <p:nvSpPr>
          <p:cNvPr id="1027" name="Google Shape;1027;p52"/>
          <p:cNvSpPr txBox="1"/>
          <p:nvPr>
            <p:ph type="title"/>
          </p:nvPr>
        </p:nvSpPr>
        <p:spPr>
          <a:xfrm>
            <a:off x="2180300" y="966125"/>
            <a:ext cx="5486400" cy="3911100"/>
          </a:xfrm>
          <a:prstGeom prst="rect">
            <a:avLst/>
          </a:prstGeom>
        </p:spPr>
        <p:txBody>
          <a:bodyPr anchorCtr="0" anchor="t" bIns="91425" lIns="91425" spcFirstLastPara="1" rIns="91425" wrap="square" tIns="91425">
            <a:noAutofit/>
          </a:bodyPr>
          <a:lstStyle/>
          <a:p>
            <a:pPr indent="0" lvl="0" marL="0" rtl="0" algn="l">
              <a:lnSpc>
                <a:spcPct val="50000"/>
              </a:lnSpc>
              <a:spcBef>
                <a:spcPts val="1200"/>
              </a:spcBef>
              <a:spcAft>
                <a:spcPts val="0"/>
              </a:spcAft>
              <a:buClr>
                <a:schemeClr val="dk1"/>
              </a:buClr>
              <a:buSzPts val="1100"/>
              <a:buFont typeface="Arial"/>
              <a:buNone/>
            </a:pPr>
            <a:r>
              <a:rPr lang="en" sz="1300">
                <a:latin typeface="Arial"/>
                <a:ea typeface="Arial"/>
                <a:cs typeface="Arial"/>
                <a:sym typeface="Arial"/>
              </a:rPr>
              <a:t>Example:</a:t>
            </a:r>
            <a:endParaRPr sz="1300">
              <a:latin typeface="Arial"/>
              <a:ea typeface="Arial"/>
              <a:cs typeface="Arial"/>
              <a:sym typeface="Arial"/>
            </a:endParaRPr>
          </a:p>
          <a:p>
            <a:pPr indent="0" lvl="0" marL="457200" rtl="0" algn="l">
              <a:spcBef>
                <a:spcPts val="1200"/>
              </a:spcBef>
              <a:spcAft>
                <a:spcPts val="0"/>
              </a:spcAft>
              <a:buClr>
                <a:schemeClr val="dk1"/>
              </a:buClr>
              <a:buSzPts val="1100"/>
              <a:buFont typeface="Arial"/>
              <a:buNone/>
            </a:pPr>
            <a:r>
              <a:rPr lang="en" sz="1300">
                <a:latin typeface="Arial"/>
                <a:ea typeface="Arial"/>
                <a:cs typeface="Arial"/>
                <a:sym typeface="Arial"/>
              </a:rPr>
              <a:t>String str1 = "apple"; </a:t>
            </a:r>
            <a:endParaRPr sz="1300">
              <a:latin typeface="Arial"/>
              <a:ea typeface="Arial"/>
              <a:cs typeface="Arial"/>
              <a:sym typeface="Arial"/>
            </a:endParaRPr>
          </a:p>
          <a:p>
            <a:pPr indent="0" lvl="0" marL="457200" rtl="0" algn="l">
              <a:spcBef>
                <a:spcPts val="500"/>
              </a:spcBef>
              <a:spcAft>
                <a:spcPts val="0"/>
              </a:spcAft>
              <a:buClr>
                <a:schemeClr val="dk1"/>
              </a:buClr>
              <a:buSzPts val="1100"/>
              <a:buFont typeface="Arial"/>
              <a:buNone/>
            </a:pPr>
            <a:r>
              <a:rPr lang="en" sz="1300">
                <a:latin typeface="Arial"/>
                <a:ea typeface="Arial"/>
                <a:cs typeface="Arial"/>
                <a:sym typeface="Arial"/>
              </a:rPr>
              <a:t>String str2 = "Banana"; </a:t>
            </a:r>
            <a:endParaRPr sz="1300">
              <a:latin typeface="Arial"/>
              <a:ea typeface="Arial"/>
              <a:cs typeface="Arial"/>
              <a:sym typeface="Arial"/>
            </a:endParaRPr>
          </a:p>
          <a:p>
            <a:pPr indent="0" lvl="0" marL="457200" rtl="0" algn="l">
              <a:spcBef>
                <a:spcPts val="500"/>
              </a:spcBef>
              <a:spcAft>
                <a:spcPts val="0"/>
              </a:spcAft>
              <a:buClr>
                <a:schemeClr val="dk1"/>
              </a:buClr>
              <a:buSzPts val="1100"/>
              <a:buFont typeface="Arial"/>
              <a:buNone/>
            </a:pPr>
            <a:r>
              <a:rPr lang="en" sz="1300">
                <a:latin typeface="Arial"/>
                <a:ea typeface="Arial"/>
                <a:cs typeface="Arial"/>
                <a:sym typeface="Arial"/>
              </a:rPr>
              <a:t>String str3= “Apple";</a:t>
            </a:r>
            <a:endParaRPr sz="1300">
              <a:latin typeface="Arial"/>
              <a:ea typeface="Arial"/>
              <a:cs typeface="Arial"/>
              <a:sym typeface="Arial"/>
            </a:endParaRPr>
          </a:p>
          <a:p>
            <a:pPr indent="0" lvl="0" marL="457200" rtl="0" algn="l">
              <a:spcBef>
                <a:spcPts val="500"/>
              </a:spcBef>
              <a:spcAft>
                <a:spcPts val="0"/>
              </a:spcAft>
              <a:buClr>
                <a:schemeClr val="dk1"/>
              </a:buClr>
              <a:buSzPts val="1100"/>
              <a:buFont typeface="Arial"/>
              <a:buNone/>
            </a:pPr>
            <a:r>
              <a:rPr lang="en" sz="1300">
                <a:latin typeface="Arial"/>
                <a:ea typeface="Arial"/>
                <a:cs typeface="Arial"/>
                <a:sym typeface="Arial"/>
              </a:rPr>
              <a:t>String str4 = "applepie";</a:t>
            </a:r>
            <a:endParaRPr sz="1300">
              <a:latin typeface="Arial"/>
              <a:ea typeface="Arial"/>
              <a:cs typeface="Arial"/>
              <a:sym typeface="Arial"/>
            </a:endParaRPr>
          </a:p>
          <a:p>
            <a:pPr indent="0" lvl="0" marL="457200" rtl="0" algn="l">
              <a:spcBef>
                <a:spcPts val="500"/>
              </a:spcBef>
              <a:spcAft>
                <a:spcPts val="0"/>
              </a:spcAft>
              <a:buClr>
                <a:schemeClr val="dk1"/>
              </a:buClr>
              <a:buSzPts val="1100"/>
              <a:buFont typeface="Arial"/>
              <a:buNone/>
            </a:pPr>
            <a:r>
              <a:rPr lang="en" sz="1300">
                <a:latin typeface="Arial"/>
                <a:ea typeface="Arial"/>
                <a:cs typeface="Arial"/>
                <a:sym typeface="Arial"/>
              </a:rPr>
              <a:t>int result1 = str1.compareToIgnoreCase(str2);</a:t>
            </a:r>
            <a:endParaRPr sz="1300">
              <a:latin typeface="Arial"/>
              <a:ea typeface="Arial"/>
              <a:cs typeface="Arial"/>
              <a:sym typeface="Arial"/>
            </a:endParaRPr>
          </a:p>
          <a:p>
            <a:pPr indent="0" lvl="0" marL="457200" rtl="0" algn="l">
              <a:spcBef>
                <a:spcPts val="500"/>
              </a:spcBef>
              <a:spcAft>
                <a:spcPts val="0"/>
              </a:spcAft>
              <a:buClr>
                <a:schemeClr val="dk1"/>
              </a:buClr>
              <a:buSzPts val="1100"/>
              <a:buFont typeface="Arial"/>
              <a:buNone/>
            </a:pPr>
            <a:r>
              <a:rPr lang="en" sz="1300">
                <a:latin typeface="Arial"/>
                <a:ea typeface="Arial"/>
                <a:cs typeface="Arial"/>
                <a:sym typeface="Arial"/>
              </a:rPr>
              <a:t> int result2 = str1.compareTo</a:t>
            </a:r>
            <a:r>
              <a:rPr lang="en" sz="1300">
                <a:latin typeface="Arial"/>
                <a:ea typeface="Arial"/>
                <a:cs typeface="Arial"/>
                <a:sym typeface="Arial"/>
              </a:rPr>
              <a:t>IgnoreCase</a:t>
            </a:r>
            <a:r>
              <a:rPr lang="en" sz="1300">
                <a:latin typeface="Arial"/>
                <a:ea typeface="Arial"/>
                <a:cs typeface="Arial"/>
                <a:sym typeface="Arial"/>
              </a:rPr>
              <a:t>(str3);</a:t>
            </a:r>
            <a:endParaRPr sz="1300">
              <a:latin typeface="Arial"/>
              <a:ea typeface="Arial"/>
              <a:cs typeface="Arial"/>
              <a:sym typeface="Arial"/>
            </a:endParaRPr>
          </a:p>
          <a:p>
            <a:pPr indent="0" lvl="0" marL="457200" rtl="0" algn="l">
              <a:spcBef>
                <a:spcPts val="500"/>
              </a:spcBef>
              <a:spcAft>
                <a:spcPts val="0"/>
              </a:spcAft>
              <a:buClr>
                <a:schemeClr val="dk1"/>
              </a:buClr>
              <a:buSzPts val="1100"/>
              <a:buFont typeface="Arial"/>
              <a:buNone/>
            </a:pPr>
            <a:r>
              <a:rPr lang="en" sz="1300">
                <a:latin typeface="Arial"/>
                <a:ea typeface="Arial"/>
                <a:cs typeface="Arial"/>
                <a:sym typeface="Arial"/>
              </a:rPr>
              <a:t> int result3 = str1.compareTo</a:t>
            </a:r>
            <a:r>
              <a:rPr lang="en" sz="1300">
                <a:latin typeface="Arial"/>
                <a:ea typeface="Arial"/>
                <a:cs typeface="Arial"/>
                <a:sym typeface="Arial"/>
              </a:rPr>
              <a:t>IgnoreCase</a:t>
            </a:r>
            <a:r>
              <a:rPr lang="en" sz="1300">
                <a:latin typeface="Arial"/>
                <a:ea typeface="Arial"/>
                <a:cs typeface="Arial"/>
                <a:sym typeface="Arial"/>
              </a:rPr>
              <a:t>(str4);</a:t>
            </a:r>
            <a:endParaRPr sz="1300">
              <a:latin typeface="Arial"/>
              <a:ea typeface="Arial"/>
              <a:cs typeface="Arial"/>
              <a:sym typeface="Arial"/>
            </a:endParaRPr>
          </a:p>
          <a:p>
            <a:pPr indent="0" lvl="0" marL="457200" rtl="0" algn="l">
              <a:spcBef>
                <a:spcPts val="500"/>
              </a:spcBef>
              <a:spcAft>
                <a:spcPts val="0"/>
              </a:spcAft>
              <a:buClr>
                <a:schemeClr val="dk1"/>
              </a:buClr>
              <a:buSzPts val="1100"/>
              <a:buFont typeface="Arial"/>
              <a:buNone/>
            </a:pPr>
            <a:r>
              <a:rPr lang="en" sz="1300">
                <a:latin typeface="Arial"/>
                <a:ea typeface="Arial"/>
                <a:cs typeface="Arial"/>
                <a:sym typeface="Arial"/>
              </a:rPr>
              <a:t>System.out.println(result1);</a:t>
            </a:r>
            <a:endParaRPr sz="1300">
              <a:latin typeface="Arial"/>
              <a:ea typeface="Arial"/>
              <a:cs typeface="Arial"/>
              <a:sym typeface="Arial"/>
            </a:endParaRPr>
          </a:p>
          <a:p>
            <a:pPr indent="0" lvl="0" marL="457200" rtl="0" algn="l">
              <a:spcBef>
                <a:spcPts val="500"/>
              </a:spcBef>
              <a:spcAft>
                <a:spcPts val="0"/>
              </a:spcAft>
              <a:buClr>
                <a:schemeClr val="dk1"/>
              </a:buClr>
              <a:buSzPts val="1100"/>
              <a:buFont typeface="Arial"/>
              <a:buNone/>
            </a:pPr>
            <a:r>
              <a:rPr lang="en" sz="1300">
                <a:latin typeface="Arial"/>
                <a:ea typeface="Arial"/>
                <a:cs typeface="Arial"/>
                <a:sym typeface="Arial"/>
              </a:rPr>
              <a:t>System.out.println(result2);</a:t>
            </a:r>
            <a:endParaRPr sz="1300">
              <a:latin typeface="Arial"/>
              <a:ea typeface="Arial"/>
              <a:cs typeface="Arial"/>
              <a:sym typeface="Arial"/>
            </a:endParaRPr>
          </a:p>
          <a:p>
            <a:pPr indent="0" lvl="0" marL="457200" rtl="0" algn="l">
              <a:spcBef>
                <a:spcPts val="500"/>
              </a:spcBef>
              <a:spcAft>
                <a:spcPts val="0"/>
              </a:spcAft>
              <a:buClr>
                <a:schemeClr val="dk1"/>
              </a:buClr>
              <a:buSzPts val="1100"/>
              <a:buFont typeface="Arial"/>
              <a:buNone/>
            </a:pPr>
            <a:r>
              <a:rPr lang="en" sz="1300">
                <a:latin typeface="Arial"/>
                <a:ea typeface="Arial"/>
                <a:cs typeface="Arial"/>
                <a:sym typeface="Arial"/>
              </a:rPr>
              <a:t>System.out.println(result3);</a:t>
            </a:r>
            <a:endParaRPr sz="1300">
              <a:latin typeface="Arial"/>
              <a:ea typeface="Arial"/>
              <a:cs typeface="Arial"/>
              <a:sym typeface="Arial"/>
            </a:endParaRPr>
          </a:p>
          <a:p>
            <a:pPr indent="0" lvl="0" marL="0" rtl="0" algn="l">
              <a:lnSpc>
                <a:spcPct val="115000"/>
              </a:lnSpc>
              <a:spcBef>
                <a:spcPts val="1200"/>
              </a:spcBef>
              <a:spcAft>
                <a:spcPts val="1200"/>
              </a:spcAft>
              <a:buClr>
                <a:schemeClr val="dk1"/>
              </a:buClr>
              <a:buSzPts val="1100"/>
              <a:buFont typeface="Arial"/>
              <a:buNone/>
            </a:pPr>
            <a:r>
              <a:rPr lang="en" sz="1300">
                <a:latin typeface="Arial"/>
                <a:ea typeface="Arial"/>
                <a:cs typeface="Arial"/>
                <a:sym typeface="Arial"/>
              </a:rPr>
              <a:t>Result: -1 0 -3</a:t>
            </a:r>
            <a:endParaRPr sz="13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grpSp>
        <p:nvGrpSpPr>
          <p:cNvPr id="1032" name="Google Shape;1032;p53"/>
          <p:cNvGrpSpPr/>
          <p:nvPr/>
        </p:nvGrpSpPr>
        <p:grpSpPr>
          <a:xfrm rot="-5400000">
            <a:off x="7882250" y="3035750"/>
            <a:ext cx="603495" cy="1371596"/>
            <a:chOff x="3724575" y="3497700"/>
            <a:chExt cx="603495" cy="1371596"/>
          </a:xfrm>
        </p:grpSpPr>
        <p:sp>
          <p:nvSpPr>
            <p:cNvPr id="1033" name="Google Shape;1033;p53"/>
            <p:cNvSpPr/>
            <p:nvPr/>
          </p:nvSpPr>
          <p:spPr>
            <a:xfrm>
              <a:off x="3724575" y="3497700"/>
              <a:ext cx="603495" cy="1371596"/>
            </a:xfrm>
            <a:custGeom>
              <a:rect b="b" l="l" r="r" t="t"/>
              <a:pathLst>
                <a:path extrusionOk="0" h="16415" w="7221">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3"/>
            <p:cNvSpPr/>
            <p:nvPr/>
          </p:nvSpPr>
          <p:spPr>
            <a:xfrm>
              <a:off x="3757170" y="3848221"/>
              <a:ext cx="538223" cy="988485"/>
            </a:xfrm>
            <a:custGeom>
              <a:rect b="b" l="l" r="r" t="t"/>
              <a:pathLst>
                <a:path extrusionOk="0" h="11830" w="644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3"/>
            <p:cNvSpPr/>
            <p:nvPr/>
          </p:nvSpPr>
          <p:spPr>
            <a:xfrm>
              <a:off x="3816342" y="4047922"/>
              <a:ext cx="38779" cy="654255"/>
            </a:xfrm>
            <a:custGeom>
              <a:rect b="b" l="l" r="r" t="t"/>
              <a:pathLst>
                <a:path extrusionOk="0" h="7830" w="464">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3"/>
            <p:cNvSpPr/>
            <p:nvPr/>
          </p:nvSpPr>
          <p:spPr>
            <a:xfrm>
              <a:off x="3724575" y="3497700"/>
              <a:ext cx="603495" cy="1371596"/>
            </a:xfrm>
            <a:custGeom>
              <a:rect b="b" l="l" r="r" t="t"/>
              <a:pathLst>
                <a:path extrusionOk="0" h="16415" w="7221">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3"/>
            <p:cNvSpPr/>
            <p:nvPr/>
          </p:nvSpPr>
          <p:spPr>
            <a:xfrm>
              <a:off x="3871336" y="3530287"/>
              <a:ext cx="309980" cy="285349"/>
            </a:xfrm>
            <a:custGeom>
              <a:rect b="b" l="l" r="r" t="t"/>
              <a:pathLst>
                <a:path extrusionOk="0" h="3415" w="3709">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3"/>
            <p:cNvSpPr/>
            <p:nvPr/>
          </p:nvSpPr>
          <p:spPr>
            <a:xfrm>
              <a:off x="3775557" y="3848221"/>
              <a:ext cx="519836" cy="988485"/>
            </a:xfrm>
            <a:custGeom>
              <a:rect b="b" l="l" r="r" t="t"/>
              <a:pathLst>
                <a:path extrusionOk="0" h="11830" w="622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 name="Google Shape;1039;p53"/>
          <p:cNvGrpSpPr/>
          <p:nvPr/>
        </p:nvGrpSpPr>
        <p:grpSpPr>
          <a:xfrm>
            <a:off x="549676" y="534999"/>
            <a:ext cx="1630719" cy="1463142"/>
            <a:chOff x="715100" y="274199"/>
            <a:chExt cx="1920300" cy="1918875"/>
          </a:xfrm>
        </p:grpSpPr>
        <p:sp>
          <p:nvSpPr>
            <p:cNvPr id="1040" name="Google Shape;1040;p53"/>
            <p:cNvSpPr/>
            <p:nvPr/>
          </p:nvSpPr>
          <p:spPr>
            <a:xfrm>
              <a:off x="806600" y="364274"/>
              <a:ext cx="1828800" cy="18288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1" name="Google Shape;1041;p53"/>
            <p:cNvGrpSpPr/>
            <p:nvPr/>
          </p:nvGrpSpPr>
          <p:grpSpPr>
            <a:xfrm>
              <a:off x="715100" y="274199"/>
              <a:ext cx="1828800" cy="1828800"/>
              <a:chOff x="715100" y="274199"/>
              <a:chExt cx="1828800" cy="1828800"/>
            </a:xfrm>
          </p:grpSpPr>
          <p:sp>
            <p:nvSpPr>
              <p:cNvPr id="1042" name="Google Shape;1042;p53"/>
              <p:cNvSpPr/>
              <p:nvPr/>
            </p:nvSpPr>
            <p:spPr>
              <a:xfrm>
                <a:off x="715100" y="274199"/>
                <a:ext cx="1828800" cy="18288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3" name="Google Shape;1043;p53"/>
              <p:cNvCxnSpPr/>
              <p:nvPr/>
            </p:nvCxnSpPr>
            <p:spPr>
              <a:xfrm>
                <a:off x="717952" y="637800"/>
                <a:ext cx="1823100" cy="0"/>
              </a:xfrm>
              <a:prstGeom prst="straightConnector1">
                <a:avLst/>
              </a:prstGeom>
              <a:noFill/>
              <a:ln cap="flat" cmpd="sng" w="28575">
                <a:solidFill>
                  <a:schemeClr val="dk1"/>
                </a:solidFill>
                <a:prstDash val="solid"/>
                <a:round/>
                <a:headEnd len="med" w="med" type="none"/>
                <a:tailEnd len="med" w="med" type="none"/>
              </a:ln>
            </p:spPr>
          </p:cxnSp>
          <p:grpSp>
            <p:nvGrpSpPr>
              <p:cNvPr id="1044" name="Google Shape;1044;p53"/>
              <p:cNvGrpSpPr/>
              <p:nvPr/>
            </p:nvGrpSpPr>
            <p:grpSpPr>
              <a:xfrm>
                <a:off x="2267950" y="363963"/>
                <a:ext cx="183000" cy="183000"/>
                <a:chOff x="8225400" y="367488"/>
                <a:chExt cx="183000" cy="183000"/>
              </a:xfrm>
            </p:grpSpPr>
            <p:cxnSp>
              <p:nvCxnSpPr>
                <p:cNvPr id="1045" name="Google Shape;1045;p53"/>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1046" name="Google Shape;1046;p53"/>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1047" name="Google Shape;1047;p53"/>
              <p:cNvSpPr/>
              <p:nvPr/>
            </p:nvSpPr>
            <p:spPr>
              <a:xfrm>
                <a:off x="1951450" y="367563"/>
                <a:ext cx="179400" cy="1794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8" name="Google Shape;1048;p53"/>
              <p:cNvCxnSpPr/>
              <p:nvPr/>
            </p:nvCxnSpPr>
            <p:spPr>
              <a:xfrm>
                <a:off x="1605849" y="546963"/>
                <a:ext cx="208500" cy="0"/>
              </a:xfrm>
              <a:prstGeom prst="straightConnector1">
                <a:avLst/>
              </a:prstGeom>
              <a:noFill/>
              <a:ln cap="flat" cmpd="sng" w="28575">
                <a:solidFill>
                  <a:schemeClr val="dk1"/>
                </a:solidFill>
                <a:prstDash val="solid"/>
                <a:round/>
                <a:headEnd len="med" w="med" type="none"/>
                <a:tailEnd len="med" w="med" type="none"/>
              </a:ln>
            </p:spPr>
          </p:cxnSp>
        </p:grpSp>
      </p:grpSp>
      <p:sp>
        <p:nvSpPr>
          <p:cNvPr id="1049" name="Google Shape;1049;p53"/>
          <p:cNvSpPr txBox="1"/>
          <p:nvPr>
            <p:ph idx="2" type="title"/>
          </p:nvPr>
        </p:nvSpPr>
        <p:spPr>
          <a:xfrm>
            <a:off x="463700" y="645725"/>
            <a:ext cx="1713300" cy="137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104">
                <a:latin typeface="Arial"/>
                <a:ea typeface="Arial"/>
                <a:cs typeface="Arial"/>
                <a:sym typeface="Arial"/>
              </a:rPr>
              <a:t>hashCode()</a:t>
            </a:r>
            <a:endParaRPr sz="1600"/>
          </a:p>
        </p:txBody>
      </p:sp>
      <p:sp>
        <p:nvSpPr>
          <p:cNvPr id="1050" name="Google Shape;1050;p53"/>
          <p:cNvSpPr txBox="1"/>
          <p:nvPr>
            <p:ph type="title"/>
          </p:nvPr>
        </p:nvSpPr>
        <p:spPr>
          <a:xfrm>
            <a:off x="1828800" y="585461"/>
            <a:ext cx="5486400" cy="91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String</a:t>
            </a:r>
            <a:endParaRPr sz="3100"/>
          </a:p>
        </p:txBody>
      </p:sp>
      <p:grpSp>
        <p:nvGrpSpPr>
          <p:cNvPr id="1051" name="Google Shape;1051;p53"/>
          <p:cNvGrpSpPr/>
          <p:nvPr/>
        </p:nvGrpSpPr>
        <p:grpSpPr>
          <a:xfrm>
            <a:off x="463651" y="4105603"/>
            <a:ext cx="502899" cy="502899"/>
            <a:chOff x="858700" y="1967475"/>
            <a:chExt cx="605100" cy="605100"/>
          </a:xfrm>
        </p:grpSpPr>
        <p:sp>
          <p:nvSpPr>
            <p:cNvPr id="1052" name="Google Shape;1052;p53"/>
            <p:cNvSpPr/>
            <p:nvPr/>
          </p:nvSpPr>
          <p:spPr>
            <a:xfrm>
              <a:off x="858700" y="1967475"/>
              <a:ext cx="605100" cy="605100"/>
            </a:xfrm>
            <a:prstGeom prst="roundRect">
              <a:avLst>
                <a:gd fmla="val 15109" name="adj"/>
              </a:avLst>
            </a:pr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3"/>
            <p:cNvSpPr/>
            <p:nvPr/>
          </p:nvSpPr>
          <p:spPr>
            <a:xfrm>
              <a:off x="932654" y="2075711"/>
              <a:ext cx="457191" cy="388627"/>
            </a:xfrm>
            <a:custGeom>
              <a:rect b="b" l="l" r="r" t="t"/>
              <a:pathLst>
                <a:path extrusionOk="0" h="9051" w="10659">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 name="Google Shape;1054;p53"/>
          <p:cNvGrpSpPr/>
          <p:nvPr/>
        </p:nvGrpSpPr>
        <p:grpSpPr>
          <a:xfrm>
            <a:off x="463700" y="3419800"/>
            <a:ext cx="502800" cy="502800"/>
            <a:chOff x="1627550" y="2017350"/>
            <a:chExt cx="502800" cy="502800"/>
          </a:xfrm>
        </p:grpSpPr>
        <p:sp>
          <p:nvSpPr>
            <p:cNvPr id="1055" name="Google Shape;1055;p53"/>
            <p:cNvSpPr/>
            <p:nvPr/>
          </p:nvSpPr>
          <p:spPr>
            <a:xfrm>
              <a:off x="1627550" y="2017350"/>
              <a:ext cx="502800" cy="502800"/>
            </a:xfrm>
            <a:prstGeom prst="roundRect">
              <a:avLst>
                <a:gd fmla="val 15109" name="adj"/>
              </a:avLst>
            </a:pr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3"/>
            <p:cNvSpPr/>
            <p:nvPr/>
          </p:nvSpPr>
          <p:spPr>
            <a:xfrm>
              <a:off x="1718900" y="2108700"/>
              <a:ext cx="320100" cy="320100"/>
            </a:xfrm>
            <a:prstGeom prst="donut">
              <a:avLst>
                <a:gd fmla="val 25000" name="adj"/>
              </a:avLst>
            </a:pr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 name="Google Shape;1057;p53"/>
          <p:cNvGrpSpPr/>
          <p:nvPr/>
        </p:nvGrpSpPr>
        <p:grpSpPr>
          <a:xfrm>
            <a:off x="5486400" y="274200"/>
            <a:ext cx="3657590" cy="348347"/>
            <a:chOff x="4572050" y="100025"/>
            <a:chExt cx="3657590" cy="348347"/>
          </a:xfrm>
        </p:grpSpPr>
        <p:sp>
          <p:nvSpPr>
            <p:cNvPr id="1058" name="Google Shape;1058;p53"/>
            <p:cNvSpPr/>
            <p:nvPr/>
          </p:nvSpPr>
          <p:spPr>
            <a:xfrm>
              <a:off x="4572050" y="100025"/>
              <a:ext cx="3657590" cy="348347"/>
            </a:xfrm>
            <a:custGeom>
              <a:rect b="b" l="l" r="r" t="t"/>
              <a:pathLst>
                <a:path extrusionOk="0" h="4488" w="46122">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1059" name="Google Shape;1059;p53"/>
            <p:cNvSpPr/>
            <p:nvPr/>
          </p:nvSpPr>
          <p:spPr>
            <a:xfrm>
              <a:off x="4572050" y="100025"/>
              <a:ext cx="3657590" cy="348347"/>
            </a:xfrm>
            <a:custGeom>
              <a:rect b="b" l="l" r="r" t="t"/>
              <a:pathLst>
                <a:path extrusionOk="0" h="4488" w="46122">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1060" name="Google Shape;1060;p53"/>
            <p:cNvSpPr/>
            <p:nvPr/>
          </p:nvSpPr>
          <p:spPr>
            <a:xfrm>
              <a:off x="4720981" y="137824"/>
              <a:ext cx="328867" cy="270807"/>
            </a:xfrm>
            <a:custGeom>
              <a:rect b="b" l="l" r="r" t="t"/>
              <a:pathLst>
                <a:path extrusionOk="0" h="3489" w="4147">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1061" name="Google Shape;1061;p53"/>
            <p:cNvSpPr/>
            <p:nvPr/>
          </p:nvSpPr>
          <p:spPr>
            <a:xfrm>
              <a:off x="4722884" y="287391"/>
              <a:ext cx="307614" cy="121239"/>
            </a:xfrm>
            <a:custGeom>
              <a:rect b="b" l="l" r="r" t="t"/>
              <a:pathLst>
                <a:path extrusionOk="0" h="1562" w="3879">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1062" name="Google Shape;1062;p53"/>
            <p:cNvSpPr/>
            <p:nvPr/>
          </p:nvSpPr>
          <p:spPr>
            <a:xfrm>
              <a:off x="4610750" y="238182"/>
              <a:ext cx="98732" cy="70089"/>
            </a:xfrm>
            <a:custGeom>
              <a:rect b="b" l="l" r="r" t="t"/>
              <a:pathLst>
                <a:path extrusionOk="0" h="903" w="1245">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1063" name="Google Shape;1063;p53"/>
            <p:cNvSpPr/>
            <p:nvPr/>
          </p:nvSpPr>
          <p:spPr>
            <a:xfrm>
              <a:off x="4610750" y="272256"/>
              <a:ext cx="92943" cy="36015"/>
            </a:xfrm>
            <a:custGeom>
              <a:rect b="b" l="l" r="r" t="t"/>
              <a:pathLst>
                <a:path extrusionOk="0" h="464" w="1172">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1064" name="Google Shape;1064;p53"/>
            <p:cNvSpPr/>
            <p:nvPr/>
          </p:nvSpPr>
          <p:spPr>
            <a:xfrm>
              <a:off x="7610613" y="130295"/>
              <a:ext cx="152895" cy="287806"/>
            </a:xfrm>
            <a:custGeom>
              <a:rect b="b" l="l" r="r" t="t"/>
              <a:pathLst>
                <a:path extrusionOk="0" h="3708" w="1928">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1065" name="Google Shape;1065;p53"/>
            <p:cNvSpPr/>
            <p:nvPr/>
          </p:nvSpPr>
          <p:spPr>
            <a:xfrm>
              <a:off x="7610613" y="361205"/>
              <a:ext cx="154798" cy="56894"/>
            </a:xfrm>
            <a:custGeom>
              <a:rect b="b" l="l" r="r" t="t"/>
              <a:pathLst>
                <a:path extrusionOk="0" h="733" w="1952">
                  <a:moveTo>
                    <a:pt x="1" y="1"/>
                  </a:moveTo>
                  <a:lnTo>
                    <a:pt x="1" y="732"/>
                  </a:lnTo>
                  <a:lnTo>
                    <a:pt x="1952" y="732"/>
                  </a:lnTo>
                  <a:lnTo>
                    <a:pt x="1952" y="1"/>
                  </a:lnTo>
                  <a:lnTo>
                    <a:pt x="1" y="1"/>
                  </a:ln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1066" name="Google Shape;1066;p53"/>
            <p:cNvSpPr/>
            <p:nvPr/>
          </p:nvSpPr>
          <p:spPr>
            <a:xfrm>
              <a:off x="7788568" y="130295"/>
              <a:ext cx="408170" cy="287806"/>
            </a:xfrm>
            <a:custGeom>
              <a:rect b="b" l="l" r="r" t="t"/>
              <a:pathLst>
                <a:path extrusionOk="0" h="3708" w="5147">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1067" name="Google Shape;1067;p53"/>
            <p:cNvSpPr/>
            <p:nvPr/>
          </p:nvSpPr>
          <p:spPr>
            <a:xfrm>
              <a:off x="7788568" y="224910"/>
              <a:ext cx="396592" cy="193190"/>
            </a:xfrm>
            <a:custGeom>
              <a:rect b="b" l="l" r="r" t="t"/>
              <a:pathLst>
                <a:path extrusionOk="0" h="2489" w="5001">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1068" name="Google Shape;1068;p53"/>
            <p:cNvSpPr/>
            <p:nvPr/>
          </p:nvSpPr>
          <p:spPr>
            <a:xfrm>
              <a:off x="5043980" y="130295"/>
              <a:ext cx="2541566" cy="289669"/>
            </a:xfrm>
            <a:custGeom>
              <a:rect b="b" l="l" r="r" t="t"/>
              <a:pathLst>
                <a:path extrusionOk="0" h="3732" w="32049">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grpSp>
      <p:sp>
        <p:nvSpPr>
          <p:cNvPr id="1069" name="Google Shape;1069;p53"/>
          <p:cNvSpPr txBox="1"/>
          <p:nvPr>
            <p:ph type="title"/>
          </p:nvPr>
        </p:nvSpPr>
        <p:spPr>
          <a:xfrm>
            <a:off x="2180300" y="1042325"/>
            <a:ext cx="5486400" cy="23451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b="1" lang="en" sz="1700">
                <a:latin typeface="Arial"/>
                <a:ea typeface="Arial"/>
                <a:cs typeface="Arial"/>
                <a:sym typeface="Arial"/>
              </a:rPr>
              <a:t>Parameter:</a:t>
            </a:r>
            <a:r>
              <a:rPr lang="en" sz="1700">
                <a:latin typeface="Arial"/>
                <a:ea typeface="Arial"/>
                <a:cs typeface="Arial"/>
                <a:sym typeface="Arial"/>
              </a:rPr>
              <a:t> None</a:t>
            </a:r>
            <a:endParaRPr sz="1700">
              <a:latin typeface="Arial"/>
              <a:ea typeface="Arial"/>
              <a:cs typeface="Arial"/>
              <a:sym typeface="Arial"/>
            </a:endParaRPr>
          </a:p>
          <a:p>
            <a:pPr indent="0" lvl="0" marL="0" rtl="0" algn="just">
              <a:lnSpc>
                <a:spcPct val="115000"/>
              </a:lnSpc>
              <a:spcBef>
                <a:spcPts val="1200"/>
              </a:spcBef>
              <a:spcAft>
                <a:spcPts val="0"/>
              </a:spcAft>
              <a:buClr>
                <a:schemeClr val="dk1"/>
              </a:buClr>
              <a:buSzPts val="1100"/>
              <a:buFont typeface="Arial"/>
              <a:buNone/>
            </a:pPr>
            <a:r>
              <a:rPr b="1" lang="en" sz="1700">
                <a:latin typeface="Arial"/>
                <a:ea typeface="Arial"/>
                <a:cs typeface="Arial"/>
                <a:sym typeface="Arial"/>
              </a:rPr>
              <a:t>Returns:</a:t>
            </a:r>
            <a:r>
              <a:rPr lang="en" sz="1700">
                <a:latin typeface="Arial"/>
                <a:ea typeface="Arial"/>
                <a:cs typeface="Arial"/>
                <a:sym typeface="Arial"/>
              </a:rPr>
              <a:t> </a:t>
            </a:r>
            <a:r>
              <a:rPr lang="en" sz="1680">
                <a:latin typeface="Arial"/>
                <a:ea typeface="Arial"/>
                <a:cs typeface="Arial"/>
                <a:sym typeface="Arial"/>
              </a:rPr>
              <a:t>An integer representing the hash code value of the string.</a:t>
            </a:r>
            <a:endParaRPr b="1" sz="2100">
              <a:latin typeface="Arial"/>
              <a:ea typeface="Arial"/>
              <a:cs typeface="Arial"/>
              <a:sym typeface="Arial"/>
            </a:endParaRPr>
          </a:p>
          <a:p>
            <a:pPr indent="0" lvl="0" marL="0" rtl="0" algn="just">
              <a:lnSpc>
                <a:spcPct val="115000"/>
              </a:lnSpc>
              <a:spcBef>
                <a:spcPts val="1200"/>
              </a:spcBef>
              <a:spcAft>
                <a:spcPts val="0"/>
              </a:spcAft>
              <a:buClr>
                <a:schemeClr val="dk1"/>
              </a:buClr>
              <a:buSzPts val="1100"/>
              <a:buFont typeface="Arial"/>
              <a:buNone/>
            </a:pPr>
            <a:r>
              <a:rPr b="1" lang="en" sz="1700">
                <a:latin typeface="Arial"/>
                <a:ea typeface="Arial"/>
                <a:cs typeface="Arial"/>
                <a:sym typeface="Arial"/>
              </a:rPr>
              <a:t>Description:</a:t>
            </a:r>
            <a:r>
              <a:rPr lang="en" sz="1700">
                <a:latin typeface="Arial"/>
                <a:ea typeface="Arial"/>
                <a:cs typeface="Arial"/>
                <a:sym typeface="Arial"/>
              </a:rPr>
              <a:t> </a:t>
            </a:r>
            <a:r>
              <a:rPr lang="en" sz="1680">
                <a:latin typeface="Arial"/>
                <a:ea typeface="Arial"/>
                <a:cs typeface="Arial"/>
                <a:sym typeface="Arial"/>
              </a:rPr>
              <a:t>The hashCode used to efficiently compare strings</a:t>
            </a:r>
            <a:endParaRPr sz="1700">
              <a:latin typeface="Arial"/>
              <a:ea typeface="Arial"/>
              <a:cs typeface="Arial"/>
              <a:sym typeface="Arial"/>
            </a:endParaRPr>
          </a:p>
          <a:p>
            <a:pPr indent="0" lvl="0" marL="0" rtl="0" algn="just">
              <a:lnSpc>
                <a:spcPct val="115000"/>
              </a:lnSpc>
              <a:spcBef>
                <a:spcPts val="1200"/>
              </a:spcBef>
              <a:spcAft>
                <a:spcPts val="1200"/>
              </a:spcAft>
              <a:buClr>
                <a:schemeClr val="dk1"/>
              </a:buClr>
              <a:buSzPts val="1100"/>
              <a:buFont typeface="Arial"/>
              <a:buNone/>
            </a:pPr>
            <a:r>
              <a:t/>
            </a:r>
            <a:endParaRPr sz="3300"/>
          </a:p>
        </p:txBody>
      </p:sp>
      <p:grpSp>
        <p:nvGrpSpPr>
          <p:cNvPr id="1070" name="Google Shape;1070;p53"/>
          <p:cNvGrpSpPr/>
          <p:nvPr/>
        </p:nvGrpSpPr>
        <p:grpSpPr>
          <a:xfrm>
            <a:off x="1737338" y="3110387"/>
            <a:ext cx="5669327" cy="1941534"/>
            <a:chOff x="1828840" y="3371688"/>
            <a:chExt cx="5577850" cy="1463100"/>
          </a:xfrm>
        </p:grpSpPr>
        <p:sp>
          <p:nvSpPr>
            <p:cNvPr id="1071" name="Google Shape;1071;p53"/>
            <p:cNvSpPr/>
            <p:nvPr/>
          </p:nvSpPr>
          <p:spPr>
            <a:xfrm>
              <a:off x="1920290" y="3463188"/>
              <a:ext cx="5486400" cy="1371600"/>
            </a:xfrm>
            <a:prstGeom prst="roundRect">
              <a:avLst>
                <a:gd fmla="val 0"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3"/>
            <p:cNvSpPr/>
            <p:nvPr/>
          </p:nvSpPr>
          <p:spPr>
            <a:xfrm>
              <a:off x="1828840" y="3371688"/>
              <a:ext cx="5486400" cy="1371600"/>
            </a:xfrm>
            <a:prstGeom prst="roundRect">
              <a:avLst>
                <a:gd fmla="val 0" name="adj"/>
              </a:avLst>
            </a:prstGeom>
            <a:solidFill>
              <a:srgbClr val="FCF6E8"/>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73" name="Google Shape;1073;p53"/>
            <p:cNvCxnSpPr/>
            <p:nvPr/>
          </p:nvCxnSpPr>
          <p:spPr>
            <a:xfrm>
              <a:off x="1828840" y="3554706"/>
              <a:ext cx="5484900" cy="0"/>
            </a:xfrm>
            <a:prstGeom prst="straightConnector1">
              <a:avLst/>
            </a:prstGeom>
            <a:noFill/>
            <a:ln cap="flat" cmpd="sng" w="28575">
              <a:solidFill>
                <a:srgbClr val="000000"/>
              </a:solidFill>
              <a:prstDash val="solid"/>
              <a:round/>
              <a:headEnd len="med" w="med" type="none"/>
              <a:tailEnd len="med" w="med" type="none"/>
            </a:ln>
          </p:spPr>
        </p:cxnSp>
      </p:grpSp>
      <p:sp>
        <p:nvSpPr>
          <p:cNvPr id="1074" name="Google Shape;1074;p53"/>
          <p:cNvSpPr txBox="1"/>
          <p:nvPr/>
        </p:nvSpPr>
        <p:spPr>
          <a:xfrm>
            <a:off x="1791913" y="3231450"/>
            <a:ext cx="5377200" cy="156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700">
                <a:solidFill>
                  <a:srgbClr val="000000"/>
                </a:solidFill>
              </a:rPr>
              <a:t>String s1 = "Hello";  	String s2 = "World"; </a:t>
            </a:r>
            <a:endParaRPr sz="1700">
              <a:solidFill>
                <a:srgbClr val="000000"/>
              </a:solidFill>
            </a:endParaRPr>
          </a:p>
          <a:p>
            <a:pPr indent="0" lvl="0" marL="0" rtl="0" algn="l">
              <a:lnSpc>
                <a:spcPct val="115000"/>
              </a:lnSpc>
              <a:spcBef>
                <a:spcPts val="1200"/>
              </a:spcBef>
              <a:spcAft>
                <a:spcPts val="0"/>
              </a:spcAft>
              <a:buNone/>
            </a:pPr>
            <a:r>
              <a:rPr lang="en" sz="1700">
                <a:solidFill>
                  <a:srgbClr val="000000"/>
                </a:solidFill>
              </a:rPr>
              <a:t>int hash1 = s1.hashCode(); </a:t>
            </a:r>
            <a:endParaRPr sz="1700">
              <a:solidFill>
                <a:srgbClr val="000000"/>
              </a:solidFill>
            </a:endParaRPr>
          </a:p>
          <a:p>
            <a:pPr indent="0" lvl="0" marL="0" rtl="0" algn="l">
              <a:lnSpc>
                <a:spcPct val="115000"/>
              </a:lnSpc>
              <a:spcBef>
                <a:spcPts val="1200"/>
              </a:spcBef>
              <a:spcAft>
                <a:spcPts val="0"/>
              </a:spcAft>
              <a:buNone/>
            </a:pPr>
            <a:r>
              <a:rPr lang="en" sz="1700">
                <a:solidFill>
                  <a:srgbClr val="000000"/>
                </a:solidFill>
              </a:rPr>
              <a:t>int hash2 = s2.hashCode();  </a:t>
            </a:r>
            <a:endParaRPr sz="1700">
              <a:solidFill>
                <a:srgbClr val="000000"/>
              </a:solidFill>
            </a:endParaRPr>
          </a:p>
          <a:p>
            <a:pPr indent="0" lvl="0" marL="0" rtl="0" algn="l">
              <a:lnSpc>
                <a:spcPct val="115000"/>
              </a:lnSpc>
              <a:spcBef>
                <a:spcPts val="1200"/>
              </a:spcBef>
              <a:spcAft>
                <a:spcPts val="0"/>
              </a:spcAft>
              <a:buNone/>
            </a:pPr>
            <a:r>
              <a:t/>
            </a:r>
            <a:endParaRPr sz="1500">
              <a:solidFill>
                <a:srgbClr val="000000"/>
              </a:solidFill>
            </a:endParaRPr>
          </a:p>
          <a:p>
            <a:pPr indent="0" lvl="0" marL="0" rtl="0" algn="l">
              <a:lnSpc>
                <a:spcPct val="115000"/>
              </a:lnSpc>
              <a:spcBef>
                <a:spcPts val="1200"/>
              </a:spcBef>
              <a:spcAft>
                <a:spcPts val="1200"/>
              </a:spcAft>
              <a:buNone/>
            </a:pPr>
            <a:r>
              <a:t/>
            </a:r>
            <a:endParaRPr sz="1500">
              <a:solidFill>
                <a:srgbClr val="000000"/>
              </a:solidFill>
            </a:endParaRPr>
          </a:p>
        </p:txBody>
      </p:sp>
      <p:sp>
        <p:nvSpPr>
          <p:cNvPr id="1075" name="Google Shape;1075;p53"/>
          <p:cNvSpPr/>
          <p:nvPr/>
        </p:nvSpPr>
        <p:spPr>
          <a:xfrm>
            <a:off x="1645700" y="3143389"/>
            <a:ext cx="1466400" cy="16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80">
                <a:solidFill>
                  <a:schemeClr val="dk1"/>
                </a:solidFill>
              </a:rPr>
              <a:t>Example:</a:t>
            </a:r>
            <a:endParaRPr b="1">
              <a:latin typeface="Karla"/>
              <a:ea typeface="Karla"/>
              <a:cs typeface="Karla"/>
              <a:sym typeface="Karl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grpSp>
        <p:nvGrpSpPr>
          <p:cNvPr id="1080" name="Google Shape;1080;p54"/>
          <p:cNvGrpSpPr/>
          <p:nvPr/>
        </p:nvGrpSpPr>
        <p:grpSpPr>
          <a:xfrm rot="-5400000">
            <a:off x="7882250" y="3035750"/>
            <a:ext cx="603495" cy="1371596"/>
            <a:chOff x="3724575" y="3497700"/>
            <a:chExt cx="603495" cy="1371596"/>
          </a:xfrm>
        </p:grpSpPr>
        <p:sp>
          <p:nvSpPr>
            <p:cNvPr id="1081" name="Google Shape;1081;p54"/>
            <p:cNvSpPr/>
            <p:nvPr/>
          </p:nvSpPr>
          <p:spPr>
            <a:xfrm>
              <a:off x="3724575" y="3497700"/>
              <a:ext cx="603495" cy="1371596"/>
            </a:xfrm>
            <a:custGeom>
              <a:rect b="b" l="l" r="r" t="t"/>
              <a:pathLst>
                <a:path extrusionOk="0" h="16415" w="7221">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4"/>
            <p:cNvSpPr/>
            <p:nvPr/>
          </p:nvSpPr>
          <p:spPr>
            <a:xfrm>
              <a:off x="3757170" y="3848221"/>
              <a:ext cx="538223" cy="988485"/>
            </a:xfrm>
            <a:custGeom>
              <a:rect b="b" l="l" r="r" t="t"/>
              <a:pathLst>
                <a:path extrusionOk="0" h="11830" w="644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4"/>
            <p:cNvSpPr/>
            <p:nvPr/>
          </p:nvSpPr>
          <p:spPr>
            <a:xfrm>
              <a:off x="3816342" y="4047922"/>
              <a:ext cx="38779" cy="654255"/>
            </a:xfrm>
            <a:custGeom>
              <a:rect b="b" l="l" r="r" t="t"/>
              <a:pathLst>
                <a:path extrusionOk="0" h="7830" w="464">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4"/>
            <p:cNvSpPr/>
            <p:nvPr/>
          </p:nvSpPr>
          <p:spPr>
            <a:xfrm>
              <a:off x="3724575" y="3497700"/>
              <a:ext cx="603495" cy="1371596"/>
            </a:xfrm>
            <a:custGeom>
              <a:rect b="b" l="l" r="r" t="t"/>
              <a:pathLst>
                <a:path extrusionOk="0" h="16415" w="7221">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4"/>
            <p:cNvSpPr/>
            <p:nvPr/>
          </p:nvSpPr>
          <p:spPr>
            <a:xfrm>
              <a:off x="3871336" y="3530287"/>
              <a:ext cx="309980" cy="285349"/>
            </a:xfrm>
            <a:custGeom>
              <a:rect b="b" l="l" r="r" t="t"/>
              <a:pathLst>
                <a:path extrusionOk="0" h="3415" w="3709">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4"/>
            <p:cNvSpPr/>
            <p:nvPr/>
          </p:nvSpPr>
          <p:spPr>
            <a:xfrm>
              <a:off x="3775557" y="3848221"/>
              <a:ext cx="519836" cy="988485"/>
            </a:xfrm>
            <a:custGeom>
              <a:rect b="b" l="l" r="r" t="t"/>
              <a:pathLst>
                <a:path extrusionOk="0" h="11830" w="622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7" name="Google Shape;1087;p54"/>
          <p:cNvGrpSpPr/>
          <p:nvPr/>
        </p:nvGrpSpPr>
        <p:grpSpPr>
          <a:xfrm>
            <a:off x="549676" y="534999"/>
            <a:ext cx="1630719" cy="1463142"/>
            <a:chOff x="715100" y="274199"/>
            <a:chExt cx="1920300" cy="1918875"/>
          </a:xfrm>
        </p:grpSpPr>
        <p:sp>
          <p:nvSpPr>
            <p:cNvPr id="1088" name="Google Shape;1088;p54"/>
            <p:cNvSpPr/>
            <p:nvPr/>
          </p:nvSpPr>
          <p:spPr>
            <a:xfrm>
              <a:off x="806600" y="364274"/>
              <a:ext cx="1828800" cy="18288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9" name="Google Shape;1089;p54"/>
            <p:cNvGrpSpPr/>
            <p:nvPr/>
          </p:nvGrpSpPr>
          <p:grpSpPr>
            <a:xfrm>
              <a:off x="715100" y="274199"/>
              <a:ext cx="1828800" cy="1828800"/>
              <a:chOff x="715100" y="274199"/>
              <a:chExt cx="1828800" cy="1828800"/>
            </a:xfrm>
          </p:grpSpPr>
          <p:sp>
            <p:nvSpPr>
              <p:cNvPr id="1090" name="Google Shape;1090;p54"/>
              <p:cNvSpPr/>
              <p:nvPr/>
            </p:nvSpPr>
            <p:spPr>
              <a:xfrm>
                <a:off x="715100" y="274199"/>
                <a:ext cx="1828800" cy="18288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1" name="Google Shape;1091;p54"/>
              <p:cNvCxnSpPr/>
              <p:nvPr/>
            </p:nvCxnSpPr>
            <p:spPr>
              <a:xfrm>
                <a:off x="717952" y="637800"/>
                <a:ext cx="1823100" cy="0"/>
              </a:xfrm>
              <a:prstGeom prst="straightConnector1">
                <a:avLst/>
              </a:prstGeom>
              <a:noFill/>
              <a:ln cap="flat" cmpd="sng" w="28575">
                <a:solidFill>
                  <a:schemeClr val="dk1"/>
                </a:solidFill>
                <a:prstDash val="solid"/>
                <a:round/>
                <a:headEnd len="med" w="med" type="none"/>
                <a:tailEnd len="med" w="med" type="none"/>
              </a:ln>
            </p:spPr>
          </p:cxnSp>
          <p:grpSp>
            <p:nvGrpSpPr>
              <p:cNvPr id="1092" name="Google Shape;1092;p54"/>
              <p:cNvGrpSpPr/>
              <p:nvPr/>
            </p:nvGrpSpPr>
            <p:grpSpPr>
              <a:xfrm>
                <a:off x="2267950" y="363963"/>
                <a:ext cx="183000" cy="183000"/>
                <a:chOff x="8225400" y="367488"/>
                <a:chExt cx="183000" cy="183000"/>
              </a:xfrm>
            </p:grpSpPr>
            <p:cxnSp>
              <p:nvCxnSpPr>
                <p:cNvPr id="1093" name="Google Shape;1093;p54"/>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1094" name="Google Shape;1094;p54"/>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1095" name="Google Shape;1095;p54"/>
              <p:cNvSpPr/>
              <p:nvPr/>
            </p:nvSpPr>
            <p:spPr>
              <a:xfrm>
                <a:off x="1951450" y="367563"/>
                <a:ext cx="179400" cy="1794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6" name="Google Shape;1096;p54"/>
              <p:cNvCxnSpPr/>
              <p:nvPr/>
            </p:nvCxnSpPr>
            <p:spPr>
              <a:xfrm>
                <a:off x="1605849" y="546963"/>
                <a:ext cx="208500" cy="0"/>
              </a:xfrm>
              <a:prstGeom prst="straightConnector1">
                <a:avLst/>
              </a:prstGeom>
              <a:noFill/>
              <a:ln cap="flat" cmpd="sng" w="28575">
                <a:solidFill>
                  <a:schemeClr val="dk1"/>
                </a:solidFill>
                <a:prstDash val="solid"/>
                <a:round/>
                <a:headEnd len="med" w="med" type="none"/>
                <a:tailEnd len="med" w="med" type="none"/>
              </a:ln>
            </p:spPr>
          </p:cxnSp>
        </p:grpSp>
      </p:grpSp>
      <p:sp>
        <p:nvSpPr>
          <p:cNvPr id="1097" name="Google Shape;1097;p54"/>
          <p:cNvSpPr txBox="1"/>
          <p:nvPr>
            <p:ph idx="2" type="title"/>
          </p:nvPr>
        </p:nvSpPr>
        <p:spPr>
          <a:xfrm>
            <a:off x="463700" y="645725"/>
            <a:ext cx="1713300" cy="137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104">
                <a:latin typeface="Arial"/>
                <a:ea typeface="Arial"/>
                <a:cs typeface="Arial"/>
                <a:sym typeface="Arial"/>
              </a:rPr>
              <a:t>intern()</a:t>
            </a:r>
            <a:endParaRPr sz="1600"/>
          </a:p>
        </p:txBody>
      </p:sp>
      <p:sp>
        <p:nvSpPr>
          <p:cNvPr id="1098" name="Google Shape;1098;p54"/>
          <p:cNvSpPr txBox="1"/>
          <p:nvPr>
            <p:ph type="title"/>
          </p:nvPr>
        </p:nvSpPr>
        <p:spPr>
          <a:xfrm>
            <a:off x="1828800" y="585461"/>
            <a:ext cx="5486400" cy="91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String</a:t>
            </a:r>
            <a:endParaRPr sz="3100"/>
          </a:p>
        </p:txBody>
      </p:sp>
      <p:grpSp>
        <p:nvGrpSpPr>
          <p:cNvPr id="1099" name="Google Shape;1099;p54"/>
          <p:cNvGrpSpPr/>
          <p:nvPr/>
        </p:nvGrpSpPr>
        <p:grpSpPr>
          <a:xfrm>
            <a:off x="463651" y="4105603"/>
            <a:ext cx="502899" cy="502899"/>
            <a:chOff x="858700" y="1967475"/>
            <a:chExt cx="605100" cy="605100"/>
          </a:xfrm>
        </p:grpSpPr>
        <p:sp>
          <p:nvSpPr>
            <p:cNvPr id="1100" name="Google Shape;1100;p54"/>
            <p:cNvSpPr/>
            <p:nvPr/>
          </p:nvSpPr>
          <p:spPr>
            <a:xfrm>
              <a:off x="858700" y="1967475"/>
              <a:ext cx="605100" cy="605100"/>
            </a:xfrm>
            <a:prstGeom prst="roundRect">
              <a:avLst>
                <a:gd fmla="val 15109" name="adj"/>
              </a:avLst>
            </a:pr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4"/>
            <p:cNvSpPr/>
            <p:nvPr/>
          </p:nvSpPr>
          <p:spPr>
            <a:xfrm>
              <a:off x="932654" y="2075711"/>
              <a:ext cx="457191" cy="388627"/>
            </a:xfrm>
            <a:custGeom>
              <a:rect b="b" l="l" r="r" t="t"/>
              <a:pathLst>
                <a:path extrusionOk="0" h="9051" w="10659">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 name="Google Shape;1102;p54"/>
          <p:cNvGrpSpPr/>
          <p:nvPr/>
        </p:nvGrpSpPr>
        <p:grpSpPr>
          <a:xfrm>
            <a:off x="463700" y="3419800"/>
            <a:ext cx="502800" cy="502800"/>
            <a:chOff x="1627550" y="2017350"/>
            <a:chExt cx="502800" cy="502800"/>
          </a:xfrm>
        </p:grpSpPr>
        <p:sp>
          <p:nvSpPr>
            <p:cNvPr id="1103" name="Google Shape;1103;p54"/>
            <p:cNvSpPr/>
            <p:nvPr/>
          </p:nvSpPr>
          <p:spPr>
            <a:xfrm>
              <a:off x="1627550" y="2017350"/>
              <a:ext cx="502800" cy="502800"/>
            </a:xfrm>
            <a:prstGeom prst="roundRect">
              <a:avLst>
                <a:gd fmla="val 15109" name="adj"/>
              </a:avLst>
            </a:pr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4"/>
            <p:cNvSpPr/>
            <p:nvPr/>
          </p:nvSpPr>
          <p:spPr>
            <a:xfrm>
              <a:off x="1718900" y="2108700"/>
              <a:ext cx="320100" cy="320100"/>
            </a:xfrm>
            <a:prstGeom prst="donut">
              <a:avLst>
                <a:gd fmla="val 25000" name="adj"/>
              </a:avLst>
            </a:pr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 name="Google Shape;1105;p54"/>
          <p:cNvGrpSpPr/>
          <p:nvPr/>
        </p:nvGrpSpPr>
        <p:grpSpPr>
          <a:xfrm>
            <a:off x="5486400" y="274200"/>
            <a:ext cx="3657590" cy="348347"/>
            <a:chOff x="4572050" y="100025"/>
            <a:chExt cx="3657590" cy="348347"/>
          </a:xfrm>
        </p:grpSpPr>
        <p:sp>
          <p:nvSpPr>
            <p:cNvPr id="1106" name="Google Shape;1106;p54"/>
            <p:cNvSpPr/>
            <p:nvPr/>
          </p:nvSpPr>
          <p:spPr>
            <a:xfrm>
              <a:off x="4572050" y="100025"/>
              <a:ext cx="3657590" cy="348347"/>
            </a:xfrm>
            <a:custGeom>
              <a:rect b="b" l="l" r="r" t="t"/>
              <a:pathLst>
                <a:path extrusionOk="0" h="4488" w="46122">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1107" name="Google Shape;1107;p54"/>
            <p:cNvSpPr/>
            <p:nvPr/>
          </p:nvSpPr>
          <p:spPr>
            <a:xfrm>
              <a:off x="4572050" y="100025"/>
              <a:ext cx="3657590" cy="348347"/>
            </a:xfrm>
            <a:custGeom>
              <a:rect b="b" l="l" r="r" t="t"/>
              <a:pathLst>
                <a:path extrusionOk="0" h="4488" w="46122">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1108" name="Google Shape;1108;p54"/>
            <p:cNvSpPr/>
            <p:nvPr/>
          </p:nvSpPr>
          <p:spPr>
            <a:xfrm>
              <a:off x="4720981" y="137824"/>
              <a:ext cx="328867" cy="270807"/>
            </a:xfrm>
            <a:custGeom>
              <a:rect b="b" l="l" r="r" t="t"/>
              <a:pathLst>
                <a:path extrusionOk="0" h="3489" w="4147">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1109" name="Google Shape;1109;p54"/>
            <p:cNvSpPr/>
            <p:nvPr/>
          </p:nvSpPr>
          <p:spPr>
            <a:xfrm>
              <a:off x="4722884" y="287391"/>
              <a:ext cx="307614" cy="121239"/>
            </a:xfrm>
            <a:custGeom>
              <a:rect b="b" l="l" r="r" t="t"/>
              <a:pathLst>
                <a:path extrusionOk="0" h="1562" w="3879">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1110" name="Google Shape;1110;p54"/>
            <p:cNvSpPr/>
            <p:nvPr/>
          </p:nvSpPr>
          <p:spPr>
            <a:xfrm>
              <a:off x="4610750" y="238182"/>
              <a:ext cx="98732" cy="70089"/>
            </a:xfrm>
            <a:custGeom>
              <a:rect b="b" l="l" r="r" t="t"/>
              <a:pathLst>
                <a:path extrusionOk="0" h="903" w="1245">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1111" name="Google Shape;1111;p54"/>
            <p:cNvSpPr/>
            <p:nvPr/>
          </p:nvSpPr>
          <p:spPr>
            <a:xfrm>
              <a:off x="4610750" y="272256"/>
              <a:ext cx="92943" cy="36015"/>
            </a:xfrm>
            <a:custGeom>
              <a:rect b="b" l="l" r="r" t="t"/>
              <a:pathLst>
                <a:path extrusionOk="0" h="464" w="1172">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1112" name="Google Shape;1112;p54"/>
            <p:cNvSpPr/>
            <p:nvPr/>
          </p:nvSpPr>
          <p:spPr>
            <a:xfrm>
              <a:off x="7610613" y="130295"/>
              <a:ext cx="152895" cy="287806"/>
            </a:xfrm>
            <a:custGeom>
              <a:rect b="b" l="l" r="r" t="t"/>
              <a:pathLst>
                <a:path extrusionOk="0" h="3708" w="1928">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1113" name="Google Shape;1113;p54"/>
            <p:cNvSpPr/>
            <p:nvPr/>
          </p:nvSpPr>
          <p:spPr>
            <a:xfrm>
              <a:off x="7610613" y="361205"/>
              <a:ext cx="154798" cy="56894"/>
            </a:xfrm>
            <a:custGeom>
              <a:rect b="b" l="l" r="r" t="t"/>
              <a:pathLst>
                <a:path extrusionOk="0" h="733" w="1952">
                  <a:moveTo>
                    <a:pt x="1" y="1"/>
                  </a:moveTo>
                  <a:lnTo>
                    <a:pt x="1" y="732"/>
                  </a:lnTo>
                  <a:lnTo>
                    <a:pt x="1952" y="732"/>
                  </a:lnTo>
                  <a:lnTo>
                    <a:pt x="1952" y="1"/>
                  </a:lnTo>
                  <a:lnTo>
                    <a:pt x="1" y="1"/>
                  </a:ln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1114" name="Google Shape;1114;p54"/>
            <p:cNvSpPr/>
            <p:nvPr/>
          </p:nvSpPr>
          <p:spPr>
            <a:xfrm>
              <a:off x="7788568" y="130295"/>
              <a:ext cx="408170" cy="287806"/>
            </a:xfrm>
            <a:custGeom>
              <a:rect b="b" l="l" r="r" t="t"/>
              <a:pathLst>
                <a:path extrusionOk="0" h="3708" w="5147">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1115" name="Google Shape;1115;p54"/>
            <p:cNvSpPr/>
            <p:nvPr/>
          </p:nvSpPr>
          <p:spPr>
            <a:xfrm>
              <a:off x="7788568" y="224910"/>
              <a:ext cx="396592" cy="193190"/>
            </a:xfrm>
            <a:custGeom>
              <a:rect b="b" l="l" r="r" t="t"/>
              <a:pathLst>
                <a:path extrusionOk="0" h="2489" w="5001">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1116" name="Google Shape;1116;p54"/>
            <p:cNvSpPr/>
            <p:nvPr/>
          </p:nvSpPr>
          <p:spPr>
            <a:xfrm>
              <a:off x="5043980" y="130295"/>
              <a:ext cx="2541566" cy="289669"/>
            </a:xfrm>
            <a:custGeom>
              <a:rect b="b" l="l" r="r" t="t"/>
              <a:pathLst>
                <a:path extrusionOk="0" h="3732" w="32049">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grpSp>
      <p:sp>
        <p:nvSpPr>
          <p:cNvPr id="1117" name="Google Shape;1117;p54"/>
          <p:cNvSpPr txBox="1"/>
          <p:nvPr>
            <p:ph type="title"/>
          </p:nvPr>
        </p:nvSpPr>
        <p:spPr>
          <a:xfrm>
            <a:off x="2180300" y="1042325"/>
            <a:ext cx="5486400" cy="23451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700">
                <a:latin typeface="Arial"/>
                <a:ea typeface="Arial"/>
                <a:cs typeface="Arial"/>
                <a:sym typeface="Arial"/>
              </a:rPr>
              <a:t>Parameter:</a:t>
            </a:r>
            <a:r>
              <a:rPr lang="en" sz="1700">
                <a:latin typeface="Arial"/>
                <a:ea typeface="Arial"/>
                <a:cs typeface="Arial"/>
                <a:sym typeface="Arial"/>
              </a:rPr>
              <a:t> None</a:t>
            </a:r>
            <a:endParaRPr sz="17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 sz="1700">
                <a:latin typeface="Arial"/>
                <a:ea typeface="Arial"/>
                <a:cs typeface="Arial"/>
                <a:sym typeface="Arial"/>
              </a:rPr>
              <a:t>Returns:</a:t>
            </a:r>
            <a:r>
              <a:rPr lang="en" sz="1700">
                <a:latin typeface="Arial"/>
                <a:ea typeface="Arial"/>
                <a:cs typeface="Arial"/>
                <a:sym typeface="Arial"/>
              </a:rPr>
              <a:t> </a:t>
            </a:r>
            <a:r>
              <a:rPr lang="en" sz="1700">
                <a:latin typeface="Arial"/>
                <a:ea typeface="Arial"/>
                <a:cs typeface="Arial"/>
                <a:sym typeface="Arial"/>
              </a:rPr>
              <a:t>A reference to the string from the string pool</a:t>
            </a:r>
            <a:endParaRPr b="1" sz="2100">
              <a:latin typeface="Arial"/>
              <a:ea typeface="Arial"/>
              <a:cs typeface="Arial"/>
              <a:sym typeface="Arial"/>
            </a:endParaRPr>
          </a:p>
          <a:p>
            <a:pPr indent="0" lvl="0" marL="0" rtl="0" algn="just">
              <a:lnSpc>
                <a:spcPct val="115000"/>
              </a:lnSpc>
              <a:spcBef>
                <a:spcPts val="1200"/>
              </a:spcBef>
              <a:spcAft>
                <a:spcPts val="0"/>
              </a:spcAft>
              <a:buClr>
                <a:schemeClr val="dk1"/>
              </a:buClr>
              <a:buSzPts val="1100"/>
              <a:buFont typeface="Arial"/>
              <a:buNone/>
            </a:pPr>
            <a:r>
              <a:rPr b="1" lang="en" sz="1700">
                <a:latin typeface="Arial"/>
                <a:ea typeface="Arial"/>
                <a:cs typeface="Arial"/>
                <a:sym typeface="Arial"/>
              </a:rPr>
              <a:t>Description:</a:t>
            </a:r>
            <a:r>
              <a:rPr lang="en" sz="1700">
                <a:latin typeface="Arial"/>
                <a:ea typeface="Arial"/>
                <a:cs typeface="Arial"/>
                <a:sym typeface="Arial"/>
              </a:rPr>
              <a:t> </a:t>
            </a:r>
            <a:r>
              <a:rPr lang="en" sz="1700">
                <a:latin typeface="Arial"/>
                <a:ea typeface="Arial"/>
                <a:cs typeface="Arial"/>
                <a:sym typeface="Arial"/>
              </a:rPr>
              <a:t>If the string already exists in the string pool, it returns the reference from the pool. Otherwise, it adds the string to the pool and returns that reference.</a:t>
            </a:r>
            <a:endParaRPr sz="17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t/>
            </a:r>
            <a:endParaRPr sz="1680">
              <a:latin typeface="Arial"/>
              <a:ea typeface="Arial"/>
              <a:cs typeface="Arial"/>
              <a:sym typeface="Arial"/>
            </a:endParaRPr>
          </a:p>
          <a:p>
            <a:pPr indent="0" lvl="0" marL="0" rtl="0" algn="l">
              <a:lnSpc>
                <a:spcPct val="115000"/>
              </a:lnSpc>
              <a:spcBef>
                <a:spcPts val="1200"/>
              </a:spcBef>
              <a:spcAft>
                <a:spcPts val="1200"/>
              </a:spcAft>
              <a:buClr>
                <a:schemeClr val="dk1"/>
              </a:buClr>
              <a:buSzPts val="1100"/>
              <a:buFont typeface="Arial"/>
              <a:buNone/>
            </a:pPr>
            <a:r>
              <a:t/>
            </a:r>
            <a:endParaRPr sz="3300"/>
          </a:p>
        </p:txBody>
      </p:sp>
      <p:grpSp>
        <p:nvGrpSpPr>
          <p:cNvPr id="1118" name="Google Shape;1118;p54"/>
          <p:cNvGrpSpPr/>
          <p:nvPr/>
        </p:nvGrpSpPr>
        <p:grpSpPr>
          <a:xfrm>
            <a:off x="1737338" y="3110387"/>
            <a:ext cx="5669327" cy="1941534"/>
            <a:chOff x="1828840" y="3371688"/>
            <a:chExt cx="5577850" cy="1463100"/>
          </a:xfrm>
        </p:grpSpPr>
        <p:sp>
          <p:nvSpPr>
            <p:cNvPr id="1119" name="Google Shape;1119;p54"/>
            <p:cNvSpPr/>
            <p:nvPr/>
          </p:nvSpPr>
          <p:spPr>
            <a:xfrm>
              <a:off x="1920290" y="3463188"/>
              <a:ext cx="5486400" cy="1371600"/>
            </a:xfrm>
            <a:prstGeom prst="roundRect">
              <a:avLst>
                <a:gd fmla="val 0"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4"/>
            <p:cNvSpPr/>
            <p:nvPr/>
          </p:nvSpPr>
          <p:spPr>
            <a:xfrm>
              <a:off x="1828840" y="3371688"/>
              <a:ext cx="5486400" cy="1371600"/>
            </a:xfrm>
            <a:prstGeom prst="roundRect">
              <a:avLst>
                <a:gd fmla="val 0" name="adj"/>
              </a:avLst>
            </a:prstGeom>
            <a:solidFill>
              <a:srgbClr val="FCF6E8"/>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21" name="Google Shape;1121;p54"/>
            <p:cNvCxnSpPr/>
            <p:nvPr/>
          </p:nvCxnSpPr>
          <p:spPr>
            <a:xfrm>
              <a:off x="1828840" y="3554706"/>
              <a:ext cx="5484900" cy="0"/>
            </a:xfrm>
            <a:prstGeom prst="straightConnector1">
              <a:avLst/>
            </a:prstGeom>
            <a:noFill/>
            <a:ln cap="flat" cmpd="sng" w="28575">
              <a:solidFill>
                <a:srgbClr val="000000"/>
              </a:solidFill>
              <a:prstDash val="solid"/>
              <a:round/>
              <a:headEnd len="med" w="med" type="none"/>
              <a:tailEnd len="med" w="med" type="none"/>
            </a:ln>
          </p:spPr>
        </p:cxnSp>
      </p:grpSp>
      <p:sp>
        <p:nvSpPr>
          <p:cNvPr id="1122" name="Google Shape;1122;p54"/>
          <p:cNvSpPr txBox="1"/>
          <p:nvPr/>
        </p:nvSpPr>
        <p:spPr>
          <a:xfrm>
            <a:off x="1813550" y="3262150"/>
            <a:ext cx="5377200" cy="163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700">
                <a:solidFill>
                  <a:schemeClr val="dk1"/>
                </a:solidFill>
              </a:rPr>
              <a:t>String s1 = new String("hello"); </a:t>
            </a:r>
            <a:endParaRPr sz="1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700">
                <a:solidFill>
                  <a:schemeClr val="dk1"/>
                </a:solidFill>
              </a:rPr>
              <a:t>String s2 = s1.intern();</a:t>
            </a:r>
            <a:endParaRPr sz="1700">
              <a:solidFill>
                <a:schemeClr val="dk1"/>
              </a:solidFill>
            </a:endParaRPr>
          </a:p>
          <a:p>
            <a:pPr indent="0" lvl="0" marL="0" rtl="0" algn="l">
              <a:lnSpc>
                <a:spcPct val="115000"/>
              </a:lnSpc>
              <a:spcBef>
                <a:spcPts val="1200"/>
              </a:spcBef>
              <a:spcAft>
                <a:spcPts val="0"/>
              </a:spcAft>
              <a:buNone/>
            </a:pPr>
            <a:r>
              <a:rPr lang="en" sz="1700">
                <a:solidFill>
                  <a:schemeClr val="dk1"/>
                </a:solidFill>
              </a:rPr>
              <a:t>String s3 = "hello";</a:t>
            </a:r>
            <a:endParaRPr sz="1500">
              <a:solidFill>
                <a:srgbClr val="000000"/>
              </a:solidFill>
            </a:endParaRPr>
          </a:p>
          <a:p>
            <a:pPr indent="0" lvl="0" marL="0" rtl="0" algn="l">
              <a:lnSpc>
                <a:spcPct val="115000"/>
              </a:lnSpc>
              <a:spcBef>
                <a:spcPts val="1200"/>
              </a:spcBef>
              <a:spcAft>
                <a:spcPts val="1200"/>
              </a:spcAft>
              <a:buNone/>
            </a:pPr>
            <a:r>
              <a:t/>
            </a:r>
            <a:endParaRPr sz="1500">
              <a:solidFill>
                <a:srgbClr val="000000"/>
              </a:solidFill>
            </a:endParaRPr>
          </a:p>
        </p:txBody>
      </p:sp>
      <p:sp>
        <p:nvSpPr>
          <p:cNvPr id="1123" name="Google Shape;1123;p54"/>
          <p:cNvSpPr/>
          <p:nvPr/>
        </p:nvSpPr>
        <p:spPr>
          <a:xfrm>
            <a:off x="1645700" y="3143389"/>
            <a:ext cx="1466400" cy="16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80">
                <a:solidFill>
                  <a:schemeClr val="dk1"/>
                </a:solidFill>
              </a:rPr>
              <a:t>Example:</a:t>
            </a:r>
            <a:endParaRPr b="1">
              <a:latin typeface="Karla"/>
              <a:ea typeface="Karla"/>
              <a:cs typeface="Karla"/>
              <a:sym typeface="Karl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grpSp>
        <p:nvGrpSpPr>
          <p:cNvPr id="1128" name="Google Shape;1128;p55"/>
          <p:cNvGrpSpPr/>
          <p:nvPr/>
        </p:nvGrpSpPr>
        <p:grpSpPr>
          <a:xfrm rot="-5400000">
            <a:off x="7882250" y="3035750"/>
            <a:ext cx="603495" cy="1371596"/>
            <a:chOff x="3724575" y="3497700"/>
            <a:chExt cx="603495" cy="1371596"/>
          </a:xfrm>
        </p:grpSpPr>
        <p:sp>
          <p:nvSpPr>
            <p:cNvPr id="1129" name="Google Shape;1129;p55"/>
            <p:cNvSpPr/>
            <p:nvPr/>
          </p:nvSpPr>
          <p:spPr>
            <a:xfrm>
              <a:off x="3724575" y="3497700"/>
              <a:ext cx="603495" cy="1371596"/>
            </a:xfrm>
            <a:custGeom>
              <a:rect b="b" l="l" r="r" t="t"/>
              <a:pathLst>
                <a:path extrusionOk="0" h="16415" w="7221">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5"/>
            <p:cNvSpPr/>
            <p:nvPr/>
          </p:nvSpPr>
          <p:spPr>
            <a:xfrm>
              <a:off x="3757170" y="3848221"/>
              <a:ext cx="538223" cy="988485"/>
            </a:xfrm>
            <a:custGeom>
              <a:rect b="b" l="l" r="r" t="t"/>
              <a:pathLst>
                <a:path extrusionOk="0" h="11830" w="644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5"/>
            <p:cNvSpPr/>
            <p:nvPr/>
          </p:nvSpPr>
          <p:spPr>
            <a:xfrm>
              <a:off x="3816342" y="4047922"/>
              <a:ext cx="38779" cy="654255"/>
            </a:xfrm>
            <a:custGeom>
              <a:rect b="b" l="l" r="r" t="t"/>
              <a:pathLst>
                <a:path extrusionOk="0" h="7830" w="464">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5"/>
            <p:cNvSpPr/>
            <p:nvPr/>
          </p:nvSpPr>
          <p:spPr>
            <a:xfrm>
              <a:off x="3724575" y="3497700"/>
              <a:ext cx="603495" cy="1371596"/>
            </a:xfrm>
            <a:custGeom>
              <a:rect b="b" l="l" r="r" t="t"/>
              <a:pathLst>
                <a:path extrusionOk="0" h="16415" w="7221">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5"/>
            <p:cNvSpPr/>
            <p:nvPr/>
          </p:nvSpPr>
          <p:spPr>
            <a:xfrm>
              <a:off x="3871336" y="3530287"/>
              <a:ext cx="309980" cy="285349"/>
            </a:xfrm>
            <a:custGeom>
              <a:rect b="b" l="l" r="r" t="t"/>
              <a:pathLst>
                <a:path extrusionOk="0" h="3415" w="3709">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5"/>
            <p:cNvSpPr/>
            <p:nvPr/>
          </p:nvSpPr>
          <p:spPr>
            <a:xfrm>
              <a:off x="3775557" y="3848221"/>
              <a:ext cx="519836" cy="988485"/>
            </a:xfrm>
            <a:custGeom>
              <a:rect b="b" l="l" r="r" t="t"/>
              <a:pathLst>
                <a:path extrusionOk="0" h="11830" w="622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5" name="Google Shape;1135;p55"/>
          <p:cNvGrpSpPr/>
          <p:nvPr/>
        </p:nvGrpSpPr>
        <p:grpSpPr>
          <a:xfrm>
            <a:off x="549676" y="534999"/>
            <a:ext cx="1630719" cy="1463142"/>
            <a:chOff x="715100" y="274199"/>
            <a:chExt cx="1920300" cy="1918875"/>
          </a:xfrm>
        </p:grpSpPr>
        <p:sp>
          <p:nvSpPr>
            <p:cNvPr id="1136" name="Google Shape;1136;p55"/>
            <p:cNvSpPr/>
            <p:nvPr/>
          </p:nvSpPr>
          <p:spPr>
            <a:xfrm>
              <a:off x="806600" y="364274"/>
              <a:ext cx="1828800" cy="18288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7" name="Google Shape;1137;p55"/>
            <p:cNvGrpSpPr/>
            <p:nvPr/>
          </p:nvGrpSpPr>
          <p:grpSpPr>
            <a:xfrm>
              <a:off x="715100" y="274199"/>
              <a:ext cx="1828800" cy="1828800"/>
              <a:chOff x="715100" y="274199"/>
              <a:chExt cx="1828800" cy="1828800"/>
            </a:xfrm>
          </p:grpSpPr>
          <p:sp>
            <p:nvSpPr>
              <p:cNvPr id="1138" name="Google Shape;1138;p55"/>
              <p:cNvSpPr/>
              <p:nvPr/>
            </p:nvSpPr>
            <p:spPr>
              <a:xfrm>
                <a:off x="715100" y="274199"/>
                <a:ext cx="1828800" cy="18288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39" name="Google Shape;1139;p55"/>
              <p:cNvCxnSpPr/>
              <p:nvPr/>
            </p:nvCxnSpPr>
            <p:spPr>
              <a:xfrm>
                <a:off x="717952" y="637800"/>
                <a:ext cx="1823100" cy="0"/>
              </a:xfrm>
              <a:prstGeom prst="straightConnector1">
                <a:avLst/>
              </a:prstGeom>
              <a:noFill/>
              <a:ln cap="flat" cmpd="sng" w="28575">
                <a:solidFill>
                  <a:schemeClr val="dk1"/>
                </a:solidFill>
                <a:prstDash val="solid"/>
                <a:round/>
                <a:headEnd len="med" w="med" type="none"/>
                <a:tailEnd len="med" w="med" type="none"/>
              </a:ln>
            </p:spPr>
          </p:cxnSp>
          <p:grpSp>
            <p:nvGrpSpPr>
              <p:cNvPr id="1140" name="Google Shape;1140;p55"/>
              <p:cNvGrpSpPr/>
              <p:nvPr/>
            </p:nvGrpSpPr>
            <p:grpSpPr>
              <a:xfrm>
                <a:off x="2267950" y="363963"/>
                <a:ext cx="183000" cy="183000"/>
                <a:chOff x="8225400" y="367488"/>
                <a:chExt cx="183000" cy="183000"/>
              </a:xfrm>
            </p:grpSpPr>
            <p:cxnSp>
              <p:nvCxnSpPr>
                <p:cNvPr id="1141" name="Google Shape;1141;p55"/>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1142" name="Google Shape;1142;p55"/>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1143" name="Google Shape;1143;p55"/>
              <p:cNvSpPr/>
              <p:nvPr/>
            </p:nvSpPr>
            <p:spPr>
              <a:xfrm>
                <a:off x="1951450" y="367563"/>
                <a:ext cx="179400" cy="1794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4" name="Google Shape;1144;p55"/>
              <p:cNvCxnSpPr/>
              <p:nvPr/>
            </p:nvCxnSpPr>
            <p:spPr>
              <a:xfrm>
                <a:off x="1605849" y="546963"/>
                <a:ext cx="208500" cy="0"/>
              </a:xfrm>
              <a:prstGeom prst="straightConnector1">
                <a:avLst/>
              </a:prstGeom>
              <a:noFill/>
              <a:ln cap="flat" cmpd="sng" w="28575">
                <a:solidFill>
                  <a:schemeClr val="dk1"/>
                </a:solidFill>
                <a:prstDash val="solid"/>
                <a:round/>
                <a:headEnd len="med" w="med" type="none"/>
                <a:tailEnd len="med" w="med" type="none"/>
              </a:ln>
            </p:spPr>
          </p:cxnSp>
        </p:grpSp>
      </p:grpSp>
      <p:sp>
        <p:nvSpPr>
          <p:cNvPr id="1145" name="Google Shape;1145;p55"/>
          <p:cNvSpPr txBox="1"/>
          <p:nvPr>
            <p:ph idx="2" type="title"/>
          </p:nvPr>
        </p:nvSpPr>
        <p:spPr>
          <a:xfrm>
            <a:off x="463700" y="645725"/>
            <a:ext cx="1713300" cy="137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104">
                <a:latin typeface="Arial"/>
                <a:ea typeface="Arial"/>
                <a:cs typeface="Arial"/>
                <a:sym typeface="Arial"/>
              </a:rPr>
              <a:t>join()</a:t>
            </a:r>
            <a:endParaRPr sz="1600"/>
          </a:p>
        </p:txBody>
      </p:sp>
      <p:sp>
        <p:nvSpPr>
          <p:cNvPr id="1146" name="Google Shape;1146;p55"/>
          <p:cNvSpPr txBox="1"/>
          <p:nvPr>
            <p:ph type="title"/>
          </p:nvPr>
        </p:nvSpPr>
        <p:spPr>
          <a:xfrm>
            <a:off x="1828800" y="585461"/>
            <a:ext cx="5486400" cy="91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String</a:t>
            </a:r>
            <a:endParaRPr sz="3100"/>
          </a:p>
        </p:txBody>
      </p:sp>
      <p:grpSp>
        <p:nvGrpSpPr>
          <p:cNvPr id="1147" name="Google Shape;1147;p55"/>
          <p:cNvGrpSpPr/>
          <p:nvPr/>
        </p:nvGrpSpPr>
        <p:grpSpPr>
          <a:xfrm>
            <a:off x="463651" y="4105603"/>
            <a:ext cx="502899" cy="502899"/>
            <a:chOff x="858700" y="1967475"/>
            <a:chExt cx="605100" cy="605100"/>
          </a:xfrm>
        </p:grpSpPr>
        <p:sp>
          <p:nvSpPr>
            <p:cNvPr id="1148" name="Google Shape;1148;p55"/>
            <p:cNvSpPr/>
            <p:nvPr/>
          </p:nvSpPr>
          <p:spPr>
            <a:xfrm>
              <a:off x="858700" y="1967475"/>
              <a:ext cx="605100" cy="605100"/>
            </a:xfrm>
            <a:prstGeom prst="roundRect">
              <a:avLst>
                <a:gd fmla="val 15109" name="adj"/>
              </a:avLst>
            </a:pr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5"/>
            <p:cNvSpPr/>
            <p:nvPr/>
          </p:nvSpPr>
          <p:spPr>
            <a:xfrm>
              <a:off x="932654" y="2075711"/>
              <a:ext cx="457191" cy="388627"/>
            </a:xfrm>
            <a:custGeom>
              <a:rect b="b" l="l" r="r" t="t"/>
              <a:pathLst>
                <a:path extrusionOk="0" h="9051" w="10659">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0" name="Google Shape;1150;p55"/>
          <p:cNvGrpSpPr/>
          <p:nvPr/>
        </p:nvGrpSpPr>
        <p:grpSpPr>
          <a:xfrm>
            <a:off x="463700" y="3419800"/>
            <a:ext cx="502800" cy="502800"/>
            <a:chOff x="1627550" y="2017350"/>
            <a:chExt cx="502800" cy="502800"/>
          </a:xfrm>
        </p:grpSpPr>
        <p:sp>
          <p:nvSpPr>
            <p:cNvPr id="1151" name="Google Shape;1151;p55"/>
            <p:cNvSpPr/>
            <p:nvPr/>
          </p:nvSpPr>
          <p:spPr>
            <a:xfrm>
              <a:off x="1627550" y="2017350"/>
              <a:ext cx="502800" cy="502800"/>
            </a:xfrm>
            <a:prstGeom prst="roundRect">
              <a:avLst>
                <a:gd fmla="val 15109" name="adj"/>
              </a:avLst>
            </a:pr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5"/>
            <p:cNvSpPr/>
            <p:nvPr/>
          </p:nvSpPr>
          <p:spPr>
            <a:xfrm>
              <a:off x="1718900" y="2108700"/>
              <a:ext cx="320100" cy="320100"/>
            </a:xfrm>
            <a:prstGeom prst="donut">
              <a:avLst>
                <a:gd fmla="val 25000" name="adj"/>
              </a:avLst>
            </a:pr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3" name="Google Shape;1153;p55"/>
          <p:cNvGrpSpPr/>
          <p:nvPr/>
        </p:nvGrpSpPr>
        <p:grpSpPr>
          <a:xfrm>
            <a:off x="5486400" y="274200"/>
            <a:ext cx="3657590" cy="348347"/>
            <a:chOff x="4572050" y="100025"/>
            <a:chExt cx="3657590" cy="348347"/>
          </a:xfrm>
        </p:grpSpPr>
        <p:sp>
          <p:nvSpPr>
            <p:cNvPr id="1154" name="Google Shape;1154;p55"/>
            <p:cNvSpPr/>
            <p:nvPr/>
          </p:nvSpPr>
          <p:spPr>
            <a:xfrm>
              <a:off x="4572050" y="100025"/>
              <a:ext cx="3657590" cy="348347"/>
            </a:xfrm>
            <a:custGeom>
              <a:rect b="b" l="l" r="r" t="t"/>
              <a:pathLst>
                <a:path extrusionOk="0" h="4488" w="46122">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1155" name="Google Shape;1155;p55"/>
            <p:cNvSpPr/>
            <p:nvPr/>
          </p:nvSpPr>
          <p:spPr>
            <a:xfrm>
              <a:off x="4572050" y="100025"/>
              <a:ext cx="3657590" cy="348347"/>
            </a:xfrm>
            <a:custGeom>
              <a:rect b="b" l="l" r="r" t="t"/>
              <a:pathLst>
                <a:path extrusionOk="0" h="4488" w="46122">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1156" name="Google Shape;1156;p55"/>
            <p:cNvSpPr/>
            <p:nvPr/>
          </p:nvSpPr>
          <p:spPr>
            <a:xfrm>
              <a:off x="4720981" y="137824"/>
              <a:ext cx="328867" cy="270807"/>
            </a:xfrm>
            <a:custGeom>
              <a:rect b="b" l="l" r="r" t="t"/>
              <a:pathLst>
                <a:path extrusionOk="0" h="3489" w="4147">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1157" name="Google Shape;1157;p55"/>
            <p:cNvSpPr/>
            <p:nvPr/>
          </p:nvSpPr>
          <p:spPr>
            <a:xfrm>
              <a:off x="4722884" y="287391"/>
              <a:ext cx="307614" cy="121239"/>
            </a:xfrm>
            <a:custGeom>
              <a:rect b="b" l="l" r="r" t="t"/>
              <a:pathLst>
                <a:path extrusionOk="0" h="1562" w="3879">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1158" name="Google Shape;1158;p55"/>
            <p:cNvSpPr/>
            <p:nvPr/>
          </p:nvSpPr>
          <p:spPr>
            <a:xfrm>
              <a:off x="4610750" y="238182"/>
              <a:ext cx="98732" cy="70089"/>
            </a:xfrm>
            <a:custGeom>
              <a:rect b="b" l="l" r="r" t="t"/>
              <a:pathLst>
                <a:path extrusionOk="0" h="903" w="1245">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1159" name="Google Shape;1159;p55"/>
            <p:cNvSpPr/>
            <p:nvPr/>
          </p:nvSpPr>
          <p:spPr>
            <a:xfrm>
              <a:off x="4610750" y="272256"/>
              <a:ext cx="92943" cy="36015"/>
            </a:xfrm>
            <a:custGeom>
              <a:rect b="b" l="l" r="r" t="t"/>
              <a:pathLst>
                <a:path extrusionOk="0" h="464" w="1172">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1160" name="Google Shape;1160;p55"/>
            <p:cNvSpPr/>
            <p:nvPr/>
          </p:nvSpPr>
          <p:spPr>
            <a:xfrm>
              <a:off x="7610613" y="130295"/>
              <a:ext cx="152895" cy="287806"/>
            </a:xfrm>
            <a:custGeom>
              <a:rect b="b" l="l" r="r" t="t"/>
              <a:pathLst>
                <a:path extrusionOk="0" h="3708" w="1928">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1161" name="Google Shape;1161;p55"/>
            <p:cNvSpPr/>
            <p:nvPr/>
          </p:nvSpPr>
          <p:spPr>
            <a:xfrm>
              <a:off x="7610613" y="361205"/>
              <a:ext cx="154798" cy="56894"/>
            </a:xfrm>
            <a:custGeom>
              <a:rect b="b" l="l" r="r" t="t"/>
              <a:pathLst>
                <a:path extrusionOk="0" h="733" w="1952">
                  <a:moveTo>
                    <a:pt x="1" y="1"/>
                  </a:moveTo>
                  <a:lnTo>
                    <a:pt x="1" y="732"/>
                  </a:lnTo>
                  <a:lnTo>
                    <a:pt x="1952" y="732"/>
                  </a:lnTo>
                  <a:lnTo>
                    <a:pt x="1952" y="1"/>
                  </a:lnTo>
                  <a:lnTo>
                    <a:pt x="1" y="1"/>
                  </a:ln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1162" name="Google Shape;1162;p55"/>
            <p:cNvSpPr/>
            <p:nvPr/>
          </p:nvSpPr>
          <p:spPr>
            <a:xfrm>
              <a:off x="7788568" y="130295"/>
              <a:ext cx="408170" cy="287806"/>
            </a:xfrm>
            <a:custGeom>
              <a:rect b="b" l="l" r="r" t="t"/>
              <a:pathLst>
                <a:path extrusionOk="0" h="3708" w="5147">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1163" name="Google Shape;1163;p55"/>
            <p:cNvSpPr/>
            <p:nvPr/>
          </p:nvSpPr>
          <p:spPr>
            <a:xfrm>
              <a:off x="7788568" y="224910"/>
              <a:ext cx="396592" cy="193190"/>
            </a:xfrm>
            <a:custGeom>
              <a:rect b="b" l="l" r="r" t="t"/>
              <a:pathLst>
                <a:path extrusionOk="0" h="2489" w="5001">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1164" name="Google Shape;1164;p55"/>
            <p:cNvSpPr/>
            <p:nvPr/>
          </p:nvSpPr>
          <p:spPr>
            <a:xfrm>
              <a:off x="5043980" y="130295"/>
              <a:ext cx="2541566" cy="289669"/>
            </a:xfrm>
            <a:custGeom>
              <a:rect b="b" l="l" r="r" t="t"/>
              <a:pathLst>
                <a:path extrusionOk="0" h="3732" w="32049">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grpSp>
      <p:sp>
        <p:nvSpPr>
          <p:cNvPr id="1165" name="Google Shape;1165;p55"/>
          <p:cNvSpPr txBox="1"/>
          <p:nvPr>
            <p:ph type="title"/>
          </p:nvPr>
        </p:nvSpPr>
        <p:spPr>
          <a:xfrm>
            <a:off x="2180300" y="889925"/>
            <a:ext cx="5600400" cy="23451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700">
                <a:latin typeface="Arial"/>
                <a:ea typeface="Arial"/>
                <a:cs typeface="Arial"/>
                <a:sym typeface="Arial"/>
              </a:rPr>
              <a:t>Parameter:</a:t>
            </a:r>
            <a:endParaRPr sz="1700">
              <a:latin typeface="Arial"/>
              <a:ea typeface="Arial"/>
              <a:cs typeface="Arial"/>
              <a:sym typeface="Arial"/>
            </a:endParaRPr>
          </a:p>
          <a:p>
            <a:pPr indent="0" lvl="0" marL="0" rtl="0" algn="ctr">
              <a:lnSpc>
                <a:spcPct val="115000"/>
              </a:lnSpc>
              <a:spcBef>
                <a:spcPts val="1200"/>
              </a:spcBef>
              <a:spcAft>
                <a:spcPts val="0"/>
              </a:spcAft>
              <a:buClr>
                <a:schemeClr val="dk1"/>
              </a:buClr>
              <a:buSzPts val="1100"/>
              <a:buFont typeface="Arial"/>
              <a:buNone/>
            </a:pPr>
            <a:r>
              <a:rPr lang="en" sz="1700">
                <a:latin typeface="Arial"/>
                <a:ea typeface="Arial"/>
                <a:cs typeface="Arial"/>
                <a:sym typeface="Arial"/>
              </a:rPr>
              <a:t>CharSequence seperator, CharSequence... elements</a:t>
            </a:r>
            <a:endParaRPr sz="17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 sz="1700">
                <a:latin typeface="Arial"/>
                <a:ea typeface="Arial"/>
                <a:cs typeface="Arial"/>
                <a:sym typeface="Arial"/>
              </a:rPr>
              <a:t>Returns:</a:t>
            </a:r>
            <a:r>
              <a:rPr lang="en" sz="1700">
                <a:latin typeface="Arial"/>
                <a:ea typeface="Arial"/>
                <a:cs typeface="Arial"/>
                <a:sym typeface="Arial"/>
              </a:rPr>
              <a:t> joined string with </a:t>
            </a:r>
            <a:r>
              <a:rPr lang="en" sz="1700">
                <a:latin typeface="Arial"/>
                <a:ea typeface="Arial"/>
                <a:cs typeface="Arial"/>
                <a:sym typeface="Arial"/>
              </a:rPr>
              <a:t>separator.</a:t>
            </a:r>
            <a:endParaRPr sz="17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 sz="1700">
                <a:latin typeface="Arial"/>
                <a:ea typeface="Arial"/>
                <a:cs typeface="Arial"/>
                <a:sym typeface="Arial"/>
              </a:rPr>
              <a:t>Description:</a:t>
            </a:r>
            <a:r>
              <a:rPr lang="en" sz="1700">
                <a:latin typeface="Arial"/>
                <a:ea typeface="Arial"/>
                <a:cs typeface="Arial"/>
                <a:sym typeface="Arial"/>
              </a:rPr>
              <a:t> </a:t>
            </a:r>
            <a:r>
              <a:rPr lang="en" sz="1400">
                <a:solidFill>
                  <a:srgbClr val="595959"/>
                </a:solidFill>
                <a:latin typeface="Arial"/>
                <a:ea typeface="Arial"/>
                <a:cs typeface="Arial"/>
                <a:sym typeface="Arial"/>
              </a:rPr>
              <a:t> </a:t>
            </a:r>
            <a:r>
              <a:rPr lang="en" sz="1700">
                <a:latin typeface="Arial"/>
                <a:ea typeface="Arial"/>
                <a:cs typeface="Arial"/>
                <a:sym typeface="Arial"/>
              </a:rPr>
              <a:t>joins one or more strings with a specified separator.</a:t>
            </a:r>
            <a:endParaRPr sz="17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t/>
            </a:r>
            <a:endParaRPr sz="17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t/>
            </a:r>
            <a:endParaRPr sz="1680">
              <a:latin typeface="Arial"/>
              <a:ea typeface="Arial"/>
              <a:cs typeface="Arial"/>
              <a:sym typeface="Arial"/>
            </a:endParaRPr>
          </a:p>
          <a:p>
            <a:pPr indent="0" lvl="0" marL="0" rtl="0" algn="l">
              <a:lnSpc>
                <a:spcPct val="115000"/>
              </a:lnSpc>
              <a:spcBef>
                <a:spcPts val="1200"/>
              </a:spcBef>
              <a:spcAft>
                <a:spcPts val="1200"/>
              </a:spcAft>
              <a:buClr>
                <a:schemeClr val="dk1"/>
              </a:buClr>
              <a:buSzPts val="1100"/>
              <a:buFont typeface="Arial"/>
              <a:buNone/>
            </a:pPr>
            <a:r>
              <a:t/>
            </a:r>
            <a:endParaRPr sz="3300"/>
          </a:p>
        </p:txBody>
      </p:sp>
      <p:grpSp>
        <p:nvGrpSpPr>
          <p:cNvPr id="1166" name="Google Shape;1166;p55"/>
          <p:cNvGrpSpPr/>
          <p:nvPr/>
        </p:nvGrpSpPr>
        <p:grpSpPr>
          <a:xfrm>
            <a:off x="1737338" y="3110387"/>
            <a:ext cx="5669327" cy="1941534"/>
            <a:chOff x="1828840" y="3371688"/>
            <a:chExt cx="5577850" cy="1463100"/>
          </a:xfrm>
        </p:grpSpPr>
        <p:sp>
          <p:nvSpPr>
            <p:cNvPr id="1167" name="Google Shape;1167;p55"/>
            <p:cNvSpPr/>
            <p:nvPr/>
          </p:nvSpPr>
          <p:spPr>
            <a:xfrm>
              <a:off x="1920290" y="3463188"/>
              <a:ext cx="5486400" cy="1371600"/>
            </a:xfrm>
            <a:prstGeom prst="roundRect">
              <a:avLst>
                <a:gd fmla="val 0"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5"/>
            <p:cNvSpPr/>
            <p:nvPr/>
          </p:nvSpPr>
          <p:spPr>
            <a:xfrm>
              <a:off x="1828840" y="3371688"/>
              <a:ext cx="5486400" cy="1371600"/>
            </a:xfrm>
            <a:prstGeom prst="roundRect">
              <a:avLst>
                <a:gd fmla="val 0" name="adj"/>
              </a:avLst>
            </a:prstGeom>
            <a:solidFill>
              <a:srgbClr val="FCF6E8"/>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9" name="Google Shape;1169;p55"/>
            <p:cNvCxnSpPr/>
            <p:nvPr/>
          </p:nvCxnSpPr>
          <p:spPr>
            <a:xfrm>
              <a:off x="1828840" y="3554706"/>
              <a:ext cx="5484900" cy="0"/>
            </a:xfrm>
            <a:prstGeom prst="straightConnector1">
              <a:avLst/>
            </a:prstGeom>
            <a:noFill/>
            <a:ln cap="flat" cmpd="sng" w="28575">
              <a:solidFill>
                <a:srgbClr val="000000"/>
              </a:solidFill>
              <a:prstDash val="solid"/>
              <a:round/>
              <a:headEnd len="med" w="med" type="none"/>
              <a:tailEnd len="med" w="med" type="none"/>
            </a:ln>
          </p:spPr>
        </p:cxnSp>
      </p:grpSp>
      <p:sp>
        <p:nvSpPr>
          <p:cNvPr id="1170" name="Google Shape;1170;p55"/>
          <p:cNvSpPr txBox="1"/>
          <p:nvPr/>
        </p:nvSpPr>
        <p:spPr>
          <a:xfrm>
            <a:off x="1813550" y="3387425"/>
            <a:ext cx="5377200" cy="151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700">
                <a:solidFill>
                  <a:schemeClr val="dk1"/>
                </a:solidFill>
              </a:rPr>
              <a:t>String result = String.join("-", "2024", "10", "10"); </a:t>
            </a:r>
            <a:endParaRPr sz="1700">
              <a:solidFill>
                <a:schemeClr val="dk1"/>
              </a:solidFill>
            </a:endParaRPr>
          </a:p>
          <a:p>
            <a:pPr indent="0" lvl="0" marL="0" rtl="0" algn="l">
              <a:lnSpc>
                <a:spcPct val="115000"/>
              </a:lnSpc>
              <a:spcBef>
                <a:spcPts val="1200"/>
              </a:spcBef>
              <a:spcAft>
                <a:spcPts val="1200"/>
              </a:spcAft>
              <a:buNone/>
            </a:pPr>
            <a:r>
              <a:rPr lang="en" sz="1700">
                <a:solidFill>
                  <a:schemeClr val="dk1"/>
                </a:solidFill>
              </a:rPr>
              <a:t>System.out.println(result); // Output: 2024-10-10</a:t>
            </a:r>
            <a:endParaRPr sz="1700">
              <a:solidFill>
                <a:schemeClr val="dk1"/>
              </a:solidFill>
            </a:endParaRPr>
          </a:p>
        </p:txBody>
      </p:sp>
      <p:sp>
        <p:nvSpPr>
          <p:cNvPr id="1171" name="Google Shape;1171;p55"/>
          <p:cNvSpPr/>
          <p:nvPr/>
        </p:nvSpPr>
        <p:spPr>
          <a:xfrm>
            <a:off x="1645700" y="3143389"/>
            <a:ext cx="1466400" cy="16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80">
                <a:solidFill>
                  <a:schemeClr val="dk1"/>
                </a:solidFill>
              </a:rPr>
              <a:t>Example:</a:t>
            </a:r>
            <a:endParaRPr b="1">
              <a:latin typeface="Karla"/>
              <a:ea typeface="Karla"/>
              <a:cs typeface="Karla"/>
              <a:sym typeface="Karl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grpSp>
        <p:nvGrpSpPr>
          <p:cNvPr id="1176" name="Google Shape;1176;p56"/>
          <p:cNvGrpSpPr/>
          <p:nvPr/>
        </p:nvGrpSpPr>
        <p:grpSpPr>
          <a:xfrm rot="-5400000">
            <a:off x="7882250" y="3035750"/>
            <a:ext cx="603495" cy="1371596"/>
            <a:chOff x="3724575" y="3497700"/>
            <a:chExt cx="603495" cy="1371596"/>
          </a:xfrm>
        </p:grpSpPr>
        <p:sp>
          <p:nvSpPr>
            <p:cNvPr id="1177" name="Google Shape;1177;p56"/>
            <p:cNvSpPr/>
            <p:nvPr/>
          </p:nvSpPr>
          <p:spPr>
            <a:xfrm>
              <a:off x="3724575" y="3497700"/>
              <a:ext cx="603495" cy="1371596"/>
            </a:xfrm>
            <a:custGeom>
              <a:rect b="b" l="l" r="r" t="t"/>
              <a:pathLst>
                <a:path extrusionOk="0" h="16415" w="7221">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6"/>
            <p:cNvSpPr/>
            <p:nvPr/>
          </p:nvSpPr>
          <p:spPr>
            <a:xfrm>
              <a:off x="3757170" y="3848221"/>
              <a:ext cx="538223" cy="988485"/>
            </a:xfrm>
            <a:custGeom>
              <a:rect b="b" l="l" r="r" t="t"/>
              <a:pathLst>
                <a:path extrusionOk="0" h="11830" w="644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6"/>
            <p:cNvSpPr/>
            <p:nvPr/>
          </p:nvSpPr>
          <p:spPr>
            <a:xfrm>
              <a:off x="3816342" y="4047922"/>
              <a:ext cx="38779" cy="654255"/>
            </a:xfrm>
            <a:custGeom>
              <a:rect b="b" l="l" r="r" t="t"/>
              <a:pathLst>
                <a:path extrusionOk="0" h="7830" w="464">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6"/>
            <p:cNvSpPr/>
            <p:nvPr/>
          </p:nvSpPr>
          <p:spPr>
            <a:xfrm>
              <a:off x="3724575" y="3497700"/>
              <a:ext cx="603495" cy="1371596"/>
            </a:xfrm>
            <a:custGeom>
              <a:rect b="b" l="l" r="r" t="t"/>
              <a:pathLst>
                <a:path extrusionOk="0" h="16415" w="7221">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6"/>
            <p:cNvSpPr/>
            <p:nvPr/>
          </p:nvSpPr>
          <p:spPr>
            <a:xfrm>
              <a:off x="3871336" y="3530287"/>
              <a:ext cx="309980" cy="285349"/>
            </a:xfrm>
            <a:custGeom>
              <a:rect b="b" l="l" r="r" t="t"/>
              <a:pathLst>
                <a:path extrusionOk="0" h="3415" w="3709">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6"/>
            <p:cNvSpPr/>
            <p:nvPr/>
          </p:nvSpPr>
          <p:spPr>
            <a:xfrm>
              <a:off x="3775557" y="3848221"/>
              <a:ext cx="519836" cy="988485"/>
            </a:xfrm>
            <a:custGeom>
              <a:rect b="b" l="l" r="r" t="t"/>
              <a:pathLst>
                <a:path extrusionOk="0" h="11830" w="622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3" name="Google Shape;1183;p56"/>
          <p:cNvGrpSpPr/>
          <p:nvPr/>
        </p:nvGrpSpPr>
        <p:grpSpPr>
          <a:xfrm>
            <a:off x="549676" y="534999"/>
            <a:ext cx="1630719" cy="1463142"/>
            <a:chOff x="715100" y="274199"/>
            <a:chExt cx="1920300" cy="1918875"/>
          </a:xfrm>
        </p:grpSpPr>
        <p:sp>
          <p:nvSpPr>
            <p:cNvPr id="1184" name="Google Shape;1184;p56"/>
            <p:cNvSpPr/>
            <p:nvPr/>
          </p:nvSpPr>
          <p:spPr>
            <a:xfrm>
              <a:off x="806600" y="364274"/>
              <a:ext cx="1828800" cy="18288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5" name="Google Shape;1185;p56"/>
            <p:cNvGrpSpPr/>
            <p:nvPr/>
          </p:nvGrpSpPr>
          <p:grpSpPr>
            <a:xfrm>
              <a:off x="715100" y="274199"/>
              <a:ext cx="1828800" cy="1828800"/>
              <a:chOff x="715100" y="274199"/>
              <a:chExt cx="1828800" cy="1828800"/>
            </a:xfrm>
          </p:grpSpPr>
          <p:sp>
            <p:nvSpPr>
              <p:cNvPr id="1186" name="Google Shape;1186;p56"/>
              <p:cNvSpPr/>
              <p:nvPr/>
            </p:nvSpPr>
            <p:spPr>
              <a:xfrm>
                <a:off x="715100" y="274199"/>
                <a:ext cx="1828800" cy="18288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87" name="Google Shape;1187;p56"/>
              <p:cNvCxnSpPr/>
              <p:nvPr/>
            </p:nvCxnSpPr>
            <p:spPr>
              <a:xfrm>
                <a:off x="717952" y="637800"/>
                <a:ext cx="1823100" cy="0"/>
              </a:xfrm>
              <a:prstGeom prst="straightConnector1">
                <a:avLst/>
              </a:prstGeom>
              <a:noFill/>
              <a:ln cap="flat" cmpd="sng" w="28575">
                <a:solidFill>
                  <a:schemeClr val="dk1"/>
                </a:solidFill>
                <a:prstDash val="solid"/>
                <a:round/>
                <a:headEnd len="med" w="med" type="none"/>
                <a:tailEnd len="med" w="med" type="none"/>
              </a:ln>
            </p:spPr>
          </p:cxnSp>
          <p:grpSp>
            <p:nvGrpSpPr>
              <p:cNvPr id="1188" name="Google Shape;1188;p56"/>
              <p:cNvGrpSpPr/>
              <p:nvPr/>
            </p:nvGrpSpPr>
            <p:grpSpPr>
              <a:xfrm>
                <a:off x="2267950" y="363963"/>
                <a:ext cx="183000" cy="183000"/>
                <a:chOff x="8225400" y="367488"/>
                <a:chExt cx="183000" cy="183000"/>
              </a:xfrm>
            </p:grpSpPr>
            <p:cxnSp>
              <p:nvCxnSpPr>
                <p:cNvPr id="1189" name="Google Shape;1189;p56"/>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1190" name="Google Shape;1190;p56"/>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1191" name="Google Shape;1191;p56"/>
              <p:cNvSpPr/>
              <p:nvPr/>
            </p:nvSpPr>
            <p:spPr>
              <a:xfrm>
                <a:off x="1951450" y="367563"/>
                <a:ext cx="179400" cy="1794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92" name="Google Shape;1192;p56"/>
              <p:cNvCxnSpPr/>
              <p:nvPr/>
            </p:nvCxnSpPr>
            <p:spPr>
              <a:xfrm>
                <a:off x="1605849" y="546963"/>
                <a:ext cx="208500" cy="0"/>
              </a:xfrm>
              <a:prstGeom prst="straightConnector1">
                <a:avLst/>
              </a:prstGeom>
              <a:noFill/>
              <a:ln cap="flat" cmpd="sng" w="28575">
                <a:solidFill>
                  <a:schemeClr val="dk1"/>
                </a:solidFill>
                <a:prstDash val="solid"/>
                <a:round/>
                <a:headEnd len="med" w="med" type="none"/>
                <a:tailEnd len="med" w="med" type="none"/>
              </a:ln>
            </p:spPr>
          </p:cxnSp>
        </p:grpSp>
      </p:grpSp>
      <p:sp>
        <p:nvSpPr>
          <p:cNvPr id="1193" name="Google Shape;1193;p56"/>
          <p:cNvSpPr txBox="1"/>
          <p:nvPr>
            <p:ph idx="2" type="title"/>
          </p:nvPr>
        </p:nvSpPr>
        <p:spPr>
          <a:xfrm>
            <a:off x="463700" y="645725"/>
            <a:ext cx="1713300" cy="137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104">
                <a:latin typeface="Arial"/>
                <a:ea typeface="Arial"/>
                <a:cs typeface="Arial"/>
                <a:sym typeface="Arial"/>
              </a:rPr>
              <a:t>replace()</a:t>
            </a:r>
            <a:endParaRPr sz="1600"/>
          </a:p>
        </p:txBody>
      </p:sp>
      <p:sp>
        <p:nvSpPr>
          <p:cNvPr id="1194" name="Google Shape;1194;p56"/>
          <p:cNvSpPr txBox="1"/>
          <p:nvPr>
            <p:ph type="title"/>
          </p:nvPr>
        </p:nvSpPr>
        <p:spPr>
          <a:xfrm>
            <a:off x="1828800" y="585461"/>
            <a:ext cx="5486400" cy="91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String</a:t>
            </a:r>
            <a:endParaRPr sz="3100"/>
          </a:p>
        </p:txBody>
      </p:sp>
      <p:grpSp>
        <p:nvGrpSpPr>
          <p:cNvPr id="1195" name="Google Shape;1195;p56"/>
          <p:cNvGrpSpPr/>
          <p:nvPr/>
        </p:nvGrpSpPr>
        <p:grpSpPr>
          <a:xfrm>
            <a:off x="463651" y="4105603"/>
            <a:ext cx="502899" cy="502899"/>
            <a:chOff x="858700" y="1967475"/>
            <a:chExt cx="605100" cy="605100"/>
          </a:xfrm>
        </p:grpSpPr>
        <p:sp>
          <p:nvSpPr>
            <p:cNvPr id="1196" name="Google Shape;1196;p56"/>
            <p:cNvSpPr/>
            <p:nvPr/>
          </p:nvSpPr>
          <p:spPr>
            <a:xfrm>
              <a:off x="858700" y="1967475"/>
              <a:ext cx="605100" cy="605100"/>
            </a:xfrm>
            <a:prstGeom prst="roundRect">
              <a:avLst>
                <a:gd fmla="val 15109" name="adj"/>
              </a:avLst>
            </a:pr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6"/>
            <p:cNvSpPr/>
            <p:nvPr/>
          </p:nvSpPr>
          <p:spPr>
            <a:xfrm>
              <a:off x="932654" y="2075711"/>
              <a:ext cx="457191" cy="388627"/>
            </a:xfrm>
            <a:custGeom>
              <a:rect b="b" l="l" r="r" t="t"/>
              <a:pathLst>
                <a:path extrusionOk="0" h="9051" w="10659">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8" name="Google Shape;1198;p56"/>
          <p:cNvGrpSpPr/>
          <p:nvPr/>
        </p:nvGrpSpPr>
        <p:grpSpPr>
          <a:xfrm>
            <a:off x="463700" y="3419800"/>
            <a:ext cx="502800" cy="502800"/>
            <a:chOff x="1627550" y="2017350"/>
            <a:chExt cx="502800" cy="502800"/>
          </a:xfrm>
        </p:grpSpPr>
        <p:sp>
          <p:nvSpPr>
            <p:cNvPr id="1199" name="Google Shape;1199;p56"/>
            <p:cNvSpPr/>
            <p:nvPr/>
          </p:nvSpPr>
          <p:spPr>
            <a:xfrm>
              <a:off x="1627550" y="2017350"/>
              <a:ext cx="502800" cy="502800"/>
            </a:xfrm>
            <a:prstGeom prst="roundRect">
              <a:avLst>
                <a:gd fmla="val 15109" name="adj"/>
              </a:avLst>
            </a:pr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6"/>
            <p:cNvSpPr/>
            <p:nvPr/>
          </p:nvSpPr>
          <p:spPr>
            <a:xfrm>
              <a:off x="1718900" y="2108700"/>
              <a:ext cx="320100" cy="320100"/>
            </a:xfrm>
            <a:prstGeom prst="donut">
              <a:avLst>
                <a:gd fmla="val 25000" name="adj"/>
              </a:avLst>
            </a:pr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1" name="Google Shape;1201;p56"/>
          <p:cNvGrpSpPr/>
          <p:nvPr/>
        </p:nvGrpSpPr>
        <p:grpSpPr>
          <a:xfrm>
            <a:off x="5486400" y="274200"/>
            <a:ext cx="3657590" cy="348347"/>
            <a:chOff x="4572050" y="100025"/>
            <a:chExt cx="3657590" cy="348347"/>
          </a:xfrm>
        </p:grpSpPr>
        <p:sp>
          <p:nvSpPr>
            <p:cNvPr id="1202" name="Google Shape;1202;p56"/>
            <p:cNvSpPr/>
            <p:nvPr/>
          </p:nvSpPr>
          <p:spPr>
            <a:xfrm>
              <a:off x="4572050" y="100025"/>
              <a:ext cx="3657590" cy="348347"/>
            </a:xfrm>
            <a:custGeom>
              <a:rect b="b" l="l" r="r" t="t"/>
              <a:pathLst>
                <a:path extrusionOk="0" h="4488" w="46122">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1203" name="Google Shape;1203;p56"/>
            <p:cNvSpPr/>
            <p:nvPr/>
          </p:nvSpPr>
          <p:spPr>
            <a:xfrm>
              <a:off x="4572050" y="100025"/>
              <a:ext cx="3657590" cy="348347"/>
            </a:xfrm>
            <a:custGeom>
              <a:rect b="b" l="l" r="r" t="t"/>
              <a:pathLst>
                <a:path extrusionOk="0" h="4488" w="46122">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1204" name="Google Shape;1204;p56"/>
            <p:cNvSpPr/>
            <p:nvPr/>
          </p:nvSpPr>
          <p:spPr>
            <a:xfrm>
              <a:off x="4720981" y="137824"/>
              <a:ext cx="328867" cy="270807"/>
            </a:xfrm>
            <a:custGeom>
              <a:rect b="b" l="l" r="r" t="t"/>
              <a:pathLst>
                <a:path extrusionOk="0" h="3489" w="4147">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1205" name="Google Shape;1205;p56"/>
            <p:cNvSpPr/>
            <p:nvPr/>
          </p:nvSpPr>
          <p:spPr>
            <a:xfrm>
              <a:off x="4722884" y="287391"/>
              <a:ext cx="307614" cy="121239"/>
            </a:xfrm>
            <a:custGeom>
              <a:rect b="b" l="l" r="r" t="t"/>
              <a:pathLst>
                <a:path extrusionOk="0" h="1562" w="3879">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1206" name="Google Shape;1206;p56"/>
            <p:cNvSpPr/>
            <p:nvPr/>
          </p:nvSpPr>
          <p:spPr>
            <a:xfrm>
              <a:off x="4610750" y="238182"/>
              <a:ext cx="98732" cy="70089"/>
            </a:xfrm>
            <a:custGeom>
              <a:rect b="b" l="l" r="r" t="t"/>
              <a:pathLst>
                <a:path extrusionOk="0" h="903" w="1245">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1207" name="Google Shape;1207;p56"/>
            <p:cNvSpPr/>
            <p:nvPr/>
          </p:nvSpPr>
          <p:spPr>
            <a:xfrm>
              <a:off x="4610750" y="272256"/>
              <a:ext cx="92943" cy="36015"/>
            </a:xfrm>
            <a:custGeom>
              <a:rect b="b" l="l" r="r" t="t"/>
              <a:pathLst>
                <a:path extrusionOk="0" h="464" w="1172">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1208" name="Google Shape;1208;p56"/>
            <p:cNvSpPr/>
            <p:nvPr/>
          </p:nvSpPr>
          <p:spPr>
            <a:xfrm>
              <a:off x="7610613" y="130295"/>
              <a:ext cx="152895" cy="287806"/>
            </a:xfrm>
            <a:custGeom>
              <a:rect b="b" l="l" r="r" t="t"/>
              <a:pathLst>
                <a:path extrusionOk="0" h="3708" w="1928">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1209" name="Google Shape;1209;p56"/>
            <p:cNvSpPr/>
            <p:nvPr/>
          </p:nvSpPr>
          <p:spPr>
            <a:xfrm>
              <a:off x="7610613" y="361205"/>
              <a:ext cx="154798" cy="56894"/>
            </a:xfrm>
            <a:custGeom>
              <a:rect b="b" l="l" r="r" t="t"/>
              <a:pathLst>
                <a:path extrusionOk="0" h="733" w="1952">
                  <a:moveTo>
                    <a:pt x="1" y="1"/>
                  </a:moveTo>
                  <a:lnTo>
                    <a:pt x="1" y="732"/>
                  </a:lnTo>
                  <a:lnTo>
                    <a:pt x="1952" y="732"/>
                  </a:lnTo>
                  <a:lnTo>
                    <a:pt x="1952" y="1"/>
                  </a:lnTo>
                  <a:lnTo>
                    <a:pt x="1" y="1"/>
                  </a:ln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1210" name="Google Shape;1210;p56"/>
            <p:cNvSpPr/>
            <p:nvPr/>
          </p:nvSpPr>
          <p:spPr>
            <a:xfrm>
              <a:off x="7788568" y="130295"/>
              <a:ext cx="408170" cy="287806"/>
            </a:xfrm>
            <a:custGeom>
              <a:rect b="b" l="l" r="r" t="t"/>
              <a:pathLst>
                <a:path extrusionOk="0" h="3708" w="5147">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1211" name="Google Shape;1211;p56"/>
            <p:cNvSpPr/>
            <p:nvPr/>
          </p:nvSpPr>
          <p:spPr>
            <a:xfrm>
              <a:off x="7788568" y="224910"/>
              <a:ext cx="396592" cy="193190"/>
            </a:xfrm>
            <a:custGeom>
              <a:rect b="b" l="l" r="r" t="t"/>
              <a:pathLst>
                <a:path extrusionOk="0" h="2489" w="5001">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1212" name="Google Shape;1212;p56"/>
            <p:cNvSpPr/>
            <p:nvPr/>
          </p:nvSpPr>
          <p:spPr>
            <a:xfrm>
              <a:off x="5043980" y="130295"/>
              <a:ext cx="2541566" cy="289669"/>
            </a:xfrm>
            <a:custGeom>
              <a:rect b="b" l="l" r="r" t="t"/>
              <a:pathLst>
                <a:path extrusionOk="0" h="3732" w="32049">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grpSp>
      <p:sp>
        <p:nvSpPr>
          <p:cNvPr id="1213" name="Google Shape;1213;p56"/>
          <p:cNvSpPr txBox="1"/>
          <p:nvPr>
            <p:ph type="title"/>
          </p:nvPr>
        </p:nvSpPr>
        <p:spPr>
          <a:xfrm>
            <a:off x="2180300" y="889925"/>
            <a:ext cx="5486400" cy="23451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500">
                <a:latin typeface="Arial"/>
                <a:ea typeface="Arial"/>
                <a:cs typeface="Arial"/>
                <a:sym typeface="Arial"/>
              </a:rPr>
              <a:t>Parameter:</a:t>
            </a:r>
            <a:r>
              <a:rPr lang="en" sz="1700">
                <a:latin typeface="Arial"/>
                <a:ea typeface="Arial"/>
                <a:cs typeface="Arial"/>
                <a:sym typeface="Arial"/>
              </a:rPr>
              <a:t> </a:t>
            </a:r>
            <a:r>
              <a:rPr b="1" lang="en" sz="1400">
                <a:latin typeface="Arial"/>
                <a:ea typeface="Arial"/>
                <a:cs typeface="Arial"/>
                <a:sym typeface="Arial"/>
              </a:rPr>
              <a:t>(char oldChar, char newChar)</a:t>
            </a:r>
            <a:endParaRPr sz="17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 sz="1500">
                <a:latin typeface="Arial"/>
                <a:ea typeface="Arial"/>
                <a:cs typeface="Arial"/>
                <a:sym typeface="Arial"/>
              </a:rPr>
              <a:t>Returns:</a:t>
            </a:r>
            <a:r>
              <a:rPr lang="en" sz="1700">
                <a:latin typeface="Arial"/>
                <a:ea typeface="Arial"/>
                <a:cs typeface="Arial"/>
                <a:sym typeface="Arial"/>
              </a:rPr>
              <a:t> </a:t>
            </a:r>
            <a:r>
              <a:rPr lang="en" sz="1400">
                <a:latin typeface="Arial"/>
                <a:ea typeface="Arial"/>
                <a:cs typeface="Arial"/>
                <a:sym typeface="Arial"/>
              </a:rPr>
              <a:t>a new string where the specified value are replaced by newChar</a:t>
            </a:r>
            <a:endParaRPr sz="14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 sz="1500">
                <a:latin typeface="Arial"/>
                <a:ea typeface="Arial"/>
                <a:cs typeface="Arial"/>
                <a:sym typeface="Arial"/>
              </a:rPr>
              <a:t>Description:</a:t>
            </a:r>
            <a:r>
              <a:rPr lang="en" sz="1700">
                <a:latin typeface="Arial"/>
                <a:ea typeface="Arial"/>
                <a:cs typeface="Arial"/>
                <a:sym typeface="Arial"/>
              </a:rPr>
              <a:t> </a:t>
            </a:r>
            <a:r>
              <a:rPr lang="en" sz="1400">
                <a:latin typeface="Arial"/>
                <a:ea typeface="Arial"/>
                <a:cs typeface="Arial"/>
                <a:sym typeface="Arial"/>
              </a:rPr>
              <a:t>is a method of the String class, used to replace all characters or substrings that appear in a string with another character or string.</a:t>
            </a:r>
            <a:endParaRPr sz="1400">
              <a:latin typeface="Arial"/>
              <a:ea typeface="Arial"/>
              <a:cs typeface="Arial"/>
              <a:sym typeface="Arial"/>
            </a:endParaRPr>
          </a:p>
          <a:p>
            <a:pPr indent="0" lvl="0" marL="0" rtl="0" algn="l">
              <a:lnSpc>
                <a:spcPct val="115000"/>
              </a:lnSpc>
              <a:spcBef>
                <a:spcPts val="1200"/>
              </a:spcBef>
              <a:spcAft>
                <a:spcPts val="1200"/>
              </a:spcAft>
              <a:buClr>
                <a:schemeClr val="dk1"/>
              </a:buClr>
              <a:buSzPts val="1100"/>
              <a:buFont typeface="Arial"/>
              <a:buNone/>
            </a:pPr>
            <a:r>
              <a:t/>
            </a:r>
            <a:endParaRPr sz="3300"/>
          </a:p>
        </p:txBody>
      </p:sp>
      <p:grpSp>
        <p:nvGrpSpPr>
          <p:cNvPr id="1214" name="Google Shape;1214;p56"/>
          <p:cNvGrpSpPr/>
          <p:nvPr/>
        </p:nvGrpSpPr>
        <p:grpSpPr>
          <a:xfrm>
            <a:off x="1737338" y="3110387"/>
            <a:ext cx="5669327" cy="1941534"/>
            <a:chOff x="1828840" y="3371688"/>
            <a:chExt cx="5577850" cy="1463100"/>
          </a:xfrm>
        </p:grpSpPr>
        <p:sp>
          <p:nvSpPr>
            <p:cNvPr id="1215" name="Google Shape;1215;p56"/>
            <p:cNvSpPr/>
            <p:nvPr/>
          </p:nvSpPr>
          <p:spPr>
            <a:xfrm>
              <a:off x="1920290" y="3463188"/>
              <a:ext cx="5486400" cy="1371600"/>
            </a:xfrm>
            <a:prstGeom prst="roundRect">
              <a:avLst>
                <a:gd fmla="val 0"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6"/>
            <p:cNvSpPr/>
            <p:nvPr/>
          </p:nvSpPr>
          <p:spPr>
            <a:xfrm>
              <a:off x="1828840" y="3371688"/>
              <a:ext cx="5486400" cy="1371600"/>
            </a:xfrm>
            <a:prstGeom prst="roundRect">
              <a:avLst>
                <a:gd fmla="val 0" name="adj"/>
              </a:avLst>
            </a:prstGeom>
            <a:solidFill>
              <a:srgbClr val="FCF6E8"/>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17" name="Google Shape;1217;p56"/>
            <p:cNvCxnSpPr/>
            <p:nvPr/>
          </p:nvCxnSpPr>
          <p:spPr>
            <a:xfrm>
              <a:off x="1828840" y="3554706"/>
              <a:ext cx="5484900" cy="0"/>
            </a:xfrm>
            <a:prstGeom prst="straightConnector1">
              <a:avLst/>
            </a:prstGeom>
            <a:noFill/>
            <a:ln cap="flat" cmpd="sng" w="28575">
              <a:solidFill>
                <a:srgbClr val="000000"/>
              </a:solidFill>
              <a:prstDash val="solid"/>
              <a:round/>
              <a:headEnd len="med" w="med" type="none"/>
              <a:tailEnd len="med" w="med" type="none"/>
            </a:ln>
          </p:spPr>
        </p:cxnSp>
      </p:grpSp>
      <p:sp>
        <p:nvSpPr>
          <p:cNvPr id="1218" name="Google Shape;1218;p56"/>
          <p:cNvSpPr txBox="1"/>
          <p:nvPr/>
        </p:nvSpPr>
        <p:spPr>
          <a:xfrm>
            <a:off x="1737425" y="3387425"/>
            <a:ext cx="5669400" cy="151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String originalString = "apple"; </a:t>
            </a:r>
            <a:endParaRPr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300">
                <a:solidFill>
                  <a:schemeClr val="dk1"/>
                </a:solidFill>
              </a:rPr>
              <a:t>String modifiedString = originalString.replace('p', 'b'); //replace “p” with “b”</a:t>
            </a:r>
            <a:endParaRPr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300">
                <a:solidFill>
                  <a:schemeClr val="dk1"/>
                </a:solidFill>
              </a:rPr>
              <a:t>System.out.println("Original String: " + originalString); // "apple" </a:t>
            </a:r>
            <a:endParaRPr sz="13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 sz="1300">
                <a:solidFill>
                  <a:schemeClr val="dk1"/>
                </a:solidFill>
              </a:rPr>
              <a:t>System.out.println("Modified String: " + modifiedString); // "abble"</a:t>
            </a:r>
            <a:endParaRPr sz="1300">
              <a:solidFill>
                <a:srgbClr val="000000"/>
              </a:solidFill>
            </a:endParaRPr>
          </a:p>
        </p:txBody>
      </p:sp>
      <p:sp>
        <p:nvSpPr>
          <p:cNvPr id="1219" name="Google Shape;1219;p56"/>
          <p:cNvSpPr/>
          <p:nvPr/>
        </p:nvSpPr>
        <p:spPr>
          <a:xfrm>
            <a:off x="1645700" y="3143389"/>
            <a:ext cx="1466400" cy="16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dk1"/>
                </a:solidFill>
              </a:rPr>
              <a:t>Example:</a:t>
            </a:r>
            <a:endParaRPr b="1" sz="1500">
              <a:latin typeface="Karla"/>
              <a:ea typeface="Karla"/>
              <a:cs typeface="Karla"/>
              <a:sym typeface="Karl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57"/>
          <p:cNvSpPr txBox="1"/>
          <p:nvPr>
            <p:ph type="title"/>
          </p:nvPr>
        </p:nvSpPr>
        <p:spPr>
          <a:xfrm>
            <a:off x="1828800" y="1307100"/>
            <a:ext cx="5486400" cy="274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grpSp>
        <p:nvGrpSpPr>
          <p:cNvPr id="1225" name="Google Shape;1225;p57"/>
          <p:cNvGrpSpPr/>
          <p:nvPr/>
        </p:nvGrpSpPr>
        <p:grpSpPr>
          <a:xfrm>
            <a:off x="463700" y="3419112"/>
            <a:ext cx="502800" cy="502800"/>
            <a:chOff x="7014301" y="2017350"/>
            <a:chExt cx="502800" cy="502800"/>
          </a:xfrm>
        </p:grpSpPr>
        <p:sp>
          <p:nvSpPr>
            <p:cNvPr id="1226" name="Google Shape;1226;p57"/>
            <p:cNvSpPr/>
            <p:nvPr/>
          </p:nvSpPr>
          <p:spPr>
            <a:xfrm>
              <a:off x="7014301" y="2017350"/>
              <a:ext cx="502800" cy="502800"/>
            </a:xfrm>
            <a:prstGeom prst="roundRect">
              <a:avLst>
                <a:gd fmla="val 15109" name="adj"/>
              </a:avLst>
            </a:pr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7"/>
            <p:cNvSpPr/>
            <p:nvPr/>
          </p:nvSpPr>
          <p:spPr>
            <a:xfrm>
              <a:off x="7095012" y="2108734"/>
              <a:ext cx="341378" cy="320032"/>
            </a:xfrm>
            <a:custGeom>
              <a:rect b="b" l="l" r="r" t="t"/>
              <a:pathLst>
                <a:path extrusionOk="0" h="9925" w="10634">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8" name="Google Shape;1228;p57"/>
          <p:cNvGrpSpPr/>
          <p:nvPr/>
        </p:nvGrpSpPr>
        <p:grpSpPr>
          <a:xfrm>
            <a:off x="274188" y="891658"/>
            <a:ext cx="1827475" cy="1051350"/>
            <a:chOff x="136938" y="1799258"/>
            <a:chExt cx="1827475" cy="1051350"/>
          </a:xfrm>
        </p:grpSpPr>
        <p:grpSp>
          <p:nvGrpSpPr>
            <p:cNvPr id="1229" name="Google Shape;1229;p57"/>
            <p:cNvGrpSpPr/>
            <p:nvPr/>
          </p:nvGrpSpPr>
          <p:grpSpPr>
            <a:xfrm>
              <a:off x="136938" y="1799258"/>
              <a:ext cx="1827475" cy="1051350"/>
              <a:chOff x="274188" y="1278048"/>
              <a:chExt cx="1827475" cy="1051350"/>
            </a:xfrm>
          </p:grpSpPr>
          <p:sp>
            <p:nvSpPr>
              <p:cNvPr id="1230" name="Google Shape;1230;p57"/>
              <p:cNvSpPr/>
              <p:nvPr/>
            </p:nvSpPr>
            <p:spPr>
              <a:xfrm>
                <a:off x="364363" y="1369398"/>
                <a:ext cx="1737300" cy="9600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1" name="Google Shape;1231;p57"/>
              <p:cNvGrpSpPr/>
              <p:nvPr/>
            </p:nvGrpSpPr>
            <p:grpSpPr>
              <a:xfrm>
                <a:off x="274188" y="1278048"/>
                <a:ext cx="1737300" cy="960000"/>
                <a:chOff x="7146475" y="2190661"/>
                <a:chExt cx="1737300" cy="960000"/>
              </a:xfrm>
            </p:grpSpPr>
            <p:sp>
              <p:nvSpPr>
                <p:cNvPr id="1232" name="Google Shape;1232;p57"/>
                <p:cNvSpPr/>
                <p:nvPr/>
              </p:nvSpPr>
              <p:spPr>
                <a:xfrm>
                  <a:off x="7146475" y="2190661"/>
                  <a:ext cx="1737300" cy="9600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33" name="Google Shape;1233;p57"/>
                <p:cNvCxnSpPr/>
                <p:nvPr/>
              </p:nvCxnSpPr>
              <p:spPr>
                <a:xfrm>
                  <a:off x="7151600" y="2373361"/>
                  <a:ext cx="1724700" cy="0"/>
                </a:xfrm>
                <a:prstGeom prst="straightConnector1">
                  <a:avLst/>
                </a:prstGeom>
                <a:noFill/>
                <a:ln cap="flat" cmpd="sng" w="28575">
                  <a:solidFill>
                    <a:schemeClr val="dk1"/>
                  </a:solidFill>
                  <a:prstDash val="solid"/>
                  <a:round/>
                  <a:headEnd len="med" w="med" type="none"/>
                  <a:tailEnd len="med" w="med" type="none"/>
                </a:ln>
              </p:spPr>
            </p:cxnSp>
          </p:grpSp>
        </p:grpSp>
        <p:grpSp>
          <p:nvGrpSpPr>
            <p:cNvPr id="1234" name="Google Shape;1234;p57"/>
            <p:cNvGrpSpPr/>
            <p:nvPr/>
          </p:nvGrpSpPr>
          <p:grpSpPr>
            <a:xfrm>
              <a:off x="516820" y="2120752"/>
              <a:ext cx="984259" cy="497716"/>
              <a:chOff x="516820" y="2059368"/>
              <a:chExt cx="984259" cy="497716"/>
            </a:xfrm>
          </p:grpSpPr>
          <p:sp>
            <p:nvSpPr>
              <p:cNvPr id="1235" name="Google Shape;1235;p57"/>
              <p:cNvSpPr/>
              <p:nvPr/>
            </p:nvSpPr>
            <p:spPr>
              <a:xfrm>
                <a:off x="516820" y="2208443"/>
                <a:ext cx="984259" cy="62394"/>
              </a:xfrm>
              <a:custGeom>
                <a:rect b="b" l="l" r="r" t="t"/>
                <a:pathLst>
                  <a:path extrusionOk="0" h="1611" w="25415">
                    <a:moveTo>
                      <a:pt x="1001" y="1"/>
                    </a:moveTo>
                    <a:cubicBezTo>
                      <a:pt x="1" y="50"/>
                      <a:pt x="1" y="1537"/>
                      <a:pt x="1001" y="1611"/>
                    </a:cubicBezTo>
                    <a:lnTo>
                      <a:pt x="24415" y="1611"/>
                    </a:lnTo>
                    <a:cubicBezTo>
                      <a:pt x="25415" y="1537"/>
                      <a:pt x="25415" y="50"/>
                      <a:pt x="244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6" name="Google Shape;1236;p57"/>
              <p:cNvGrpSpPr/>
              <p:nvPr/>
            </p:nvGrpSpPr>
            <p:grpSpPr>
              <a:xfrm>
                <a:off x="704319" y="2347322"/>
                <a:ext cx="609261" cy="209762"/>
                <a:chOff x="704319" y="2343647"/>
                <a:chExt cx="609261" cy="209762"/>
              </a:xfrm>
            </p:grpSpPr>
            <p:sp>
              <p:nvSpPr>
                <p:cNvPr id="1237" name="Google Shape;1237;p57"/>
                <p:cNvSpPr/>
                <p:nvPr/>
              </p:nvSpPr>
              <p:spPr>
                <a:xfrm>
                  <a:off x="704319" y="2343647"/>
                  <a:ext cx="609261" cy="209762"/>
                </a:xfrm>
                <a:custGeom>
                  <a:rect b="b" l="l" r="r" t="t"/>
                  <a:pathLst>
                    <a:path extrusionOk="0" h="5416" w="15732">
                      <a:moveTo>
                        <a:pt x="2708" y="0"/>
                      </a:moveTo>
                      <a:cubicBezTo>
                        <a:pt x="1220" y="0"/>
                        <a:pt x="0" y="1220"/>
                        <a:pt x="0" y="2707"/>
                      </a:cubicBezTo>
                      <a:cubicBezTo>
                        <a:pt x="0" y="4220"/>
                        <a:pt x="1220" y="5415"/>
                        <a:pt x="2708" y="5415"/>
                      </a:cubicBezTo>
                      <a:lnTo>
                        <a:pt x="13024" y="5415"/>
                      </a:lnTo>
                      <a:cubicBezTo>
                        <a:pt x="13039" y="5415"/>
                        <a:pt x="13054" y="5415"/>
                        <a:pt x="13068" y="5415"/>
                      </a:cubicBezTo>
                      <a:cubicBezTo>
                        <a:pt x="14536" y="5415"/>
                        <a:pt x="15732" y="4205"/>
                        <a:pt x="15732" y="2707"/>
                      </a:cubicBezTo>
                      <a:cubicBezTo>
                        <a:pt x="15732" y="1220"/>
                        <a:pt x="14512" y="0"/>
                        <a:pt x="13024"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7"/>
                <p:cNvSpPr/>
                <p:nvPr/>
              </p:nvSpPr>
              <p:spPr>
                <a:xfrm>
                  <a:off x="862521" y="2424860"/>
                  <a:ext cx="292857" cy="47289"/>
                </a:xfrm>
                <a:custGeom>
                  <a:rect b="b" l="l" r="r" t="t"/>
                  <a:pathLst>
                    <a:path extrusionOk="0" h="1221" w="7562">
                      <a:moveTo>
                        <a:pt x="806" y="1"/>
                      </a:moveTo>
                      <a:cubicBezTo>
                        <a:pt x="1" y="1"/>
                        <a:pt x="1" y="1220"/>
                        <a:pt x="806" y="1220"/>
                      </a:cubicBezTo>
                      <a:lnTo>
                        <a:pt x="6757" y="1220"/>
                      </a:lnTo>
                      <a:cubicBezTo>
                        <a:pt x="7562" y="1220"/>
                        <a:pt x="7562" y="1"/>
                        <a:pt x="6757" y="1"/>
                      </a:cubicBez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9" name="Google Shape;1239;p57"/>
              <p:cNvSpPr/>
              <p:nvPr/>
            </p:nvSpPr>
            <p:spPr>
              <a:xfrm>
                <a:off x="516820" y="2059368"/>
                <a:ext cx="984259" cy="62394"/>
              </a:xfrm>
              <a:custGeom>
                <a:rect b="b" l="l" r="r" t="t"/>
                <a:pathLst>
                  <a:path extrusionOk="0" h="1611" w="25415">
                    <a:moveTo>
                      <a:pt x="1001" y="1"/>
                    </a:moveTo>
                    <a:cubicBezTo>
                      <a:pt x="1" y="50"/>
                      <a:pt x="1" y="1537"/>
                      <a:pt x="1001" y="1611"/>
                    </a:cubicBezTo>
                    <a:lnTo>
                      <a:pt x="24415" y="1611"/>
                    </a:lnTo>
                    <a:cubicBezTo>
                      <a:pt x="25415" y="1537"/>
                      <a:pt x="25415" y="50"/>
                      <a:pt x="244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40" name="Google Shape;1240;p57"/>
          <p:cNvSpPr/>
          <p:nvPr/>
        </p:nvSpPr>
        <p:spPr>
          <a:xfrm>
            <a:off x="1646925" y="3966700"/>
            <a:ext cx="457208" cy="164590"/>
          </a:xfrm>
          <a:custGeom>
            <a:rect b="b" l="l" r="r" t="t"/>
            <a:pathLst>
              <a:path extrusionOk="0" h="3025" w="7903">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7"/>
          <p:cNvSpPr/>
          <p:nvPr/>
        </p:nvSpPr>
        <p:spPr>
          <a:xfrm>
            <a:off x="7031613" y="4058207"/>
            <a:ext cx="457207" cy="59636"/>
          </a:xfrm>
          <a:custGeom>
            <a:rect b="b" l="l" r="r" t="t"/>
            <a:pathLst>
              <a:path extrusionOk="0" h="952" w="8294">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7"/>
          <p:cNvSpPr/>
          <p:nvPr/>
        </p:nvSpPr>
        <p:spPr>
          <a:xfrm>
            <a:off x="6799273" y="3909555"/>
            <a:ext cx="457196" cy="57149"/>
          </a:xfrm>
          <a:custGeom>
            <a:rect b="b" l="l" r="r" t="t"/>
            <a:pathLst>
              <a:path extrusionOk="0" h="1391" w="11732">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3" name="Google Shape;1243;p57"/>
          <p:cNvGrpSpPr/>
          <p:nvPr/>
        </p:nvGrpSpPr>
        <p:grpSpPr>
          <a:xfrm>
            <a:off x="463651" y="4104919"/>
            <a:ext cx="502899" cy="502899"/>
            <a:chOff x="858700" y="1967475"/>
            <a:chExt cx="605100" cy="605100"/>
          </a:xfrm>
        </p:grpSpPr>
        <p:sp>
          <p:nvSpPr>
            <p:cNvPr id="1244" name="Google Shape;1244;p57"/>
            <p:cNvSpPr/>
            <p:nvPr/>
          </p:nvSpPr>
          <p:spPr>
            <a:xfrm>
              <a:off x="858700" y="1967475"/>
              <a:ext cx="605100" cy="605100"/>
            </a:xfrm>
            <a:prstGeom prst="roundRect">
              <a:avLst>
                <a:gd fmla="val 15109" name="adj"/>
              </a:avLst>
            </a:pr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7"/>
            <p:cNvSpPr/>
            <p:nvPr/>
          </p:nvSpPr>
          <p:spPr>
            <a:xfrm>
              <a:off x="932654" y="2075711"/>
              <a:ext cx="457191" cy="388627"/>
            </a:xfrm>
            <a:custGeom>
              <a:rect b="b" l="l" r="r" t="t"/>
              <a:pathLst>
                <a:path extrusionOk="0" h="9051" w="10659">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6" name="Google Shape;1246;p57"/>
          <p:cNvGrpSpPr/>
          <p:nvPr/>
        </p:nvGrpSpPr>
        <p:grpSpPr>
          <a:xfrm>
            <a:off x="404600" y="2673613"/>
            <a:ext cx="621000" cy="621000"/>
            <a:chOff x="416300" y="4058211"/>
            <a:chExt cx="621000" cy="621000"/>
          </a:xfrm>
        </p:grpSpPr>
        <p:sp>
          <p:nvSpPr>
            <p:cNvPr id="1247" name="Google Shape;1247;p57"/>
            <p:cNvSpPr/>
            <p:nvPr/>
          </p:nvSpPr>
          <p:spPr>
            <a:xfrm>
              <a:off x="475400" y="4117311"/>
              <a:ext cx="502800" cy="502800"/>
            </a:xfrm>
            <a:prstGeom prst="roundRect">
              <a:avLst>
                <a:gd fmla="val 15109" name="adj"/>
              </a:avLst>
            </a:pr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7"/>
            <p:cNvSpPr/>
            <p:nvPr/>
          </p:nvSpPr>
          <p:spPr>
            <a:xfrm rot="2700000">
              <a:off x="507243" y="4149154"/>
              <a:ext cx="439113" cy="439113"/>
            </a:xfrm>
            <a:prstGeom prst="plus">
              <a:avLst>
                <a:gd fmla="val 42536" name="adj"/>
              </a:avLst>
            </a:pr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40"/>
          <p:cNvSpPr txBox="1"/>
          <p:nvPr>
            <p:ph type="ctrTitle"/>
          </p:nvPr>
        </p:nvSpPr>
        <p:spPr>
          <a:xfrm>
            <a:off x="1828800" y="1474338"/>
            <a:ext cx="5486400" cy="246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ubik"/>
                <a:ea typeface="Rubik"/>
                <a:cs typeface="Rubik"/>
                <a:sym typeface="Rubik"/>
              </a:rPr>
              <a:t>Java String</a:t>
            </a:r>
            <a:endParaRPr b="1">
              <a:latin typeface="Rubik"/>
              <a:ea typeface="Rubik"/>
              <a:cs typeface="Rubik"/>
              <a:sym typeface="Rubik"/>
            </a:endParaRPr>
          </a:p>
        </p:txBody>
      </p:sp>
      <p:sp>
        <p:nvSpPr>
          <p:cNvPr id="473" name="Google Shape;473;p40"/>
          <p:cNvSpPr/>
          <p:nvPr/>
        </p:nvSpPr>
        <p:spPr>
          <a:xfrm rot="-2700000">
            <a:off x="5926453" y="4158717"/>
            <a:ext cx="365716" cy="365716"/>
          </a:xfrm>
          <a:prstGeom prst="upArrow">
            <a:avLst>
              <a:gd fmla="val 50000" name="adj1"/>
              <a:gd fmla="val 50000" name="adj2"/>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 name="Google Shape;474;p40"/>
          <p:cNvGrpSpPr/>
          <p:nvPr/>
        </p:nvGrpSpPr>
        <p:grpSpPr>
          <a:xfrm>
            <a:off x="136938" y="2571748"/>
            <a:ext cx="1827475" cy="1051350"/>
            <a:chOff x="274188" y="1278048"/>
            <a:chExt cx="1827475" cy="1051350"/>
          </a:xfrm>
        </p:grpSpPr>
        <p:sp>
          <p:nvSpPr>
            <p:cNvPr id="475" name="Google Shape;475;p40"/>
            <p:cNvSpPr/>
            <p:nvPr/>
          </p:nvSpPr>
          <p:spPr>
            <a:xfrm>
              <a:off x="364363" y="1369398"/>
              <a:ext cx="1737300" cy="9600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 name="Google Shape;476;p40"/>
            <p:cNvGrpSpPr/>
            <p:nvPr/>
          </p:nvGrpSpPr>
          <p:grpSpPr>
            <a:xfrm>
              <a:off x="274188" y="1278048"/>
              <a:ext cx="1737300" cy="960000"/>
              <a:chOff x="7146475" y="2190661"/>
              <a:chExt cx="1737300" cy="960000"/>
            </a:xfrm>
          </p:grpSpPr>
          <p:sp>
            <p:nvSpPr>
              <p:cNvPr id="477" name="Google Shape;477;p40"/>
              <p:cNvSpPr/>
              <p:nvPr/>
            </p:nvSpPr>
            <p:spPr>
              <a:xfrm>
                <a:off x="7146475" y="2190661"/>
                <a:ext cx="1737300" cy="9600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8" name="Google Shape;478;p40"/>
              <p:cNvCxnSpPr/>
              <p:nvPr/>
            </p:nvCxnSpPr>
            <p:spPr>
              <a:xfrm>
                <a:off x="7151600" y="2373361"/>
                <a:ext cx="1724700" cy="0"/>
              </a:xfrm>
              <a:prstGeom prst="straightConnector1">
                <a:avLst/>
              </a:prstGeom>
              <a:noFill/>
              <a:ln cap="flat" cmpd="sng" w="28575">
                <a:solidFill>
                  <a:schemeClr val="dk1"/>
                </a:solidFill>
                <a:prstDash val="solid"/>
                <a:round/>
                <a:headEnd len="med" w="med" type="none"/>
                <a:tailEnd len="med" w="med" type="none"/>
              </a:ln>
            </p:spPr>
          </p:cxnSp>
        </p:grpSp>
        <p:grpSp>
          <p:nvGrpSpPr>
            <p:cNvPr id="479" name="Google Shape;479;p40"/>
            <p:cNvGrpSpPr/>
            <p:nvPr/>
          </p:nvGrpSpPr>
          <p:grpSpPr>
            <a:xfrm>
              <a:off x="447057" y="1555937"/>
              <a:ext cx="1391436" cy="587426"/>
              <a:chOff x="817139" y="2952501"/>
              <a:chExt cx="1391436" cy="587426"/>
            </a:xfrm>
          </p:grpSpPr>
          <p:sp>
            <p:nvSpPr>
              <p:cNvPr id="480" name="Google Shape;480;p40"/>
              <p:cNvSpPr/>
              <p:nvPr/>
            </p:nvSpPr>
            <p:spPr>
              <a:xfrm>
                <a:off x="834354" y="3033062"/>
                <a:ext cx="328236" cy="324038"/>
              </a:xfrm>
              <a:custGeom>
                <a:rect b="b" l="l" r="r" t="t"/>
                <a:pathLst>
                  <a:path extrusionOk="0" h="8733" w="8732">
                    <a:moveTo>
                      <a:pt x="4366" y="1"/>
                    </a:moveTo>
                    <a:cubicBezTo>
                      <a:pt x="1951" y="1"/>
                      <a:pt x="0" y="1952"/>
                      <a:pt x="0" y="4366"/>
                    </a:cubicBezTo>
                    <a:cubicBezTo>
                      <a:pt x="0" y="6757"/>
                      <a:pt x="1951" y="8732"/>
                      <a:pt x="4366" y="8732"/>
                    </a:cubicBezTo>
                    <a:cubicBezTo>
                      <a:pt x="6780" y="8732"/>
                      <a:pt x="8732" y="6757"/>
                      <a:pt x="8732" y="4366"/>
                    </a:cubicBezTo>
                    <a:cubicBezTo>
                      <a:pt x="8732" y="1952"/>
                      <a:pt x="6780" y="1"/>
                      <a:pt x="4366" y="1"/>
                    </a:cubicBez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0"/>
              <p:cNvSpPr/>
              <p:nvPr/>
            </p:nvSpPr>
            <p:spPr>
              <a:xfrm>
                <a:off x="817139" y="3173107"/>
                <a:ext cx="735110" cy="366820"/>
              </a:xfrm>
              <a:custGeom>
                <a:rect b="b" l="l" r="r" t="t"/>
                <a:pathLst>
                  <a:path extrusionOk="0" h="9886" w="19556">
                    <a:moveTo>
                      <a:pt x="10025" y="0"/>
                    </a:moveTo>
                    <a:cubicBezTo>
                      <a:pt x="7970" y="0"/>
                      <a:pt x="5937" y="1254"/>
                      <a:pt x="5263" y="3544"/>
                    </a:cubicBezTo>
                    <a:cubicBezTo>
                      <a:pt x="4773" y="3298"/>
                      <a:pt x="4258" y="3184"/>
                      <a:pt x="3754" y="3184"/>
                    </a:cubicBezTo>
                    <a:cubicBezTo>
                      <a:pt x="2252" y="3184"/>
                      <a:pt x="848" y="4199"/>
                      <a:pt x="482" y="5787"/>
                    </a:cubicBezTo>
                    <a:cubicBezTo>
                      <a:pt x="0" y="7884"/>
                      <a:pt x="1590" y="9886"/>
                      <a:pt x="3723" y="9886"/>
                    </a:cubicBezTo>
                    <a:cubicBezTo>
                      <a:pt x="3748" y="9886"/>
                      <a:pt x="3774" y="9885"/>
                      <a:pt x="3799" y="9885"/>
                    </a:cubicBezTo>
                    <a:lnTo>
                      <a:pt x="15531" y="9885"/>
                    </a:lnTo>
                    <a:cubicBezTo>
                      <a:pt x="17750" y="9885"/>
                      <a:pt x="19555" y="8104"/>
                      <a:pt x="19555" y="5885"/>
                    </a:cubicBezTo>
                    <a:cubicBezTo>
                      <a:pt x="19555" y="3641"/>
                      <a:pt x="17750" y="1861"/>
                      <a:pt x="15531" y="1861"/>
                    </a:cubicBezTo>
                    <a:cubicBezTo>
                      <a:pt x="15019" y="1861"/>
                      <a:pt x="14531" y="1958"/>
                      <a:pt x="14068" y="2129"/>
                    </a:cubicBezTo>
                    <a:cubicBezTo>
                      <a:pt x="13064" y="681"/>
                      <a:pt x="11538" y="0"/>
                      <a:pt x="10025"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0"/>
              <p:cNvSpPr/>
              <p:nvPr/>
            </p:nvSpPr>
            <p:spPr>
              <a:xfrm>
                <a:off x="1739143" y="2952501"/>
                <a:ext cx="162314" cy="219958"/>
              </a:xfrm>
              <a:custGeom>
                <a:rect b="b" l="l" r="r" t="t"/>
                <a:pathLst>
                  <a:path extrusionOk="0" h="5928" w="4318">
                    <a:moveTo>
                      <a:pt x="2245" y="1"/>
                    </a:moveTo>
                    <a:cubicBezTo>
                      <a:pt x="1976" y="1"/>
                      <a:pt x="1708" y="25"/>
                      <a:pt x="1440" y="99"/>
                    </a:cubicBezTo>
                    <a:cubicBezTo>
                      <a:pt x="1196" y="147"/>
                      <a:pt x="976" y="245"/>
                      <a:pt x="757" y="367"/>
                    </a:cubicBezTo>
                    <a:cubicBezTo>
                      <a:pt x="489" y="513"/>
                      <a:pt x="245" y="708"/>
                      <a:pt x="1" y="928"/>
                    </a:cubicBezTo>
                    <a:lnTo>
                      <a:pt x="854" y="1952"/>
                    </a:lnTo>
                    <a:cubicBezTo>
                      <a:pt x="1050" y="1757"/>
                      <a:pt x="1269" y="1611"/>
                      <a:pt x="1489" y="1464"/>
                    </a:cubicBezTo>
                    <a:cubicBezTo>
                      <a:pt x="1659" y="1367"/>
                      <a:pt x="1854" y="1318"/>
                      <a:pt x="2049" y="1318"/>
                    </a:cubicBezTo>
                    <a:cubicBezTo>
                      <a:pt x="2196" y="1318"/>
                      <a:pt x="2367" y="1367"/>
                      <a:pt x="2464" y="1440"/>
                    </a:cubicBezTo>
                    <a:cubicBezTo>
                      <a:pt x="2562" y="1538"/>
                      <a:pt x="2635" y="1684"/>
                      <a:pt x="2610" y="1806"/>
                    </a:cubicBezTo>
                    <a:cubicBezTo>
                      <a:pt x="2610" y="1928"/>
                      <a:pt x="2586" y="2050"/>
                      <a:pt x="2537" y="2172"/>
                    </a:cubicBezTo>
                    <a:cubicBezTo>
                      <a:pt x="2488" y="2318"/>
                      <a:pt x="2391" y="2440"/>
                      <a:pt x="2293" y="2562"/>
                    </a:cubicBezTo>
                    <a:cubicBezTo>
                      <a:pt x="2171" y="2733"/>
                      <a:pt x="1879" y="3025"/>
                      <a:pt x="1489" y="3440"/>
                    </a:cubicBezTo>
                    <a:lnTo>
                      <a:pt x="50" y="4903"/>
                    </a:lnTo>
                    <a:lnTo>
                      <a:pt x="50" y="5928"/>
                    </a:lnTo>
                    <a:lnTo>
                      <a:pt x="4318" y="5928"/>
                    </a:lnTo>
                    <a:lnTo>
                      <a:pt x="4318" y="4659"/>
                    </a:lnTo>
                    <a:lnTo>
                      <a:pt x="2098" y="4659"/>
                    </a:lnTo>
                    <a:lnTo>
                      <a:pt x="2098" y="4611"/>
                    </a:lnTo>
                    <a:cubicBezTo>
                      <a:pt x="2757" y="4050"/>
                      <a:pt x="3171" y="3635"/>
                      <a:pt x="3367" y="3440"/>
                    </a:cubicBezTo>
                    <a:cubicBezTo>
                      <a:pt x="3562" y="3245"/>
                      <a:pt x="3708" y="3050"/>
                      <a:pt x="3854" y="2830"/>
                    </a:cubicBezTo>
                    <a:cubicBezTo>
                      <a:pt x="4098" y="2464"/>
                      <a:pt x="4220" y="2025"/>
                      <a:pt x="4220" y="1611"/>
                    </a:cubicBezTo>
                    <a:cubicBezTo>
                      <a:pt x="4220" y="1294"/>
                      <a:pt x="4123" y="1025"/>
                      <a:pt x="3952" y="781"/>
                    </a:cubicBezTo>
                    <a:cubicBezTo>
                      <a:pt x="3781" y="513"/>
                      <a:pt x="3562" y="318"/>
                      <a:pt x="3269" y="196"/>
                    </a:cubicBezTo>
                    <a:cubicBezTo>
                      <a:pt x="2952" y="50"/>
                      <a:pt x="2610" y="1"/>
                      <a:pt x="22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0"/>
              <p:cNvSpPr/>
              <p:nvPr/>
            </p:nvSpPr>
            <p:spPr>
              <a:xfrm>
                <a:off x="1926175" y="2955247"/>
                <a:ext cx="129310" cy="217213"/>
              </a:xfrm>
              <a:custGeom>
                <a:rect b="b" l="l" r="r" t="t"/>
                <a:pathLst>
                  <a:path extrusionOk="0" h="5854" w="3440">
                    <a:moveTo>
                      <a:pt x="2000" y="0"/>
                    </a:moveTo>
                    <a:lnTo>
                      <a:pt x="0" y="1659"/>
                    </a:lnTo>
                    <a:lnTo>
                      <a:pt x="805" y="2659"/>
                    </a:lnTo>
                    <a:lnTo>
                      <a:pt x="1488" y="2122"/>
                    </a:lnTo>
                    <a:cubicBezTo>
                      <a:pt x="1610" y="2000"/>
                      <a:pt x="1732" y="1878"/>
                      <a:pt x="1854" y="1732"/>
                    </a:cubicBezTo>
                    <a:lnTo>
                      <a:pt x="1854" y="1732"/>
                    </a:lnTo>
                    <a:cubicBezTo>
                      <a:pt x="1829" y="2049"/>
                      <a:pt x="1829" y="2390"/>
                      <a:pt x="1829" y="2756"/>
                    </a:cubicBezTo>
                    <a:lnTo>
                      <a:pt x="1829" y="5854"/>
                    </a:lnTo>
                    <a:lnTo>
                      <a:pt x="3439" y="5854"/>
                    </a:lnTo>
                    <a:lnTo>
                      <a:pt x="34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0"/>
              <p:cNvSpPr/>
              <p:nvPr/>
            </p:nvSpPr>
            <p:spPr>
              <a:xfrm>
                <a:off x="2096669" y="2952501"/>
                <a:ext cx="111905" cy="112354"/>
              </a:xfrm>
              <a:custGeom>
                <a:rect b="b" l="l" r="r" t="t"/>
                <a:pathLst>
                  <a:path extrusionOk="0" h="3028" w="2977">
                    <a:moveTo>
                      <a:pt x="1537" y="830"/>
                    </a:moveTo>
                    <a:cubicBezTo>
                      <a:pt x="1806" y="830"/>
                      <a:pt x="1928" y="1050"/>
                      <a:pt x="1928" y="1513"/>
                    </a:cubicBezTo>
                    <a:cubicBezTo>
                      <a:pt x="1928" y="1977"/>
                      <a:pt x="1806" y="2220"/>
                      <a:pt x="1537" y="2220"/>
                    </a:cubicBezTo>
                    <a:cubicBezTo>
                      <a:pt x="1415" y="2220"/>
                      <a:pt x="1293" y="2147"/>
                      <a:pt x="1220" y="2050"/>
                    </a:cubicBezTo>
                    <a:cubicBezTo>
                      <a:pt x="1147" y="1879"/>
                      <a:pt x="1123" y="1684"/>
                      <a:pt x="1123" y="1513"/>
                    </a:cubicBezTo>
                    <a:lnTo>
                      <a:pt x="1147" y="1513"/>
                    </a:lnTo>
                    <a:cubicBezTo>
                      <a:pt x="1147" y="1050"/>
                      <a:pt x="1269" y="830"/>
                      <a:pt x="1537" y="830"/>
                    </a:cubicBezTo>
                    <a:close/>
                    <a:moveTo>
                      <a:pt x="1562" y="1"/>
                    </a:moveTo>
                    <a:cubicBezTo>
                      <a:pt x="1171" y="1"/>
                      <a:pt x="781" y="147"/>
                      <a:pt x="513" y="416"/>
                    </a:cubicBezTo>
                    <a:cubicBezTo>
                      <a:pt x="1" y="1050"/>
                      <a:pt x="1" y="1977"/>
                      <a:pt x="513" y="2611"/>
                    </a:cubicBezTo>
                    <a:cubicBezTo>
                      <a:pt x="764" y="2862"/>
                      <a:pt x="1101" y="3028"/>
                      <a:pt x="1463" y="3028"/>
                    </a:cubicBezTo>
                    <a:cubicBezTo>
                      <a:pt x="1488" y="3028"/>
                      <a:pt x="1513" y="3027"/>
                      <a:pt x="1537" y="3025"/>
                    </a:cubicBezTo>
                    <a:cubicBezTo>
                      <a:pt x="1565" y="3027"/>
                      <a:pt x="1593" y="3028"/>
                      <a:pt x="1621" y="3028"/>
                    </a:cubicBezTo>
                    <a:cubicBezTo>
                      <a:pt x="1980" y="3028"/>
                      <a:pt x="2314" y="2882"/>
                      <a:pt x="2586" y="2611"/>
                    </a:cubicBezTo>
                    <a:cubicBezTo>
                      <a:pt x="2854" y="2318"/>
                      <a:pt x="2976" y="1928"/>
                      <a:pt x="2952" y="1513"/>
                    </a:cubicBezTo>
                    <a:cubicBezTo>
                      <a:pt x="2976" y="1123"/>
                      <a:pt x="2830" y="733"/>
                      <a:pt x="2586" y="416"/>
                    </a:cubicBezTo>
                    <a:cubicBezTo>
                      <a:pt x="2318" y="147"/>
                      <a:pt x="1928" y="1"/>
                      <a:pt x="15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85" name="Google Shape;485;p40"/>
          <p:cNvSpPr/>
          <p:nvPr/>
        </p:nvSpPr>
        <p:spPr>
          <a:xfrm>
            <a:off x="1099325" y="4259275"/>
            <a:ext cx="457208" cy="164590"/>
          </a:xfrm>
          <a:custGeom>
            <a:rect b="b" l="l" r="r" t="t"/>
            <a:pathLst>
              <a:path extrusionOk="0" h="3025" w="7903">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 name="Google Shape;486;p40"/>
          <p:cNvGrpSpPr/>
          <p:nvPr/>
        </p:nvGrpSpPr>
        <p:grpSpPr>
          <a:xfrm>
            <a:off x="6761147" y="3414805"/>
            <a:ext cx="689546" cy="208288"/>
            <a:chOff x="6761147" y="3414805"/>
            <a:chExt cx="689546" cy="208288"/>
          </a:xfrm>
        </p:grpSpPr>
        <p:sp>
          <p:nvSpPr>
            <p:cNvPr id="487" name="Google Shape;487;p40"/>
            <p:cNvSpPr/>
            <p:nvPr/>
          </p:nvSpPr>
          <p:spPr>
            <a:xfrm>
              <a:off x="6993487" y="3563457"/>
              <a:ext cx="457207" cy="59636"/>
            </a:xfrm>
            <a:custGeom>
              <a:rect b="b" l="l" r="r" t="t"/>
              <a:pathLst>
                <a:path extrusionOk="0" h="952" w="8294">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0"/>
            <p:cNvSpPr/>
            <p:nvPr/>
          </p:nvSpPr>
          <p:spPr>
            <a:xfrm>
              <a:off x="6761147" y="3414805"/>
              <a:ext cx="457196" cy="57149"/>
            </a:xfrm>
            <a:custGeom>
              <a:rect b="b" l="l" r="r" t="t"/>
              <a:pathLst>
                <a:path extrusionOk="0" h="1391" w="11732">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 name="Google Shape;489;p40"/>
          <p:cNvGrpSpPr/>
          <p:nvPr/>
        </p:nvGrpSpPr>
        <p:grpSpPr>
          <a:xfrm>
            <a:off x="136938" y="1047512"/>
            <a:ext cx="1371600" cy="1375875"/>
            <a:chOff x="299013" y="1079125"/>
            <a:chExt cx="1371600" cy="1375875"/>
          </a:xfrm>
        </p:grpSpPr>
        <p:sp>
          <p:nvSpPr>
            <p:cNvPr id="490" name="Google Shape;490;p40"/>
            <p:cNvSpPr/>
            <p:nvPr/>
          </p:nvSpPr>
          <p:spPr>
            <a:xfrm>
              <a:off x="390513" y="1174900"/>
              <a:ext cx="1280100" cy="12801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0"/>
            <p:cNvSpPr/>
            <p:nvPr/>
          </p:nvSpPr>
          <p:spPr>
            <a:xfrm>
              <a:off x="299013" y="1079125"/>
              <a:ext cx="1280100" cy="12801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 name="Google Shape;492;p40"/>
            <p:cNvGrpSpPr/>
            <p:nvPr/>
          </p:nvGrpSpPr>
          <p:grpSpPr>
            <a:xfrm>
              <a:off x="396400" y="1384064"/>
              <a:ext cx="1085400" cy="635100"/>
              <a:chOff x="396400" y="1399225"/>
              <a:chExt cx="1085400" cy="635100"/>
            </a:xfrm>
          </p:grpSpPr>
          <p:sp>
            <p:nvSpPr>
              <p:cNvPr id="493" name="Google Shape;493;p40"/>
              <p:cNvSpPr/>
              <p:nvPr/>
            </p:nvSpPr>
            <p:spPr>
              <a:xfrm>
                <a:off x="396400" y="1399225"/>
                <a:ext cx="1085400" cy="635100"/>
              </a:xfrm>
              <a:prstGeom prst="roundRect">
                <a:avLst>
                  <a:gd fmla="val 0" name="adj"/>
                </a:avLst>
              </a:pr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 name="Google Shape;494;p40"/>
              <p:cNvGrpSpPr/>
              <p:nvPr/>
            </p:nvGrpSpPr>
            <p:grpSpPr>
              <a:xfrm>
                <a:off x="712181" y="1506835"/>
                <a:ext cx="453838" cy="419880"/>
                <a:chOff x="733647" y="1423686"/>
                <a:chExt cx="453838" cy="419880"/>
              </a:xfrm>
            </p:grpSpPr>
            <p:sp>
              <p:nvSpPr>
                <p:cNvPr id="495" name="Google Shape;495;p40"/>
                <p:cNvSpPr/>
                <p:nvPr/>
              </p:nvSpPr>
              <p:spPr>
                <a:xfrm>
                  <a:off x="733647" y="1423686"/>
                  <a:ext cx="453838" cy="419880"/>
                </a:xfrm>
                <a:custGeom>
                  <a:rect b="b" l="l" r="r" t="t"/>
                  <a:pathLst>
                    <a:path extrusionOk="0" h="9055" w="9781">
                      <a:moveTo>
                        <a:pt x="4904" y="1"/>
                      </a:moveTo>
                      <a:cubicBezTo>
                        <a:pt x="4654" y="1"/>
                        <a:pt x="4401" y="21"/>
                        <a:pt x="4147" y="64"/>
                      </a:cubicBezTo>
                      <a:cubicBezTo>
                        <a:pt x="1659" y="479"/>
                        <a:pt x="1" y="2820"/>
                        <a:pt x="440" y="5284"/>
                      </a:cubicBezTo>
                      <a:cubicBezTo>
                        <a:pt x="811" y="7493"/>
                        <a:pt x="2733" y="9054"/>
                        <a:pt x="4902" y="9054"/>
                      </a:cubicBezTo>
                      <a:cubicBezTo>
                        <a:pt x="5152" y="9054"/>
                        <a:pt x="5405" y="9034"/>
                        <a:pt x="5659" y="8991"/>
                      </a:cubicBezTo>
                      <a:cubicBezTo>
                        <a:pt x="8122" y="8576"/>
                        <a:pt x="9781" y="6235"/>
                        <a:pt x="9366" y="3771"/>
                      </a:cubicBezTo>
                      <a:cubicBezTo>
                        <a:pt x="8994" y="1562"/>
                        <a:pt x="7073" y="1"/>
                        <a:pt x="4904"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0"/>
                <p:cNvSpPr/>
                <p:nvPr/>
              </p:nvSpPr>
              <p:spPr>
                <a:xfrm>
                  <a:off x="898875" y="1539755"/>
                  <a:ext cx="163003" cy="188911"/>
                </a:xfrm>
                <a:custGeom>
                  <a:rect b="b" l="l" r="r" t="t"/>
                  <a:pathLst>
                    <a:path extrusionOk="0" h="4074" w="3513">
                      <a:moveTo>
                        <a:pt x="1" y="0"/>
                      </a:moveTo>
                      <a:lnTo>
                        <a:pt x="1" y="4073"/>
                      </a:lnTo>
                      <a:lnTo>
                        <a:pt x="3513" y="2024"/>
                      </a:lnTo>
                      <a:lnTo>
                        <a:pt x="1" y="0"/>
                      </a:ln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7" name="Google Shape;497;p40"/>
            <p:cNvGrpSpPr/>
            <p:nvPr/>
          </p:nvGrpSpPr>
          <p:grpSpPr>
            <a:xfrm>
              <a:off x="396391" y="2141102"/>
              <a:ext cx="1085342" cy="96171"/>
              <a:chOff x="417899" y="2116530"/>
              <a:chExt cx="1085342" cy="96171"/>
            </a:xfrm>
          </p:grpSpPr>
          <p:sp>
            <p:nvSpPr>
              <p:cNvPr id="498" name="Google Shape;498;p40"/>
              <p:cNvSpPr/>
              <p:nvPr/>
            </p:nvSpPr>
            <p:spPr>
              <a:xfrm>
                <a:off x="417899" y="2116530"/>
                <a:ext cx="1085342" cy="96171"/>
              </a:xfrm>
              <a:custGeom>
                <a:rect b="b" l="l" r="r" t="t"/>
                <a:pathLst>
                  <a:path extrusionOk="0" h="2074" w="23391">
                    <a:moveTo>
                      <a:pt x="1025" y="1"/>
                    </a:moveTo>
                    <a:cubicBezTo>
                      <a:pt x="464" y="1"/>
                      <a:pt x="1" y="464"/>
                      <a:pt x="1" y="1050"/>
                    </a:cubicBezTo>
                    <a:cubicBezTo>
                      <a:pt x="1" y="1611"/>
                      <a:pt x="464" y="2074"/>
                      <a:pt x="1025" y="2074"/>
                    </a:cubicBezTo>
                    <a:lnTo>
                      <a:pt x="22366" y="2074"/>
                    </a:lnTo>
                    <a:cubicBezTo>
                      <a:pt x="22927" y="2074"/>
                      <a:pt x="23391" y="1611"/>
                      <a:pt x="23391" y="1050"/>
                    </a:cubicBezTo>
                    <a:cubicBezTo>
                      <a:pt x="23391" y="464"/>
                      <a:pt x="22927" y="1"/>
                      <a:pt x="22366" y="1"/>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0"/>
              <p:cNvSpPr/>
              <p:nvPr/>
            </p:nvSpPr>
            <p:spPr>
              <a:xfrm>
                <a:off x="417899" y="2116530"/>
                <a:ext cx="555733" cy="96171"/>
              </a:xfrm>
              <a:custGeom>
                <a:rect b="b" l="l" r="r" t="t"/>
                <a:pathLst>
                  <a:path extrusionOk="0" h="2074" w="11977">
                    <a:moveTo>
                      <a:pt x="1025" y="1"/>
                    </a:moveTo>
                    <a:cubicBezTo>
                      <a:pt x="464" y="1"/>
                      <a:pt x="1" y="464"/>
                      <a:pt x="1" y="1050"/>
                    </a:cubicBezTo>
                    <a:cubicBezTo>
                      <a:pt x="1" y="1611"/>
                      <a:pt x="464" y="2074"/>
                      <a:pt x="1025" y="2074"/>
                    </a:cubicBezTo>
                    <a:lnTo>
                      <a:pt x="11976" y="2074"/>
                    </a:lnTo>
                    <a:lnTo>
                      <a:pt x="11976" y="1"/>
                    </a:ln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00" name="Google Shape;500;p40"/>
            <p:cNvCxnSpPr/>
            <p:nvPr/>
          </p:nvCxnSpPr>
          <p:spPr>
            <a:xfrm>
              <a:off x="308975" y="1262125"/>
              <a:ext cx="1263300" cy="0"/>
            </a:xfrm>
            <a:prstGeom prst="straightConnector1">
              <a:avLst/>
            </a:prstGeom>
            <a:noFill/>
            <a:ln cap="flat" cmpd="sng" w="28575">
              <a:solidFill>
                <a:schemeClr val="dk1"/>
              </a:solidFill>
              <a:prstDash val="solid"/>
              <a:round/>
              <a:headEnd len="med" w="med" type="none"/>
              <a:tailEnd len="med" w="med" type="none"/>
            </a:ln>
          </p:spPr>
        </p:cxnSp>
      </p:grpSp>
      <p:grpSp>
        <p:nvGrpSpPr>
          <p:cNvPr id="501" name="Google Shape;501;p40"/>
          <p:cNvGrpSpPr/>
          <p:nvPr/>
        </p:nvGrpSpPr>
        <p:grpSpPr>
          <a:xfrm>
            <a:off x="7450704" y="1174899"/>
            <a:ext cx="1646100" cy="1188900"/>
            <a:chOff x="7403363" y="1047512"/>
            <a:chExt cx="1646100" cy="1188900"/>
          </a:xfrm>
        </p:grpSpPr>
        <p:sp>
          <p:nvSpPr>
            <p:cNvPr id="502" name="Google Shape;502;p40"/>
            <p:cNvSpPr/>
            <p:nvPr/>
          </p:nvSpPr>
          <p:spPr>
            <a:xfrm>
              <a:off x="7494863" y="1139012"/>
              <a:ext cx="1554600" cy="10974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0"/>
            <p:cNvSpPr/>
            <p:nvPr/>
          </p:nvSpPr>
          <p:spPr>
            <a:xfrm>
              <a:off x="7403363" y="1047512"/>
              <a:ext cx="1554600" cy="10974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4" name="Google Shape;504;p40"/>
            <p:cNvCxnSpPr/>
            <p:nvPr/>
          </p:nvCxnSpPr>
          <p:spPr>
            <a:xfrm>
              <a:off x="7413325" y="1230512"/>
              <a:ext cx="1544700" cy="0"/>
            </a:xfrm>
            <a:prstGeom prst="straightConnector1">
              <a:avLst/>
            </a:prstGeom>
            <a:noFill/>
            <a:ln cap="flat" cmpd="sng" w="28575">
              <a:solidFill>
                <a:schemeClr val="dk1"/>
              </a:solidFill>
              <a:prstDash val="solid"/>
              <a:round/>
              <a:headEnd len="med" w="med" type="none"/>
              <a:tailEnd len="med" w="med" type="none"/>
            </a:ln>
          </p:spPr>
        </p:cxnSp>
        <p:sp>
          <p:nvSpPr>
            <p:cNvPr id="505" name="Google Shape;505;p40"/>
            <p:cNvSpPr/>
            <p:nvPr/>
          </p:nvSpPr>
          <p:spPr>
            <a:xfrm>
              <a:off x="7540474" y="1687769"/>
              <a:ext cx="341378" cy="320032"/>
            </a:xfrm>
            <a:custGeom>
              <a:rect b="b" l="l" r="r" t="t"/>
              <a:pathLst>
                <a:path extrusionOk="0" h="9925" w="10634">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0"/>
            <p:cNvSpPr/>
            <p:nvPr/>
          </p:nvSpPr>
          <p:spPr>
            <a:xfrm>
              <a:off x="8009987" y="1687769"/>
              <a:ext cx="341378" cy="320032"/>
            </a:xfrm>
            <a:custGeom>
              <a:rect b="b" l="l" r="r" t="t"/>
              <a:pathLst>
                <a:path extrusionOk="0" h="9925" w="10634">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0"/>
            <p:cNvSpPr/>
            <p:nvPr/>
          </p:nvSpPr>
          <p:spPr>
            <a:xfrm>
              <a:off x="8479499" y="1687769"/>
              <a:ext cx="341378" cy="320032"/>
            </a:xfrm>
            <a:custGeom>
              <a:rect b="b" l="l" r="r" t="t"/>
              <a:pathLst>
                <a:path extrusionOk="0" h="9925" w="10634">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 name="Google Shape;508;p40"/>
            <p:cNvGrpSpPr/>
            <p:nvPr/>
          </p:nvGrpSpPr>
          <p:grpSpPr>
            <a:xfrm>
              <a:off x="7770652" y="1367593"/>
              <a:ext cx="820034" cy="187786"/>
              <a:chOff x="4005100" y="3437025"/>
              <a:chExt cx="535375" cy="122600"/>
            </a:xfrm>
          </p:grpSpPr>
          <p:sp>
            <p:nvSpPr>
              <p:cNvPr id="509" name="Google Shape;509;p40"/>
              <p:cNvSpPr/>
              <p:nvPr/>
            </p:nvSpPr>
            <p:spPr>
              <a:xfrm>
                <a:off x="4005100" y="3437025"/>
                <a:ext cx="535375" cy="33575"/>
              </a:xfrm>
              <a:custGeom>
                <a:rect b="b" l="l" r="r" t="t"/>
                <a:pathLst>
                  <a:path extrusionOk="0" h="1343" w="21415">
                    <a:moveTo>
                      <a:pt x="903" y="1"/>
                    </a:moveTo>
                    <a:cubicBezTo>
                      <a:pt x="1" y="1"/>
                      <a:pt x="1" y="1342"/>
                      <a:pt x="903" y="1342"/>
                    </a:cubicBezTo>
                    <a:lnTo>
                      <a:pt x="20488" y="1342"/>
                    </a:lnTo>
                    <a:cubicBezTo>
                      <a:pt x="21415" y="1342"/>
                      <a:pt x="21415" y="1"/>
                      <a:pt x="204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0"/>
              <p:cNvSpPr/>
              <p:nvPr/>
            </p:nvSpPr>
            <p:spPr>
              <a:xfrm>
                <a:off x="4064850" y="3525450"/>
                <a:ext cx="415275" cy="34175"/>
              </a:xfrm>
              <a:custGeom>
                <a:rect b="b" l="l" r="r" t="t"/>
                <a:pathLst>
                  <a:path extrusionOk="0" h="1367" w="16611">
                    <a:moveTo>
                      <a:pt x="928" y="0"/>
                    </a:moveTo>
                    <a:cubicBezTo>
                      <a:pt x="1" y="0"/>
                      <a:pt x="1" y="1366"/>
                      <a:pt x="928" y="1366"/>
                    </a:cubicBezTo>
                    <a:lnTo>
                      <a:pt x="15708" y="1366"/>
                    </a:lnTo>
                    <a:cubicBezTo>
                      <a:pt x="16610" y="1366"/>
                      <a:pt x="16610" y="0"/>
                      <a:pt x="157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1" name="Google Shape;511;p40"/>
          <p:cNvGrpSpPr/>
          <p:nvPr/>
        </p:nvGrpSpPr>
        <p:grpSpPr>
          <a:xfrm>
            <a:off x="7855413" y="2571747"/>
            <a:ext cx="836668" cy="1371596"/>
            <a:chOff x="2771692" y="3497697"/>
            <a:chExt cx="836668" cy="1371596"/>
          </a:xfrm>
        </p:grpSpPr>
        <p:sp>
          <p:nvSpPr>
            <p:cNvPr id="512" name="Google Shape;512;p40"/>
            <p:cNvSpPr/>
            <p:nvPr/>
          </p:nvSpPr>
          <p:spPr>
            <a:xfrm>
              <a:off x="2771692" y="3497697"/>
              <a:ext cx="836668" cy="1371596"/>
            </a:xfrm>
            <a:custGeom>
              <a:rect b="b" l="l" r="r" t="t"/>
              <a:pathLst>
                <a:path extrusionOk="0" h="15683" w="9513">
                  <a:moveTo>
                    <a:pt x="4757" y="0"/>
                  </a:moveTo>
                  <a:cubicBezTo>
                    <a:pt x="7391" y="0"/>
                    <a:pt x="9513" y="2122"/>
                    <a:pt x="9513" y="4756"/>
                  </a:cubicBezTo>
                  <a:lnTo>
                    <a:pt x="9513" y="11049"/>
                  </a:lnTo>
                  <a:cubicBezTo>
                    <a:pt x="9464" y="13634"/>
                    <a:pt x="7342" y="15683"/>
                    <a:pt x="4757" y="15683"/>
                  </a:cubicBezTo>
                  <a:cubicBezTo>
                    <a:pt x="2172" y="15683"/>
                    <a:pt x="74" y="13634"/>
                    <a:pt x="1" y="11049"/>
                  </a:cubicBezTo>
                  <a:lnTo>
                    <a:pt x="1" y="4756"/>
                  </a:lnTo>
                  <a:cubicBezTo>
                    <a:pt x="1" y="2122"/>
                    <a:pt x="2123" y="0"/>
                    <a:pt x="47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0"/>
            <p:cNvSpPr/>
            <p:nvPr/>
          </p:nvSpPr>
          <p:spPr>
            <a:xfrm>
              <a:off x="2771692" y="3497697"/>
              <a:ext cx="836668" cy="1371596"/>
            </a:xfrm>
            <a:custGeom>
              <a:rect b="b" l="l" r="r" t="t"/>
              <a:pathLst>
                <a:path extrusionOk="0" h="15683" w="9513">
                  <a:moveTo>
                    <a:pt x="4757" y="0"/>
                  </a:moveTo>
                  <a:cubicBezTo>
                    <a:pt x="7391" y="0"/>
                    <a:pt x="9513" y="2122"/>
                    <a:pt x="9513" y="4756"/>
                  </a:cubicBezTo>
                  <a:lnTo>
                    <a:pt x="9513" y="11049"/>
                  </a:lnTo>
                  <a:cubicBezTo>
                    <a:pt x="9464" y="13634"/>
                    <a:pt x="7342" y="15683"/>
                    <a:pt x="4757" y="15683"/>
                  </a:cubicBezTo>
                  <a:cubicBezTo>
                    <a:pt x="2172" y="15683"/>
                    <a:pt x="74" y="13634"/>
                    <a:pt x="1" y="11049"/>
                  </a:cubicBezTo>
                  <a:lnTo>
                    <a:pt x="1" y="4756"/>
                  </a:lnTo>
                  <a:cubicBezTo>
                    <a:pt x="1" y="2122"/>
                    <a:pt x="2123" y="0"/>
                    <a:pt x="4757" y="0"/>
                  </a:cubicBezTo>
                  <a:close/>
                  <a:moveTo>
                    <a:pt x="4903" y="390"/>
                  </a:moveTo>
                  <a:lnTo>
                    <a:pt x="4903" y="2293"/>
                  </a:lnTo>
                  <a:cubicBezTo>
                    <a:pt x="5391" y="2390"/>
                    <a:pt x="5732" y="2781"/>
                    <a:pt x="5732" y="3268"/>
                  </a:cubicBezTo>
                  <a:lnTo>
                    <a:pt x="5732" y="6000"/>
                  </a:lnTo>
                  <a:cubicBezTo>
                    <a:pt x="5732" y="6488"/>
                    <a:pt x="5391" y="6902"/>
                    <a:pt x="4903" y="6976"/>
                  </a:cubicBezTo>
                  <a:lnTo>
                    <a:pt x="4903" y="8268"/>
                  </a:lnTo>
                  <a:lnTo>
                    <a:pt x="5123" y="8268"/>
                  </a:lnTo>
                  <a:cubicBezTo>
                    <a:pt x="5854" y="8268"/>
                    <a:pt x="6562" y="8171"/>
                    <a:pt x="7269" y="7976"/>
                  </a:cubicBezTo>
                  <a:cubicBezTo>
                    <a:pt x="7928" y="7756"/>
                    <a:pt x="8537" y="7488"/>
                    <a:pt x="9123" y="7122"/>
                  </a:cubicBezTo>
                  <a:lnTo>
                    <a:pt x="9123" y="4756"/>
                  </a:lnTo>
                  <a:cubicBezTo>
                    <a:pt x="9098" y="2415"/>
                    <a:pt x="7245" y="488"/>
                    <a:pt x="4903" y="415"/>
                  </a:cubicBezTo>
                  <a:close/>
                  <a:moveTo>
                    <a:pt x="4611" y="2293"/>
                  </a:moveTo>
                  <a:lnTo>
                    <a:pt x="4611" y="415"/>
                  </a:lnTo>
                  <a:cubicBezTo>
                    <a:pt x="2269" y="488"/>
                    <a:pt x="416" y="2415"/>
                    <a:pt x="391" y="4756"/>
                  </a:cubicBezTo>
                  <a:lnTo>
                    <a:pt x="391" y="7122"/>
                  </a:lnTo>
                  <a:cubicBezTo>
                    <a:pt x="976" y="7463"/>
                    <a:pt x="1611" y="7756"/>
                    <a:pt x="2245" y="7951"/>
                  </a:cubicBezTo>
                  <a:cubicBezTo>
                    <a:pt x="2952" y="8146"/>
                    <a:pt x="3659" y="8268"/>
                    <a:pt x="4391" y="8244"/>
                  </a:cubicBezTo>
                  <a:lnTo>
                    <a:pt x="4611" y="8244"/>
                  </a:lnTo>
                  <a:lnTo>
                    <a:pt x="4611" y="6976"/>
                  </a:lnTo>
                  <a:cubicBezTo>
                    <a:pt x="4123" y="6902"/>
                    <a:pt x="3781" y="6488"/>
                    <a:pt x="3781" y="6000"/>
                  </a:cubicBezTo>
                  <a:lnTo>
                    <a:pt x="3781" y="3268"/>
                  </a:lnTo>
                  <a:cubicBezTo>
                    <a:pt x="3781" y="2781"/>
                    <a:pt x="4123" y="2390"/>
                    <a:pt x="4611" y="2293"/>
                  </a:cubicBezTo>
                  <a:close/>
                  <a:moveTo>
                    <a:pt x="5220" y="2781"/>
                  </a:moveTo>
                  <a:cubicBezTo>
                    <a:pt x="5098" y="2659"/>
                    <a:pt x="4928" y="2585"/>
                    <a:pt x="4757" y="2585"/>
                  </a:cubicBezTo>
                  <a:lnTo>
                    <a:pt x="4757" y="2585"/>
                  </a:lnTo>
                  <a:cubicBezTo>
                    <a:pt x="4391" y="2585"/>
                    <a:pt x="4074" y="2902"/>
                    <a:pt x="4074" y="3268"/>
                  </a:cubicBezTo>
                  <a:lnTo>
                    <a:pt x="4074" y="6000"/>
                  </a:lnTo>
                  <a:cubicBezTo>
                    <a:pt x="4074" y="6390"/>
                    <a:pt x="4391" y="6683"/>
                    <a:pt x="4757" y="6683"/>
                  </a:cubicBezTo>
                  <a:lnTo>
                    <a:pt x="4757" y="6683"/>
                  </a:lnTo>
                  <a:cubicBezTo>
                    <a:pt x="4928" y="6683"/>
                    <a:pt x="5098" y="6610"/>
                    <a:pt x="5220" y="6488"/>
                  </a:cubicBezTo>
                  <a:cubicBezTo>
                    <a:pt x="5367" y="6366"/>
                    <a:pt x="5440" y="6195"/>
                    <a:pt x="5440" y="6000"/>
                  </a:cubicBezTo>
                  <a:lnTo>
                    <a:pt x="5440" y="3268"/>
                  </a:lnTo>
                  <a:cubicBezTo>
                    <a:pt x="5440" y="3098"/>
                    <a:pt x="5367" y="2927"/>
                    <a:pt x="5220" y="2781"/>
                  </a:cubicBezTo>
                  <a:close/>
                  <a:moveTo>
                    <a:pt x="9123" y="7463"/>
                  </a:moveTo>
                  <a:cubicBezTo>
                    <a:pt x="8562" y="7805"/>
                    <a:pt x="7976" y="8073"/>
                    <a:pt x="7342" y="8244"/>
                  </a:cubicBezTo>
                  <a:cubicBezTo>
                    <a:pt x="6635" y="8463"/>
                    <a:pt x="5879" y="8561"/>
                    <a:pt x="5123" y="8561"/>
                  </a:cubicBezTo>
                  <a:lnTo>
                    <a:pt x="4391" y="8561"/>
                  </a:lnTo>
                  <a:cubicBezTo>
                    <a:pt x="2976" y="8561"/>
                    <a:pt x="1611" y="8195"/>
                    <a:pt x="391" y="7463"/>
                  </a:cubicBezTo>
                  <a:lnTo>
                    <a:pt x="391" y="11049"/>
                  </a:lnTo>
                  <a:cubicBezTo>
                    <a:pt x="464" y="13414"/>
                    <a:pt x="2391" y="15292"/>
                    <a:pt x="4757" y="15292"/>
                  </a:cubicBezTo>
                  <a:cubicBezTo>
                    <a:pt x="7123" y="15292"/>
                    <a:pt x="9049" y="13414"/>
                    <a:pt x="9123" y="1104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0"/>
            <p:cNvSpPr/>
            <p:nvPr/>
          </p:nvSpPr>
          <p:spPr>
            <a:xfrm>
              <a:off x="3202911" y="3533904"/>
              <a:ext cx="371149" cy="686979"/>
            </a:xfrm>
            <a:custGeom>
              <a:rect b="b" l="l" r="r" t="t"/>
              <a:pathLst>
                <a:path extrusionOk="0" h="7855" w="4220">
                  <a:moveTo>
                    <a:pt x="537" y="2171"/>
                  </a:moveTo>
                  <a:cubicBezTo>
                    <a:pt x="732" y="2342"/>
                    <a:pt x="829" y="2586"/>
                    <a:pt x="829" y="2854"/>
                  </a:cubicBezTo>
                  <a:lnTo>
                    <a:pt x="829" y="5586"/>
                  </a:lnTo>
                  <a:cubicBezTo>
                    <a:pt x="829" y="6074"/>
                    <a:pt x="488" y="6488"/>
                    <a:pt x="0" y="6562"/>
                  </a:cubicBezTo>
                  <a:lnTo>
                    <a:pt x="0" y="7854"/>
                  </a:lnTo>
                  <a:lnTo>
                    <a:pt x="220" y="7854"/>
                  </a:lnTo>
                  <a:cubicBezTo>
                    <a:pt x="951" y="7854"/>
                    <a:pt x="1659" y="7757"/>
                    <a:pt x="2366" y="7562"/>
                  </a:cubicBezTo>
                  <a:cubicBezTo>
                    <a:pt x="3025" y="7342"/>
                    <a:pt x="3634" y="7074"/>
                    <a:pt x="4220" y="6708"/>
                  </a:cubicBezTo>
                  <a:lnTo>
                    <a:pt x="4220" y="4342"/>
                  </a:lnTo>
                  <a:cubicBezTo>
                    <a:pt x="4195" y="2001"/>
                    <a:pt x="2342" y="74"/>
                    <a:pt x="0" y="1"/>
                  </a:cubicBezTo>
                  <a:lnTo>
                    <a:pt x="0" y="1903"/>
                  </a:lnTo>
                  <a:cubicBezTo>
                    <a:pt x="220" y="1928"/>
                    <a:pt x="390" y="2025"/>
                    <a:pt x="537" y="217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0"/>
            <p:cNvSpPr/>
            <p:nvPr/>
          </p:nvSpPr>
          <p:spPr>
            <a:xfrm>
              <a:off x="3129912" y="3708819"/>
              <a:ext cx="120228" cy="373356"/>
            </a:xfrm>
            <a:custGeom>
              <a:rect b="b" l="l" r="r" t="t"/>
              <a:pathLst>
                <a:path extrusionOk="0" h="4269" w="1367">
                  <a:moveTo>
                    <a:pt x="1367" y="3586"/>
                  </a:moveTo>
                  <a:lnTo>
                    <a:pt x="1367" y="854"/>
                  </a:lnTo>
                  <a:cubicBezTo>
                    <a:pt x="1294" y="1"/>
                    <a:pt x="74" y="1"/>
                    <a:pt x="1" y="854"/>
                  </a:cubicBezTo>
                  <a:lnTo>
                    <a:pt x="1" y="3586"/>
                  </a:lnTo>
                  <a:cubicBezTo>
                    <a:pt x="1" y="3976"/>
                    <a:pt x="318" y="4269"/>
                    <a:pt x="684" y="4269"/>
                  </a:cubicBezTo>
                  <a:cubicBezTo>
                    <a:pt x="855" y="4269"/>
                    <a:pt x="1025" y="4196"/>
                    <a:pt x="1172" y="4074"/>
                  </a:cubicBezTo>
                  <a:cubicBezTo>
                    <a:pt x="1294" y="3952"/>
                    <a:pt x="1367" y="3781"/>
                    <a:pt x="1367" y="358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0"/>
            <p:cNvSpPr/>
            <p:nvPr/>
          </p:nvSpPr>
          <p:spPr>
            <a:xfrm>
              <a:off x="2806080" y="3533904"/>
              <a:ext cx="371149" cy="686979"/>
            </a:xfrm>
            <a:custGeom>
              <a:rect b="b" l="l" r="r" t="t"/>
              <a:pathLst>
                <a:path extrusionOk="0" h="7855" w="4220">
                  <a:moveTo>
                    <a:pt x="3390" y="5586"/>
                  </a:moveTo>
                  <a:lnTo>
                    <a:pt x="3390" y="2854"/>
                  </a:lnTo>
                  <a:cubicBezTo>
                    <a:pt x="3390" y="2367"/>
                    <a:pt x="3756" y="1976"/>
                    <a:pt x="4220" y="1903"/>
                  </a:cubicBezTo>
                  <a:lnTo>
                    <a:pt x="4220" y="1"/>
                  </a:lnTo>
                  <a:cubicBezTo>
                    <a:pt x="1878" y="74"/>
                    <a:pt x="25" y="2001"/>
                    <a:pt x="0" y="4342"/>
                  </a:cubicBezTo>
                  <a:lnTo>
                    <a:pt x="0" y="6708"/>
                  </a:lnTo>
                  <a:cubicBezTo>
                    <a:pt x="585" y="7049"/>
                    <a:pt x="1220" y="7342"/>
                    <a:pt x="1854" y="7537"/>
                  </a:cubicBezTo>
                  <a:cubicBezTo>
                    <a:pt x="2561" y="7732"/>
                    <a:pt x="3268" y="7854"/>
                    <a:pt x="4000" y="7830"/>
                  </a:cubicBezTo>
                  <a:lnTo>
                    <a:pt x="4220" y="7830"/>
                  </a:lnTo>
                  <a:lnTo>
                    <a:pt x="4220" y="6562"/>
                  </a:lnTo>
                  <a:cubicBezTo>
                    <a:pt x="3732" y="6488"/>
                    <a:pt x="3390" y="6074"/>
                    <a:pt x="3390" y="558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0"/>
            <p:cNvSpPr/>
            <p:nvPr/>
          </p:nvSpPr>
          <p:spPr>
            <a:xfrm>
              <a:off x="2806080" y="4150392"/>
              <a:ext cx="767979" cy="684792"/>
            </a:xfrm>
            <a:custGeom>
              <a:rect b="b" l="l" r="r" t="t"/>
              <a:pathLst>
                <a:path extrusionOk="0" h="7830" w="8732">
                  <a:moveTo>
                    <a:pt x="6976" y="781"/>
                  </a:moveTo>
                  <a:cubicBezTo>
                    <a:pt x="6244" y="1000"/>
                    <a:pt x="5488" y="1098"/>
                    <a:pt x="4732" y="1098"/>
                  </a:cubicBezTo>
                  <a:lnTo>
                    <a:pt x="4000" y="1098"/>
                  </a:lnTo>
                  <a:cubicBezTo>
                    <a:pt x="2585" y="1098"/>
                    <a:pt x="1220" y="732"/>
                    <a:pt x="0" y="0"/>
                  </a:cubicBezTo>
                  <a:lnTo>
                    <a:pt x="0" y="3586"/>
                  </a:lnTo>
                  <a:cubicBezTo>
                    <a:pt x="73" y="5951"/>
                    <a:pt x="2000" y="7829"/>
                    <a:pt x="4366" y="7829"/>
                  </a:cubicBezTo>
                  <a:cubicBezTo>
                    <a:pt x="6732" y="7829"/>
                    <a:pt x="8658" y="5951"/>
                    <a:pt x="8732" y="3586"/>
                  </a:cubicBezTo>
                  <a:lnTo>
                    <a:pt x="8732" y="0"/>
                  </a:lnTo>
                  <a:cubicBezTo>
                    <a:pt x="8171" y="342"/>
                    <a:pt x="7585" y="610"/>
                    <a:pt x="6976" y="78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0"/>
            <p:cNvSpPr/>
            <p:nvPr/>
          </p:nvSpPr>
          <p:spPr>
            <a:xfrm>
              <a:off x="3505371" y="4248519"/>
              <a:ext cx="34388" cy="266658"/>
            </a:xfrm>
            <a:custGeom>
              <a:rect b="b" l="l" r="r" t="t"/>
              <a:pathLst>
                <a:path extrusionOk="0" h="3049" w="391">
                  <a:moveTo>
                    <a:pt x="0" y="195"/>
                  </a:moveTo>
                  <a:cubicBezTo>
                    <a:pt x="0" y="98"/>
                    <a:pt x="98" y="0"/>
                    <a:pt x="195" y="0"/>
                  </a:cubicBezTo>
                  <a:cubicBezTo>
                    <a:pt x="317" y="0"/>
                    <a:pt x="390" y="98"/>
                    <a:pt x="390" y="195"/>
                  </a:cubicBezTo>
                  <a:lnTo>
                    <a:pt x="390" y="1927"/>
                  </a:lnTo>
                  <a:cubicBezTo>
                    <a:pt x="390" y="2025"/>
                    <a:pt x="317" y="2122"/>
                    <a:pt x="195" y="2122"/>
                  </a:cubicBezTo>
                  <a:cubicBezTo>
                    <a:pt x="98" y="2122"/>
                    <a:pt x="0" y="2025"/>
                    <a:pt x="0" y="1927"/>
                  </a:cubicBezTo>
                  <a:close/>
                  <a:moveTo>
                    <a:pt x="0" y="2537"/>
                  </a:moveTo>
                  <a:cubicBezTo>
                    <a:pt x="0" y="2439"/>
                    <a:pt x="98" y="2342"/>
                    <a:pt x="195" y="2342"/>
                  </a:cubicBezTo>
                  <a:cubicBezTo>
                    <a:pt x="317" y="2342"/>
                    <a:pt x="390" y="2439"/>
                    <a:pt x="390" y="2537"/>
                  </a:cubicBezTo>
                  <a:lnTo>
                    <a:pt x="390" y="2854"/>
                  </a:lnTo>
                  <a:cubicBezTo>
                    <a:pt x="390" y="2951"/>
                    <a:pt x="317" y="3049"/>
                    <a:pt x="195" y="3049"/>
                  </a:cubicBezTo>
                  <a:cubicBezTo>
                    <a:pt x="73" y="3049"/>
                    <a:pt x="0" y="2951"/>
                    <a:pt x="0" y="285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0"/>
            <p:cNvSpPr/>
            <p:nvPr/>
          </p:nvSpPr>
          <p:spPr>
            <a:xfrm>
              <a:off x="3202911" y="3533904"/>
              <a:ext cx="371149" cy="633630"/>
            </a:xfrm>
            <a:custGeom>
              <a:rect b="b" l="l" r="r" t="t"/>
              <a:pathLst>
                <a:path extrusionOk="0" h="7245" w="4220">
                  <a:moveTo>
                    <a:pt x="3610" y="4635"/>
                  </a:moveTo>
                  <a:lnTo>
                    <a:pt x="3610" y="7001"/>
                  </a:lnTo>
                  <a:cubicBezTo>
                    <a:pt x="3464" y="7098"/>
                    <a:pt x="3317" y="7171"/>
                    <a:pt x="3171" y="7244"/>
                  </a:cubicBezTo>
                  <a:cubicBezTo>
                    <a:pt x="3537" y="7098"/>
                    <a:pt x="3878" y="6903"/>
                    <a:pt x="4220" y="6708"/>
                  </a:cubicBezTo>
                  <a:lnTo>
                    <a:pt x="4220" y="4342"/>
                  </a:lnTo>
                  <a:cubicBezTo>
                    <a:pt x="4195" y="2001"/>
                    <a:pt x="2342" y="74"/>
                    <a:pt x="0" y="1"/>
                  </a:cubicBezTo>
                  <a:lnTo>
                    <a:pt x="0" y="342"/>
                  </a:lnTo>
                  <a:cubicBezTo>
                    <a:pt x="2073" y="732"/>
                    <a:pt x="3586" y="2537"/>
                    <a:pt x="3610" y="4635"/>
                  </a:cubicBez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0"/>
            <p:cNvSpPr/>
            <p:nvPr/>
          </p:nvSpPr>
          <p:spPr>
            <a:xfrm>
              <a:off x="3329471" y="4150392"/>
              <a:ext cx="246788" cy="667738"/>
            </a:xfrm>
            <a:custGeom>
              <a:rect b="b" l="l" r="r" t="t"/>
              <a:pathLst>
                <a:path extrusionOk="0" h="7635" w="2806">
                  <a:moveTo>
                    <a:pt x="2781" y="0"/>
                  </a:moveTo>
                  <a:cubicBezTo>
                    <a:pt x="2586" y="122"/>
                    <a:pt x="2366" y="244"/>
                    <a:pt x="2171" y="342"/>
                  </a:cubicBezTo>
                  <a:lnTo>
                    <a:pt x="2171" y="1122"/>
                  </a:lnTo>
                  <a:lnTo>
                    <a:pt x="2195" y="1122"/>
                  </a:lnTo>
                  <a:cubicBezTo>
                    <a:pt x="2317" y="1122"/>
                    <a:pt x="2390" y="1220"/>
                    <a:pt x="2390" y="1317"/>
                  </a:cubicBezTo>
                  <a:lnTo>
                    <a:pt x="2390" y="3049"/>
                  </a:lnTo>
                  <a:cubicBezTo>
                    <a:pt x="2390" y="3147"/>
                    <a:pt x="2317" y="3244"/>
                    <a:pt x="2195" y="3244"/>
                  </a:cubicBezTo>
                  <a:lnTo>
                    <a:pt x="2171" y="3244"/>
                  </a:lnTo>
                  <a:lnTo>
                    <a:pt x="2171" y="3464"/>
                  </a:lnTo>
                  <a:lnTo>
                    <a:pt x="2195" y="3464"/>
                  </a:lnTo>
                  <a:cubicBezTo>
                    <a:pt x="2317" y="3464"/>
                    <a:pt x="2390" y="3561"/>
                    <a:pt x="2390" y="3683"/>
                  </a:cubicBezTo>
                  <a:lnTo>
                    <a:pt x="2390" y="3976"/>
                  </a:lnTo>
                  <a:cubicBezTo>
                    <a:pt x="2390" y="4098"/>
                    <a:pt x="2317" y="4171"/>
                    <a:pt x="2195" y="4171"/>
                  </a:cubicBezTo>
                  <a:lnTo>
                    <a:pt x="2171" y="4171"/>
                  </a:lnTo>
                  <a:cubicBezTo>
                    <a:pt x="2049" y="5610"/>
                    <a:pt x="1244" y="6903"/>
                    <a:pt x="0" y="7634"/>
                  </a:cubicBezTo>
                  <a:cubicBezTo>
                    <a:pt x="1683" y="6976"/>
                    <a:pt x="2781" y="5366"/>
                    <a:pt x="2805" y="3586"/>
                  </a:cubicBez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0"/>
            <p:cNvSpPr/>
            <p:nvPr/>
          </p:nvSpPr>
          <p:spPr>
            <a:xfrm>
              <a:off x="3138531" y="3728060"/>
              <a:ext cx="111609" cy="373356"/>
            </a:xfrm>
            <a:custGeom>
              <a:rect b="b" l="l" r="r" t="t"/>
              <a:pathLst>
                <a:path extrusionOk="0" h="4269" w="1269">
                  <a:moveTo>
                    <a:pt x="879" y="317"/>
                  </a:moveTo>
                  <a:lnTo>
                    <a:pt x="879" y="3049"/>
                  </a:lnTo>
                  <a:cubicBezTo>
                    <a:pt x="879" y="3439"/>
                    <a:pt x="586" y="3732"/>
                    <a:pt x="220" y="3732"/>
                  </a:cubicBezTo>
                  <a:cubicBezTo>
                    <a:pt x="147" y="3732"/>
                    <a:pt x="74" y="3732"/>
                    <a:pt x="1" y="3707"/>
                  </a:cubicBezTo>
                  <a:cubicBezTo>
                    <a:pt x="25" y="3756"/>
                    <a:pt x="74" y="3805"/>
                    <a:pt x="123" y="3854"/>
                  </a:cubicBezTo>
                  <a:cubicBezTo>
                    <a:pt x="537" y="4268"/>
                    <a:pt x="1244" y="3976"/>
                    <a:pt x="1269" y="3366"/>
                  </a:cubicBezTo>
                  <a:lnTo>
                    <a:pt x="1269" y="634"/>
                  </a:lnTo>
                  <a:cubicBezTo>
                    <a:pt x="1269" y="464"/>
                    <a:pt x="1196" y="293"/>
                    <a:pt x="1074" y="147"/>
                  </a:cubicBezTo>
                  <a:cubicBezTo>
                    <a:pt x="976" y="73"/>
                    <a:pt x="903" y="25"/>
                    <a:pt x="805" y="0"/>
                  </a:cubicBezTo>
                  <a:cubicBezTo>
                    <a:pt x="854" y="98"/>
                    <a:pt x="879" y="195"/>
                    <a:pt x="879" y="317"/>
                  </a:cubicBez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252" name="Shape 1252"/>
        <p:cNvGrpSpPr/>
        <p:nvPr/>
      </p:nvGrpSpPr>
      <p:grpSpPr>
        <a:xfrm>
          <a:off x="0" y="0"/>
          <a:ext cx="0" cy="0"/>
          <a:chOff x="0" y="0"/>
          <a:chExt cx="0" cy="0"/>
        </a:xfrm>
      </p:grpSpPr>
      <p:sp>
        <p:nvSpPr>
          <p:cNvPr id="1253" name="Google Shape;1253;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Group02 </a:t>
            </a:r>
            <a:endParaRPr/>
          </a:p>
        </p:txBody>
      </p:sp>
      <p:sp>
        <p:nvSpPr>
          <p:cNvPr id="1254" name="Google Shape;1254;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22127467 - Nguyễn Văn Xanh</a:t>
            </a:r>
            <a:endParaRPr/>
          </a:p>
          <a:p>
            <a:pPr indent="0" lvl="0" marL="0" rtl="0" algn="l">
              <a:spcBef>
                <a:spcPts val="1200"/>
              </a:spcBef>
              <a:spcAft>
                <a:spcPts val="0"/>
              </a:spcAft>
              <a:buNone/>
            </a:pPr>
            <a:r>
              <a:rPr lang="en"/>
              <a:t>22127418 - Nguy</a:t>
            </a:r>
            <a:r>
              <a:rPr lang="en"/>
              <a:t>ễn Khánh Toàn </a:t>
            </a:r>
            <a:endParaRPr/>
          </a:p>
          <a:p>
            <a:pPr indent="0" lvl="0" marL="0" rtl="0" algn="l">
              <a:spcBef>
                <a:spcPts val="1200"/>
              </a:spcBef>
              <a:spcAft>
                <a:spcPts val="0"/>
              </a:spcAft>
              <a:buNone/>
            </a:pPr>
            <a:r>
              <a:rPr lang="en"/>
              <a:t>22127380 - Nguyễn Huy Tấn </a:t>
            </a:r>
            <a:endParaRPr/>
          </a:p>
          <a:p>
            <a:pPr indent="0" lvl="0" marL="0" rtl="0" algn="l">
              <a:spcBef>
                <a:spcPts val="1200"/>
              </a:spcBef>
              <a:spcAft>
                <a:spcPts val="0"/>
              </a:spcAft>
              <a:buNone/>
            </a:pPr>
            <a:r>
              <a:rPr lang="en"/>
              <a:t>22127093 - Nguyễn Ngọc Giang</a:t>
            </a:r>
            <a:endParaRPr/>
          </a:p>
          <a:p>
            <a:pPr indent="0" lvl="0" marL="0" rtl="0" algn="l">
              <a:spcBef>
                <a:spcPts val="1200"/>
              </a:spcBef>
              <a:spcAft>
                <a:spcPts val="0"/>
              </a:spcAft>
              <a:buNone/>
            </a:pPr>
            <a:r>
              <a:rPr lang="en"/>
              <a:t>22127173 - Hoàng Văn Khải</a:t>
            </a:r>
            <a:endParaRPr/>
          </a:p>
          <a:p>
            <a:pPr indent="0" lvl="0" marL="0" rtl="0" algn="l">
              <a:spcBef>
                <a:spcPts val="1200"/>
              </a:spcBef>
              <a:spcAft>
                <a:spcPts val="12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258" name="Shape 1258"/>
        <p:cNvGrpSpPr/>
        <p:nvPr/>
      </p:nvGrpSpPr>
      <p:grpSpPr>
        <a:xfrm>
          <a:off x="0" y="0"/>
          <a:ext cx="0" cy="0"/>
          <a:chOff x="0" y="0"/>
          <a:chExt cx="0" cy="0"/>
        </a:xfrm>
      </p:grpSpPr>
      <p:sp>
        <p:nvSpPr>
          <p:cNvPr id="1259" name="Google Shape;1259;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Optional </a:t>
            </a:r>
            <a:r>
              <a:rPr lang="en"/>
              <a:t>class</a:t>
            </a:r>
            <a:endParaRPr/>
          </a:p>
          <a:p>
            <a:pPr indent="0" lvl="0" marL="0" rtl="0" algn="l">
              <a:spcBef>
                <a:spcPts val="0"/>
              </a:spcBef>
              <a:spcAft>
                <a:spcPts val="0"/>
              </a:spcAft>
              <a:buNone/>
            </a:pPr>
            <a:r>
              <a:t/>
            </a:r>
            <a:endParaRPr/>
          </a:p>
        </p:txBody>
      </p:sp>
      <p:sp>
        <p:nvSpPr>
          <p:cNvPr id="1260" name="Google Shape;1260;p59"/>
          <p:cNvSpPr txBox="1"/>
          <p:nvPr>
            <p:ph idx="1" type="body"/>
          </p:nvPr>
        </p:nvSpPr>
        <p:spPr>
          <a:xfrm>
            <a:off x="311700" y="943125"/>
            <a:ext cx="8520600" cy="3625800"/>
          </a:xfrm>
          <a:prstGeom prst="rect">
            <a:avLst/>
          </a:prstGeom>
        </p:spPr>
        <p:txBody>
          <a:bodyPr anchorCtr="0" anchor="t" bIns="91425" lIns="91425" spcFirstLastPara="1" rIns="91425" wrap="square" tIns="91425">
            <a:normAutofit fontScale="40000" lnSpcReduction="10000"/>
          </a:bodyPr>
          <a:lstStyle/>
          <a:p>
            <a:pPr indent="0" lvl="0" marL="0" rtl="0" algn="l">
              <a:spcBef>
                <a:spcPts val="0"/>
              </a:spcBef>
              <a:spcAft>
                <a:spcPts val="0"/>
              </a:spcAft>
              <a:buNone/>
            </a:pPr>
            <a:r>
              <a:rPr lang="en" sz="3363"/>
              <a:t>22127418 - Nguyễn Khánh Toàn</a:t>
            </a:r>
            <a:endParaRPr sz="3363"/>
          </a:p>
          <a:p>
            <a:pPr indent="0" lvl="0" marL="0" rtl="0" algn="l">
              <a:spcBef>
                <a:spcPts val="1200"/>
              </a:spcBef>
              <a:spcAft>
                <a:spcPts val="0"/>
              </a:spcAft>
              <a:buNone/>
            </a:pPr>
            <a:r>
              <a:rPr b="1" lang="en" sz="3363"/>
              <a:t>Method</a:t>
            </a:r>
            <a:r>
              <a:rPr lang="en" sz="3363"/>
              <a:t>:</a:t>
            </a:r>
            <a:endParaRPr sz="3363"/>
          </a:p>
          <a:p>
            <a:pPr indent="-314030" lvl="0" marL="457200" rtl="0" algn="l">
              <a:spcBef>
                <a:spcPts val="1200"/>
              </a:spcBef>
              <a:spcAft>
                <a:spcPts val="0"/>
              </a:spcAft>
              <a:buSzPct val="100000"/>
              <a:buAutoNum type="arabicPeriod"/>
            </a:pPr>
            <a:r>
              <a:rPr b="1" lang="en" sz="3363"/>
              <a:t>o</a:t>
            </a:r>
            <a:r>
              <a:rPr b="1" lang="en" sz="3363"/>
              <a:t>f()</a:t>
            </a:r>
            <a:endParaRPr b="1" sz="3363"/>
          </a:p>
          <a:p>
            <a:pPr indent="0" lvl="0" marL="457200" rtl="0" algn="l">
              <a:spcBef>
                <a:spcPts val="1200"/>
              </a:spcBef>
              <a:spcAft>
                <a:spcPts val="0"/>
              </a:spcAft>
              <a:buNone/>
            </a:pPr>
            <a:r>
              <a:rPr lang="en" sz="3363">
                <a:solidFill>
                  <a:schemeClr val="dk1"/>
                </a:solidFill>
              </a:rPr>
              <a:t>public static &lt;T&gt; Optional&lt;T&gt; of(T value)</a:t>
            </a:r>
            <a:endParaRPr sz="3363">
              <a:solidFill>
                <a:schemeClr val="dk1"/>
              </a:solidFill>
            </a:endParaRPr>
          </a:p>
          <a:p>
            <a:pPr indent="0" lvl="0" marL="457200" rtl="0" algn="l">
              <a:spcBef>
                <a:spcPts val="1200"/>
              </a:spcBef>
              <a:spcAft>
                <a:spcPts val="0"/>
              </a:spcAft>
              <a:buNone/>
            </a:pPr>
            <a:r>
              <a:rPr b="1" lang="en" sz="3363"/>
              <a:t>Return an Optional describing the given non-null value.</a:t>
            </a:r>
            <a:endParaRPr b="1" sz="3363"/>
          </a:p>
          <a:p>
            <a:pPr indent="0" lvl="0" marL="457200" rtl="0" algn="l">
              <a:spcBef>
                <a:spcPts val="1200"/>
              </a:spcBef>
              <a:spcAft>
                <a:spcPts val="0"/>
              </a:spcAft>
              <a:buNone/>
            </a:pPr>
            <a:r>
              <a:rPr b="1" lang="en"/>
              <a:t> </a:t>
            </a:r>
            <a:endParaRPr b="1"/>
          </a:p>
          <a:p>
            <a:pPr indent="0" lvl="0" marL="457200" rtl="0" algn="l">
              <a:spcBef>
                <a:spcPts val="1200"/>
              </a:spcBef>
              <a:spcAft>
                <a:spcPts val="0"/>
              </a:spcAft>
              <a:buNone/>
            </a:pPr>
            <a:r>
              <a:t/>
            </a:r>
            <a:endParaRPr/>
          </a:p>
          <a:p>
            <a:pPr indent="0" lvl="0" marL="457200" rtl="0" algn="l">
              <a:spcBef>
                <a:spcPts val="1200"/>
              </a:spcBef>
              <a:spcAft>
                <a:spcPts val="0"/>
              </a:spcAft>
              <a:buNone/>
            </a:pPr>
            <a:r>
              <a:t/>
            </a:r>
            <a:endParaRPr/>
          </a:p>
          <a:p>
            <a:pPr indent="0" lvl="0" marL="0" rtl="0" algn="l">
              <a:spcBef>
                <a:spcPts val="1200"/>
              </a:spcBef>
              <a:spcAft>
                <a:spcPts val="0"/>
              </a:spcAft>
              <a:buNone/>
            </a:pPr>
            <a:r>
              <a:t/>
            </a:r>
            <a:endParaRPr sz="1050">
              <a:solidFill>
                <a:srgbClr val="333333"/>
              </a:solidFill>
              <a:highlight>
                <a:srgbClr val="FFFFFF"/>
              </a:highlight>
              <a:latin typeface="Roboto"/>
              <a:ea typeface="Roboto"/>
              <a:cs typeface="Roboto"/>
              <a:sym typeface="Roboto"/>
            </a:endParaRPr>
          </a:p>
          <a:p>
            <a:pPr indent="0" lvl="0" marL="457200" rtl="0" algn="l">
              <a:spcBef>
                <a:spcPts val="0"/>
              </a:spcBef>
              <a:spcAft>
                <a:spcPts val="0"/>
              </a:spcAft>
              <a:buNone/>
            </a:pPr>
            <a:r>
              <a:t/>
            </a:r>
            <a:endParaRPr/>
          </a:p>
          <a:p>
            <a:pPr indent="0" lvl="0" marL="0" rtl="0" algn="l">
              <a:spcBef>
                <a:spcPts val="1200"/>
              </a:spcBef>
              <a:spcAft>
                <a:spcPts val="0"/>
              </a:spcAft>
              <a:buNone/>
            </a:pPr>
            <a:r>
              <a:rPr lang="en"/>
              <a:t> </a:t>
            </a:r>
            <a:endParaRPr/>
          </a:p>
          <a:p>
            <a:pPr indent="0" lvl="0" marL="0" rtl="0" algn="l">
              <a:spcBef>
                <a:spcPts val="1200"/>
              </a:spcBef>
              <a:spcAft>
                <a:spcPts val="1200"/>
              </a:spcAft>
              <a:buNone/>
            </a:pPr>
            <a:r>
              <a:rPr lang="en"/>
              <a:t>	</a:t>
            </a:r>
            <a:endParaRPr/>
          </a:p>
        </p:txBody>
      </p:sp>
      <p:pic>
        <p:nvPicPr>
          <p:cNvPr id="1261" name="Google Shape;1261;p59"/>
          <p:cNvPicPr preferRelativeResize="0"/>
          <p:nvPr/>
        </p:nvPicPr>
        <p:blipFill>
          <a:blip r:embed="rId3">
            <a:alphaModFix/>
          </a:blip>
          <a:stretch>
            <a:fillRect/>
          </a:stretch>
        </p:blipFill>
        <p:spPr>
          <a:xfrm>
            <a:off x="746400" y="2942875"/>
            <a:ext cx="4749476" cy="1404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265" name="Shape 1265"/>
        <p:cNvGrpSpPr/>
        <p:nvPr/>
      </p:nvGrpSpPr>
      <p:grpSpPr>
        <a:xfrm>
          <a:off x="0" y="0"/>
          <a:ext cx="0" cy="0"/>
          <a:chOff x="0" y="0"/>
          <a:chExt cx="0" cy="0"/>
        </a:xfrm>
      </p:grpSpPr>
      <p:sp>
        <p:nvSpPr>
          <p:cNvPr id="1266" name="Google Shape;1266;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Optional </a:t>
            </a:r>
            <a:r>
              <a:rPr lang="en"/>
              <a:t>class</a:t>
            </a:r>
            <a:endParaRPr/>
          </a:p>
          <a:p>
            <a:pPr indent="0" lvl="0" marL="0" rtl="0" algn="l">
              <a:spcBef>
                <a:spcPts val="0"/>
              </a:spcBef>
              <a:spcAft>
                <a:spcPts val="0"/>
              </a:spcAft>
              <a:buNone/>
            </a:pPr>
            <a:r>
              <a:t/>
            </a:r>
            <a:endParaRPr/>
          </a:p>
        </p:txBody>
      </p:sp>
      <p:sp>
        <p:nvSpPr>
          <p:cNvPr id="1267" name="Google Shape;1267;p60"/>
          <p:cNvSpPr txBox="1"/>
          <p:nvPr>
            <p:ph idx="1" type="body"/>
          </p:nvPr>
        </p:nvSpPr>
        <p:spPr>
          <a:xfrm>
            <a:off x="311700" y="926175"/>
            <a:ext cx="8520600" cy="39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22127418 - </a:t>
            </a:r>
            <a:r>
              <a:rPr lang="en" sz="1300"/>
              <a:t>Nguyễn Khánh Toàn</a:t>
            </a:r>
            <a:endParaRPr sz="1300"/>
          </a:p>
          <a:p>
            <a:pPr indent="0" lvl="0" marL="0" rtl="0" algn="l">
              <a:spcBef>
                <a:spcPts val="1200"/>
              </a:spcBef>
              <a:spcAft>
                <a:spcPts val="0"/>
              </a:spcAft>
              <a:buNone/>
            </a:pPr>
            <a:r>
              <a:t/>
            </a:r>
            <a:endParaRPr sz="1300"/>
          </a:p>
          <a:p>
            <a:pPr indent="0" lvl="0" marL="0" rtl="0" algn="l">
              <a:spcBef>
                <a:spcPts val="1200"/>
              </a:spcBef>
              <a:spcAft>
                <a:spcPts val="0"/>
              </a:spcAft>
              <a:buNone/>
            </a:pPr>
            <a:r>
              <a:rPr b="1" lang="en" sz="1300"/>
              <a:t>2. 	</a:t>
            </a:r>
            <a:r>
              <a:rPr b="1" lang="en" sz="1300"/>
              <a:t>hashCode()</a:t>
            </a:r>
            <a:endParaRPr b="1" sz="1300"/>
          </a:p>
          <a:p>
            <a:pPr indent="0" lvl="0" marL="457200" rtl="0" algn="l">
              <a:spcBef>
                <a:spcPts val="1200"/>
              </a:spcBef>
              <a:spcAft>
                <a:spcPts val="0"/>
              </a:spcAft>
              <a:buNone/>
            </a:pPr>
            <a:r>
              <a:rPr lang="en" sz="1300">
                <a:solidFill>
                  <a:schemeClr val="dk1"/>
                </a:solidFill>
              </a:rPr>
              <a:t>public int hashCode()</a:t>
            </a:r>
            <a:endParaRPr sz="1300">
              <a:solidFill>
                <a:schemeClr val="dk1"/>
              </a:solidFill>
            </a:endParaRPr>
          </a:p>
          <a:p>
            <a:pPr indent="0" lvl="0" marL="457200" rtl="0" algn="l">
              <a:spcBef>
                <a:spcPts val="1200"/>
              </a:spcBef>
              <a:spcAft>
                <a:spcPts val="0"/>
              </a:spcAft>
              <a:buNone/>
            </a:pPr>
            <a:r>
              <a:rPr b="1" lang="en" sz="1300">
                <a:latin typeface="Roboto"/>
                <a:ea typeface="Roboto"/>
                <a:cs typeface="Roboto"/>
                <a:sym typeface="Roboto"/>
              </a:rPr>
              <a:t>Returns the hash code of the value, if present, otherwise </a:t>
            </a:r>
            <a:r>
              <a:rPr b="1" lang="en" sz="1300">
                <a:latin typeface="Roboto Mono"/>
                <a:ea typeface="Roboto Mono"/>
                <a:cs typeface="Roboto Mono"/>
                <a:sym typeface="Roboto Mono"/>
              </a:rPr>
              <a:t>0</a:t>
            </a:r>
            <a:r>
              <a:rPr b="1" lang="en" sz="1300">
                <a:latin typeface="Roboto"/>
                <a:ea typeface="Roboto"/>
                <a:cs typeface="Roboto"/>
                <a:sym typeface="Roboto"/>
              </a:rPr>
              <a:t> (zero) if no value is present.</a:t>
            </a:r>
            <a:endParaRPr b="1" sz="1300">
              <a:latin typeface="Roboto"/>
              <a:ea typeface="Roboto"/>
              <a:cs typeface="Roboto"/>
              <a:sym typeface="Roboto"/>
            </a:endParaRPr>
          </a:p>
          <a:p>
            <a:pPr indent="0" lvl="0" marL="457200" rtl="0" algn="l">
              <a:spcBef>
                <a:spcPts val="1200"/>
              </a:spcBef>
              <a:spcAft>
                <a:spcPts val="0"/>
              </a:spcAft>
              <a:buClr>
                <a:schemeClr val="dk1"/>
              </a:buClr>
              <a:buSzPts val="1100"/>
              <a:buFont typeface="Arial"/>
              <a:buNone/>
            </a:pPr>
            <a:r>
              <a:rPr lang="en" sz="1300">
                <a:solidFill>
                  <a:schemeClr val="dk1"/>
                </a:solidFill>
              </a:rPr>
              <a:t>	</a:t>
            </a:r>
            <a:endParaRPr sz="1300">
              <a:solidFill>
                <a:schemeClr val="dk1"/>
              </a:solidFill>
            </a:endParaRPr>
          </a:p>
          <a:p>
            <a:pPr indent="0" lvl="0" marL="457200" rtl="0" algn="l">
              <a:spcBef>
                <a:spcPts val="1200"/>
              </a:spcBef>
              <a:spcAft>
                <a:spcPts val="0"/>
              </a:spcAft>
              <a:buNone/>
            </a:pPr>
            <a:r>
              <a:t/>
            </a:r>
            <a:endParaRPr sz="1300"/>
          </a:p>
          <a:p>
            <a:pPr indent="0" lvl="0" marL="457200" rtl="0" algn="l">
              <a:spcBef>
                <a:spcPts val="1200"/>
              </a:spcBef>
              <a:spcAft>
                <a:spcPts val="0"/>
              </a:spcAft>
              <a:buNone/>
            </a:pPr>
            <a:r>
              <a:rPr lang="en" sz="1300"/>
              <a:t> </a:t>
            </a:r>
            <a:endParaRPr sz="1300"/>
          </a:p>
          <a:p>
            <a:pPr indent="0" lvl="0" marL="457200" rtl="0" algn="l">
              <a:spcBef>
                <a:spcPts val="1200"/>
              </a:spcBef>
              <a:spcAft>
                <a:spcPts val="0"/>
              </a:spcAft>
              <a:buNone/>
            </a:pPr>
            <a:r>
              <a:t/>
            </a:r>
            <a:endParaRPr sz="1300"/>
          </a:p>
          <a:p>
            <a:pPr indent="0" lvl="0" marL="457200" rtl="0" algn="l">
              <a:spcBef>
                <a:spcPts val="1200"/>
              </a:spcBef>
              <a:spcAft>
                <a:spcPts val="0"/>
              </a:spcAft>
              <a:buNone/>
            </a:pPr>
            <a:r>
              <a:t/>
            </a:r>
            <a:endParaRPr sz="1300"/>
          </a:p>
          <a:p>
            <a:pPr indent="0" lvl="0" marL="0" rtl="0" algn="l">
              <a:spcBef>
                <a:spcPts val="1200"/>
              </a:spcBef>
              <a:spcAft>
                <a:spcPts val="0"/>
              </a:spcAft>
              <a:buNone/>
            </a:pPr>
            <a:r>
              <a:t/>
            </a:r>
            <a:endParaRPr sz="1300">
              <a:solidFill>
                <a:srgbClr val="333333"/>
              </a:solidFill>
              <a:highlight>
                <a:srgbClr val="FFFFFF"/>
              </a:highlight>
              <a:latin typeface="Roboto"/>
              <a:ea typeface="Roboto"/>
              <a:cs typeface="Roboto"/>
              <a:sym typeface="Roboto"/>
            </a:endParaRPr>
          </a:p>
          <a:p>
            <a:pPr indent="0" lvl="0" marL="457200" rtl="0" algn="l">
              <a:spcBef>
                <a:spcPts val="0"/>
              </a:spcBef>
              <a:spcAft>
                <a:spcPts val="0"/>
              </a:spcAft>
              <a:buNone/>
            </a:pPr>
            <a:r>
              <a:t/>
            </a:r>
            <a:endParaRPr sz="1300"/>
          </a:p>
          <a:p>
            <a:pPr indent="0" lvl="0" marL="0" rtl="0" algn="l">
              <a:spcBef>
                <a:spcPts val="1200"/>
              </a:spcBef>
              <a:spcAft>
                <a:spcPts val="0"/>
              </a:spcAft>
              <a:buNone/>
            </a:pPr>
            <a:r>
              <a:rPr lang="en" sz="1300"/>
              <a:t> </a:t>
            </a:r>
            <a:endParaRPr sz="1300"/>
          </a:p>
          <a:p>
            <a:pPr indent="0" lvl="0" marL="0" rtl="0" algn="l">
              <a:spcBef>
                <a:spcPts val="1200"/>
              </a:spcBef>
              <a:spcAft>
                <a:spcPts val="1200"/>
              </a:spcAft>
              <a:buNone/>
            </a:pPr>
            <a:r>
              <a:rPr lang="en" sz="1300"/>
              <a:t>	</a:t>
            </a:r>
            <a:endParaRPr sz="1300"/>
          </a:p>
        </p:txBody>
      </p:sp>
      <p:pic>
        <p:nvPicPr>
          <p:cNvPr id="1268" name="Google Shape;1268;p60"/>
          <p:cNvPicPr preferRelativeResize="0"/>
          <p:nvPr/>
        </p:nvPicPr>
        <p:blipFill>
          <a:blip r:embed="rId3">
            <a:alphaModFix/>
          </a:blip>
          <a:stretch>
            <a:fillRect/>
          </a:stretch>
        </p:blipFill>
        <p:spPr>
          <a:xfrm>
            <a:off x="848700" y="2999875"/>
            <a:ext cx="4844525" cy="1432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272" name="Shape 1272"/>
        <p:cNvGrpSpPr/>
        <p:nvPr/>
      </p:nvGrpSpPr>
      <p:grpSpPr>
        <a:xfrm>
          <a:off x="0" y="0"/>
          <a:ext cx="0" cy="0"/>
          <a:chOff x="0" y="0"/>
          <a:chExt cx="0" cy="0"/>
        </a:xfrm>
      </p:grpSpPr>
      <p:sp>
        <p:nvSpPr>
          <p:cNvPr id="1273" name="Google Shape;1273;p61"/>
          <p:cNvSpPr txBox="1"/>
          <p:nvPr>
            <p:ph type="ctrTitle"/>
          </p:nvPr>
        </p:nvSpPr>
        <p:spPr>
          <a:xfrm>
            <a:off x="311700" y="0"/>
            <a:ext cx="8520600" cy="7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580"/>
              <a:t>stringBuilder - 22127467</a:t>
            </a:r>
            <a:endParaRPr sz="3580"/>
          </a:p>
        </p:txBody>
      </p:sp>
      <p:sp>
        <p:nvSpPr>
          <p:cNvPr id="1274" name="Google Shape;1274;p61"/>
          <p:cNvSpPr txBox="1"/>
          <p:nvPr>
            <p:ph idx="1" type="subTitle"/>
          </p:nvPr>
        </p:nvSpPr>
        <p:spPr>
          <a:xfrm>
            <a:off x="311700" y="792595"/>
            <a:ext cx="8520600" cy="1463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Method 1: reverse() </a:t>
            </a:r>
            <a:endParaRPr/>
          </a:p>
          <a:p>
            <a:pPr indent="0" lvl="0" marL="0" rtl="0" algn="l">
              <a:spcBef>
                <a:spcPts val="0"/>
              </a:spcBef>
              <a:spcAft>
                <a:spcPts val="0"/>
              </a:spcAft>
              <a:buNone/>
            </a:pPr>
            <a:r>
              <a:rPr lang="en"/>
              <a:t>Đảo ngược  ký tự trong chuỗi và trả về chuỗi mới thay thế chuỗi cũ </a:t>
            </a:r>
            <a:endParaRPr/>
          </a:p>
          <a:p>
            <a:pPr indent="0" lvl="0" marL="0" rtl="0" algn="l">
              <a:spcBef>
                <a:spcPts val="0"/>
              </a:spcBef>
              <a:spcAft>
                <a:spcPts val="0"/>
              </a:spcAft>
              <a:buNone/>
            </a:pPr>
            <a:r>
              <a:t/>
            </a:r>
            <a:endParaRPr/>
          </a:p>
        </p:txBody>
      </p:sp>
      <p:sp>
        <p:nvSpPr>
          <p:cNvPr id="1275" name="Google Shape;1275;p61"/>
          <p:cNvSpPr txBox="1"/>
          <p:nvPr/>
        </p:nvSpPr>
        <p:spPr>
          <a:xfrm>
            <a:off x="408875" y="4431500"/>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dk2"/>
              </a:solidFill>
            </a:endParaRPr>
          </a:p>
        </p:txBody>
      </p:sp>
      <p:pic>
        <p:nvPicPr>
          <p:cNvPr id="1276" name="Google Shape;1276;p61"/>
          <p:cNvPicPr preferRelativeResize="0"/>
          <p:nvPr/>
        </p:nvPicPr>
        <p:blipFill>
          <a:blip r:embed="rId3">
            <a:alphaModFix/>
          </a:blip>
          <a:stretch>
            <a:fillRect/>
          </a:stretch>
        </p:blipFill>
        <p:spPr>
          <a:xfrm>
            <a:off x="408875" y="1979395"/>
            <a:ext cx="5421930" cy="258270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280" name="Shape 1280"/>
        <p:cNvGrpSpPr/>
        <p:nvPr/>
      </p:nvGrpSpPr>
      <p:grpSpPr>
        <a:xfrm>
          <a:off x="0" y="0"/>
          <a:ext cx="0" cy="0"/>
          <a:chOff x="0" y="0"/>
          <a:chExt cx="0" cy="0"/>
        </a:xfrm>
      </p:grpSpPr>
      <p:sp>
        <p:nvSpPr>
          <p:cNvPr id="1281" name="Google Shape;1281;p62"/>
          <p:cNvSpPr txBox="1"/>
          <p:nvPr>
            <p:ph type="ctrTitle"/>
          </p:nvPr>
        </p:nvSpPr>
        <p:spPr>
          <a:xfrm>
            <a:off x="0" y="41975"/>
            <a:ext cx="8520600" cy="792600"/>
          </a:xfrm>
          <a:prstGeom prst="rect">
            <a:avLst/>
          </a:prstGeom>
        </p:spPr>
        <p:txBody>
          <a:bodyPr anchorCtr="0" anchor="b" bIns="91425" lIns="91425" spcFirstLastPara="1" rIns="91425" wrap="square" tIns="91425">
            <a:noAutofit/>
          </a:bodyPr>
          <a:lstStyle/>
          <a:p>
            <a:pPr indent="371475" lvl="0" marL="0" rtl="0" algn="l">
              <a:spcBef>
                <a:spcPts val="0"/>
              </a:spcBef>
              <a:spcAft>
                <a:spcPts val="0"/>
              </a:spcAft>
              <a:buSzPts val="990"/>
              <a:buNone/>
            </a:pPr>
            <a:r>
              <a:rPr lang="en" sz="3380"/>
              <a:t>stringBuilder - 22127467</a:t>
            </a:r>
            <a:endParaRPr sz="3380"/>
          </a:p>
        </p:txBody>
      </p:sp>
      <p:sp>
        <p:nvSpPr>
          <p:cNvPr id="1282" name="Google Shape;1282;p62"/>
          <p:cNvSpPr txBox="1"/>
          <p:nvPr>
            <p:ph idx="1" type="subTitle"/>
          </p:nvPr>
        </p:nvSpPr>
        <p:spPr>
          <a:xfrm>
            <a:off x="311700" y="792600"/>
            <a:ext cx="8520600" cy="17793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trimToSize():</a:t>
            </a:r>
            <a:endParaRPr/>
          </a:p>
          <a:p>
            <a:pPr indent="0" lvl="0" marL="0" rtl="0" algn="l">
              <a:spcBef>
                <a:spcPts val="0"/>
              </a:spcBef>
              <a:spcAft>
                <a:spcPts val="0"/>
              </a:spcAft>
              <a:buNone/>
            </a:pPr>
            <a:r>
              <a:rPr lang="en"/>
              <a:t>Hàm cắt bớt bộ nhớ được cấp cho stringBuilder nếu như chuỗi hiện tại đang sử dụng ít hơn bộ nhớ được cấp, giúp tối ưu bộ nhớ </a:t>
            </a:r>
            <a:endParaRPr/>
          </a:p>
        </p:txBody>
      </p:sp>
      <p:pic>
        <p:nvPicPr>
          <p:cNvPr id="1283" name="Google Shape;1283;p62"/>
          <p:cNvPicPr preferRelativeResize="0"/>
          <p:nvPr/>
        </p:nvPicPr>
        <p:blipFill>
          <a:blip r:embed="rId3">
            <a:alphaModFix/>
          </a:blip>
          <a:stretch>
            <a:fillRect/>
          </a:stretch>
        </p:blipFill>
        <p:spPr>
          <a:xfrm>
            <a:off x="394925" y="2472500"/>
            <a:ext cx="4762600" cy="2266800"/>
          </a:xfrm>
          <a:prstGeom prst="rect">
            <a:avLst/>
          </a:prstGeom>
          <a:noFill/>
          <a:ln>
            <a:noFill/>
          </a:ln>
        </p:spPr>
      </p:pic>
      <p:pic>
        <p:nvPicPr>
          <p:cNvPr id="1284" name="Google Shape;1284;p62"/>
          <p:cNvPicPr preferRelativeResize="0"/>
          <p:nvPr/>
        </p:nvPicPr>
        <p:blipFill>
          <a:blip r:embed="rId4">
            <a:alphaModFix/>
          </a:blip>
          <a:stretch>
            <a:fillRect/>
          </a:stretch>
        </p:blipFill>
        <p:spPr>
          <a:xfrm>
            <a:off x="5697012" y="3487150"/>
            <a:ext cx="2905125" cy="1009650"/>
          </a:xfrm>
          <a:prstGeom prst="rect">
            <a:avLst/>
          </a:prstGeom>
          <a:noFill/>
          <a:ln>
            <a:noFill/>
          </a:ln>
        </p:spPr>
      </p:pic>
      <p:sp>
        <p:nvSpPr>
          <p:cNvPr id="1285" name="Google Shape;1285;p62"/>
          <p:cNvSpPr txBox="1"/>
          <p:nvPr/>
        </p:nvSpPr>
        <p:spPr>
          <a:xfrm>
            <a:off x="5649563" y="3169475"/>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2"/>
                </a:solidFill>
              </a:rPr>
              <a:t>o</a:t>
            </a:r>
            <a:r>
              <a:rPr b="1" lang="en" sz="1300">
                <a:solidFill>
                  <a:schemeClr val="dk2"/>
                </a:solidFill>
              </a:rPr>
              <a:t>utput:</a:t>
            </a:r>
            <a:endParaRPr b="1" sz="13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289" name="Shape 1289"/>
        <p:cNvGrpSpPr/>
        <p:nvPr/>
      </p:nvGrpSpPr>
      <p:grpSpPr>
        <a:xfrm>
          <a:off x="0" y="0"/>
          <a:ext cx="0" cy="0"/>
          <a:chOff x="0" y="0"/>
          <a:chExt cx="0" cy="0"/>
        </a:xfrm>
      </p:grpSpPr>
      <p:sp>
        <p:nvSpPr>
          <p:cNvPr id="1290" name="Google Shape;1290;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Math - 22127093</a:t>
            </a:r>
            <a:endParaRPr/>
          </a:p>
        </p:txBody>
      </p:sp>
      <p:sp>
        <p:nvSpPr>
          <p:cNvPr id="1291" name="Google Shape;1291;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scalb(): sử d</a:t>
            </a:r>
            <a:r>
              <a:rPr lang="en"/>
              <a:t>ụng để thực hiện phép nhân 1 số thực với lũy thừa của 2. Cụ thể, hàm sẽ thực hiện phép tính sau: result = x * 2^y</a:t>
            </a:r>
            <a:endParaRPr/>
          </a:p>
          <a:p>
            <a:pPr indent="0" lvl="0" marL="0" rtl="0" algn="l">
              <a:spcBef>
                <a:spcPts val="1200"/>
              </a:spcBef>
              <a:spcAft>
                <a:spcPts val="0"/>
              </a:spcAft>
              <a:buNone/>
            </a:pPr>
            <a:r>
              <a:rPr lang="en"/>
              <a:t>Cú pháp: public static double scalb(double x, int y)</a:t>
            </a:r>
            <a:endParaRPr/>
          </a:p>
          <a:p>
            <a:pPr indent="0" lvl="0" marL="0" rtl="0" algn="l">
              <a:spcBef>
                <a:spcPts val="1200"/>
              </a:spcBef>
              <a:spcAft>
                <a:spcPts val="0"/>
              </a:spcAft>
              <a:buNone/>
            </a:pPr>
            <a:r>
              <a:rPr lang="en"/>
              <a:t>Ví dụ: </a:t>
            </a:r>
            <a:endParaRPr/>
          </a:p>
          <a:p>
            <a:pPr indent="0" lvl="0" marL="0" rtl="0" algn="l">
              <a:spcBef>
                <a:spcPts val="1200"/>
              </a:spcBef>
              <a:spcAft>
                <a:spcPts val="0"/>
              </a:spcAft>
              <a:buNone/>
            </a:pPr>
            <a:r>
              <a:rPr lang="en"/>
              <a:t>     System.out.println(Math.scalb(1.5, 4));</a:t>
            </a:r>
            <a:endParaRPr/>
          </a:p>
          <a:p>
            <a:pPr indent="0" lvl="0" marL="0" rtl="0" algn="l">
              <a:spcBef>
                <a:spcPts val="1200"/>
              </a:spcBef>
              <a:spcAft>
                <a:spcPts val="0"/>
              </a:spcAft>
              <a:buNone/>
            </a:pPr>
            <a:r>
              <a:rPr lang="en"/>
              <a:t>    // Hàm trả về: 24.0</a:t>
            </a:r>
            <a:endParaRPr/>
          </a:p>
          <a:p>
            <a:pPr indent="0" lvl="0" marL="0" rtl="0" algn="l">
              <a:spcBef>
                <a:spcPts val="1200"/>
              </a:spcBef>
              <a:spcAft>
                <a:spcPts val="12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295" name="Shape 1295"/>
        <p:cNvGrpSpPr/>
        <p:nvPr/>
      </p:nvGrpSpPr>
      <p:grpSpPr>
        <a:xfrm>
          <a:off x="0" y="0"/>
          <a:ext cx="0" cy="0"/>
          <a:chOff x="0" y="0"/>
          <a:chExt cx="0" cy="0"/>
        </a:xfrm>
      </p:grpSpPr>
      <p:sp>
        <p:nvSpPr>
          <p:cNvPr id="1296" name="Google Shape;1296;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Math - 22127093</a:t>
            </a:r>
            <a:endParaRPr/>
          </a:p>
        </p:txBody>
      </p:sp>
      <p:sp>
        <p:nvSpPr>
          <p:cNvPr id="1297" name="Google Shape;1297;p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round(): h</a:t>
            </a:r>
            <a:r>
              <a:rPr lang="en"/>
              <a:t>àm dùng để làm tròn giá trị số thực đến giá trị gần nhất của số nguyên.</a:t>
            </a:r>
            <a:endParaRPr/>
          </a:p>
          <a:p>
            <a:pPr indent="0" lvl="0" marL="0" rtl="0" algn="l">
              <a:spcBef>
                <a:spcPts val="1200"/>
              </a:spcBef>
              <a:spcAft>
                <a:spcPts val="0"/>
              </a:spcAft>
              <a:buNone/>
            </a:pPr>
            <a:r>
              <a:rPr lang="en"/>
              <a:t>Cú pháp: public static int round(float number)</a:t>
            </a:r>
            <a:endParaRPr/>
          </a:p>
          <a:p>
            <a:pPr indent="0" lvl="0" marL="0" rtl="0" algn="l">
              <a:spcBef>
                <a:spcPts val="1200"/>
              </a:spcBef>
              <a:spcAft>
                <a:spcPts val="0"/>
              </a:spcAft>
              <a:buNone/>
            </a:pPr>
            <a:r>
              <a:rPr lang="en"/>
              <a:t>Ví dụ:</a:t>
            </a:r>
            <a:endParaRPr/>
          </a:p>
          <a:p>
            <a:pPr indent="0" lvl="0" marL="0" rtl="0" algn="l">
              <a:spcBef>
                <a:spcPts val="1200"/>
              </a:spcBef>
              <a:spcAft>
                <a:spcPts val="0"/>
              </a:spcAft>
              <a:buNone/>
            </a:pPr>
            <a:r>
              <a:rPr lang="en"/>
              <a:t>System.out.println(Math.round(0.60));</a:t>
            </a:r>
            <a:endParaRPr/>
          </a:p>
          <a:p>
            <a:pPr indent="0" lvl="0" marL="0" rtl="0" algn="l">
              <a:spcBef>
                <a:spcPts val="1200"/>
              </a:spcBef>
              <a:spcAft>
                <a:spcPts val="0"/>
              </a:spcAft>
              <a:buNone/>
            </a:pPr>
            <a:r>
              <a:rPr lang="en"/>
              <a:t>// Hàm trả về: 1</a:t>
            </a:r>
            <a:endParaRPr/>
          </a:p>
          <a:p>
            <a:pPr indent="0" lvl="0" marL="0" rtl="0" algn="l">
              <a:spcBef>
                <a:spcPts val="1200"/>
              </a:spcBef>
              <a:spcAft>
                <a:spcPts val="12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301" name="Shape 1301"/>
        <p:cNvGrpSpPr/>
        <p:nvPr/>
      </p:nvGrpSpPr>
      <p:grpSpPr>
        <a:xfrm>
          <a:off x="0" y="0"/>
          <a:ext cx="0" cy="0"/>
          <a:chOff x="0" y="0"/>
          <a:chExt cx="0" cy="0"/>
        </a:xfrm>
      </p:grpSpPr>
      <p:sp>
        <p:nvSpPr>
          <p:cNvPr id="1302" name="Google Shape;1302;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Math - 22127173</a:t>
            </a:r>
            <a:endParaRPr/>
          </a:p>
        </p:txBody>
      </p:sp>
      <p:sp>
        <p:nvSpPr>
          <p:cNvPr id="1303" name="Google Shape;1303;p6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hypot(double x, double y): hàm trả về giá trị căn bậc 2 của tổng bình phương x và y hay nói cách khác là tính độ dài cạnh huyền của tam giác vuông có độ dài 2 cạnh góc vuông lần lượt là x và y.</a:t>
            </a:r>
            <a:endParaRPr/>
          </a:p>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307" name="Shape 1307"/>
        <p:cNvGrpSpPr/>
        <p:nvPr/>
      </p:nvGrpSpPr>
      <p:grpSpPr>
        <a:xfrm>
          <a:off x="0" y="0"/>
          <a:ext cx="0" cy="0"/>
          <a:chOff x="0" y="0"/>
          <a:chExt cx="0" cy="0"/>
        </a:xfrm>
      </p:grpSpPr>
      <p:sp>
        <p:nvSpPr>
          <p:cNvPr id="1308" name="Google Shape;1308;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Math - 22127173</a:t>
            </a:r>
            <a:endParaRPr/>
          </a:p>
        </p:txBody>
      </p:sp>
      <p:sp>
        <p:nvSpPr>
          <p:cNvPr id="1309" name="Google Shape;1309;p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toRadians(double angdeg): hàm chuyển đổi đơn vị góc từ độ sang radian (giá trị xấp xỉ chứ không chính xác tuyệt đối)</a:t>
            </a:r>
            <a:endParaRPr/>
          </a:p>
          <a:p>
            <a:pPr indent="0" lvl="0" marL="0" rtl="0" algn="l">
              <a:spcBef>
                <a:spcPts val="0"/>
              </a:spcBef>
              <a:spcAft>
                <a:spcPts val="12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313" name="Shape 1313"/>
        <p:cNvGrpSpPr/>
        <p:nvPr/>
      </p:nvGrpSpPr>
      <p:grpSpPr>
        <a:xfrm>
          <a:off x="0" y="0"/>
          <a:ext cx="0" cy="0"/>
          <a:chOff x="0" y="0"/>
          <a:chExt cx="0" cy="0"/>
        </a:xfrm>
      </p:grpSpPr>
      <p:sp>
        <p:nvSpPr>
          <p:cNvPr id="1314" name="Google Shape;1314;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Optional - 22127380</a:t>
            </a:r>
            <a:endParaRPr/>
          </a:p>
        </p:txBody>
      </p:sp>
      <p:sp>
        <p:nvSpPr>
          <p:cNvPr id="1315" name="Google Shape;1315;p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orElseThrow() có thể được sử dụng để truy cập dữ liệu bên trong Optional. Nếu có thì sẽ trả về giá trị dữ liệu hoặc  NoSuchElementException nếu dữ liệu bị trống</a:t>
            </a:r>
            <a:endParaRPr/>
          </a:p>
          <a:p>
            <a:pPr indent="0" lvl="0" marL="0" rtl="0" algn="l">
              <a:spcBef>
                <a:spcPts val="1200"/>
              </a:spcBef>
              <a:spcAft>
                <a:spcPts val="0"/>
              </a:spcAft>
              <a:buNone/>
            </a:pPr>
            <a:r>
              <a:rPr lang="en"/>
              <a:t>Ex:</a:t>
            </a:r>
            <a:endParaRPr/>
          </a:p>
          <a:p>
            <a:pPr indent="0" lvl="0" marL="0" rtl="0" algn="l">
              <a:spcBef>
                <a:spcPts val="1200"/>
              </a:spcBef>
              <a:spcAft>
                <a:spcPts val="0"/>
              </a:spcAft>
              <a:buNone/>
            </a:pPr>
            <a:r>
              <a:rPr lang="en"/>
              <a:t>Optional&lt;Color&gt; color1 = ColorsRepository.getColor("red");</a:t>
            </a:r>
            <a:endParaRPr/>
          </a:p>
          <a:p>
            <a:pPr indent="0" lvl="0" marL="0" rtl="0" algn="l">
              <a:spcBef>
                <a:spcPts val="1200"/>
              </a:spcBef>
              <a:spcAft>
                <a:spcPts val="0"/>
              </a:spcAft>
              <a:buNone/>
            </a:pPr>
            <a:r>
              <a:rPr lang="en"/>
              <a:t>System.out.println(color1.orElseThrow()); // nó sẽ in ra đối tượng màu đỏ</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Optional&lt;Color&gt; color2 = ColorsRepository.getColor("spencer");</a:t>
            </a:r>
            <a:endParaRPr/>
          </a:p>
          <a:p>
            <a:pPr indent="0" lvl="0" marL="0" rtl="0" algn="l">
              <a:spcBef>
                <a:spcPts val="1200"/>
              </a:spcBef>
              <a:spcAft>
                <a:spcPts val="1200"/>
              </a:spcAft>
              <a:buNone/>
            </a:pPr>
            <a:r>
              <a:rPr lang="en"/>
              <a:t>System.out.println(color2.orElseThrow()); // nó sẽ ném ra NoSuchElementException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grpSp>
        <p:nvGrpSpPr>
          <p:cNvPr id="526" name="Google Shape;526;p41"/>
          <p:cNvGrpSpPr/>
          <p:nvPr/>
        </p:nvGrpSpPr>
        <p:grpSpPr>
          <a:xfrm>
            <a:off x="6351563" y="1232223"/>
            <a:ext cx="1827475" cy="1051350"/>
            <a:chOff x="7146475" y="2190661"/>
            <a:chExt cx="1827475" cy="1051350"/>
          </a:xfrm>
        </p:grpSpPr>
        <p:sp>
          <p:nvSpPr>
            <p:cNvPr id="527" name="Google Shape;527;p41"/>
            <p:cNvSpPr/>
            <p:nvPr/>
          </p:nvSpPr>
          <p:spPr>
            <a:xfrm>
              <a:off x="7236650" y="2282011"/>
              <a:ext cx="1737300" cy="9600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 name="Google Shape;528;p41"/>
            <p:cNvGrpSpPr/>
            <p:nvPr/>
          </p:nvGrpSpPr>
          <p:grpSpPr>
            <a:xfrm>
              <a:off x="7146475" y="2190661"/>
              <a:ext cx="1737300" cy="960000"/>
              <a:chOff x="7146475" y="2190661"/>
              <a:chExt cx="1737300" cy="960000"/>
            </a:xfrm>
          </p:grpSpPr>
          <p:sp>
            <p:nvSpPr>
              <p:cNvPr id="529" name="Google Shape;529;p41"/>
              <p:cNvSpPr/>
              <p:nvPr/>
            </p:nvSpPr>
            <p:spPr>
              <a:xfrm>
                <a:off x="7146475" y="2190661"/>
                <a:ext cx="1737300" cy="9600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0" name="Google Shape;530;p41"/>
              <p:cNvCxnSpPr/>
              <p:nvPr/>
            </p:nvCxnSpPr>
            <p:spPr>
              <a:xfrm>
                <a:off x="7151600" y="2373361"/>
                <a:ext cx="1724700" cy="0"/>
              </a:xfrm>
              <a:prstGeom prst="straightConnector1">
                <a:avLst/>
              </a:prstGeom>
              <a:noFill/>
              <a:ln cap="flat" cmpd="sng" w="28575">
                <a:solidFill>
                  <a:schemeClr val="dk1"/>
                </a:solidFill>
                <a:prstDash val="solid"/>
                <a:round/>
                <a:headEnd len="med" w="med" type="none"/>
                <a:tailEnd len="med" w="med" type="none"/>
              </a:ln>
            </p:spPr>
          </p:cxnSp>
        </p:grpSp>
        <p:grpSp>
          <p:nvGrpSpPr>
            <p:cNvPr id="531" name="Google Shape;531;p41"/>
            <p:cNvGrpSpPr/>
            <p:nvPr/>
          </p:nvGrpSpPr>
          <p:grpSpPr>
            <a:xfrm>
              <a:off x="7300659" y="2505003"/>
              <a:ext cx="1428933" cy="514595"/>
              <a:chOff x="7235888" y="1483625"/>
              <a:chExt cx="1428933" cy="514595"/>
            </a:xfrm>
          </p:grpSpPr>
          <p:sp>
            <p:nvSpPr>
              <p:cNvPr id="532" name="Google Shape;532;p41"/>
              <p:cNvSpPr/>
              <p:nvPr/>
            </p:nvSpPr>
            <p:spPr>
              <a:xfrm>
                <a:off x="7235888" y="1871400"/>
                <a:ext cx="1428933" cy="126821"/>
              </a:xfrm>
              <a:custGeom>
                <a:rect b="b" l="l" r="r" t="t"/>
                <a:pathLst>
                  <a:path extrusionOk="0" h="3342" w="37658">
                    <a:moveTo>
                      <a:pt x="1615" y="0"/>
                    </a:moveTo>
                    <a:cubicBezTo>
                      <a:pt x="709" y="0"/>
                      <a:pt x="0" y="747"/>
                      <a:pt x="0" y="1659"/>
                    </a:cubicBezTo>
                    <a:cubicBezTo>
                      <a:pt x="0" y="2586"/>
                      <a:pt x="732" y="3342"/>
                      <a:pt x="1659" y="3342"/>
                    </a:cubicBezTo>
                    <a:lnTo>
                      <a:pt x="35999" y="3342"/>
                    </a:lnTo>
                    <a:cubicBezTo>
                      <a:pt x="36902" y="3342"/>
                      <a:pt x="37658" y="2586"/>
                      <a:pt x="37658" y="1659"/>
                    </a:cubicBezTo>
                    <a:cubicBezTo>
                      <a:pt x="37658" y="732"/>
                      <a:pt x="36902" y="1"/>
                      <a:pt x="35999" y="1"/>
                    </a:cubicBezTo>
                    <a:lnTo>
                      <a:pt x="1659" y="1"/>
                    </a:lnTo>
                    <a:cubicBezTo>
                      <a:pt x="1644" y="0"/>
                      <a:pt x="1629" y="0"/>
                      <a:pt x="1615"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1"/>
              <p:cNvSpPr/>
              <p:nvPr/>
            </p:nvSpPr>
            <p:spPr>
              <a:xfrm>
                <a:off x="7235888" y="1871400"/>
                <a:ext cx="878275" cy="126821"/>
              </a:xfrm>
              <a:custGeom>
                <a:rect b="b" l="l" r="r" t="t"/>
                <a:pathLst>
                  <a:path extrusionOk="0" h="3342" w="23146">
                    <a:moveTo>
                      <a:pt x="1615" y="0"/>
                    </a:moveTo>
                    <a:cubicBezTo>
                      <a:pt x="709" y="0"/>
                      <a:pt x="0" y="747"/>
                      <a:pt x="0" y="1659"/>
                    </a:cubicBezTo>
                    <a:cubicBezTo>
                      <a:pt x="0" y="2586"/>
                      <a:pt x="732" y="3342"/>
                      <a:pt x="1659" y="3342"/>
                    </a:cubicBezTo>
                    <a:lnTo>
                      <a:pt x="23146" y="3342"/>
                    </a:lnTo>
                    <a:lnTo>
                      <a:pt x="23146" y="1"/>
                    </a:lnTo>
                    <a:lnTo>
                      <a:pt x="1659" y="1"/>
                    </a:lnTo>
                    <a:cubicBezTo>
                      <a:pt x="1644" y="0"/>
                      <a:pt x="1629" y="0"/>
                      <a:pt x="1615" y="0"/>
                    </a:cubicBezTo>
                    <a:close/>
                  </a:path>
                </a:pathLst>
              </a:cu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1"/>
              <p:cNvSpPr/>
              <p:nvPr/>
            </p:nvSpPr>
            <p:spPr>
              <a:xfrm>
                <a:off x="7813392" y="1483625"/>
                <a:ext cx="601580" cy="327677"/>
              </a:xfrm>
              <a:custGeom>
                <a:rect b="b" l="l" r="r" t="t"/>
                <a:pathLst>
                  <a:path extrusionOk="0" h="8635" w="15854">
                    <a:moveTo>
                      <a:pt x="0" y="0"/>
                    </a:moveTo>
                    <a:lnTo>
                      <a:pt x="0" y="6927"/>
                    </a:lnTo>
                    <a:lnTo>
                      <a:pt x="6415" y="6927"/>
                    </a:lnTo>
                    <a:cubicBezTo>
                      <a:pt x="6707" y="6927"/>
                      <a:pt x="7000" y="7098"/>
                      <a:pt x="7171" y="7366"/>
                    </a:cubicBezTo>
                    <a:lnTo>
                      <a:pt x="7927" y="8634"/>
                    </a:lnTo>
                    <a:lnTo>
                      <a:pt x="8683" y="7366"/>
                    </a:lnTo>
                    <a:cubicBezTo>
                      <a:pt x="8829" y="7098"/>
                      <a:pt x="9122" y="6927"/>
                      <a:pt x="9415" y="6927"/>
                    </a:cubicBezTo>
                    <a:lnTo>
                      <a:pt x="15854" y="6927"/>
                    </a:lnTo>
                    <a:lnTo>
                      <a:pt x="15854" y="0"/>
                    </a:ln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1"/>
              <p:cNvSpPr/>
              <p:nvPr/>
            </p:nvSpPr>
            <p:spPr>
              <a:xfrm>
                <a:off x="7913912" y="1585322"/>
                <a:ext cx="396487" cy="56656"/>
              </a:xfrm>
              <a:custGeom>
                <a:rect b="b" l="l" r="r" t="t"/>
                <a:pathLst>
                  <a:path extrusionOk="0" h="1493" w="10449">
                    <a:moveTo>
                      <a:pt x="966" y="1"/>
                    </a:moveTo>
                    <a:cubicBezTo>
                      <a:pt x="1" y="1"/>
                      <a:pt x="8" y="1492"/>
                      <a:pt x="988" y="1492"/>
                    </a:cubicBezTo>
                    <a:cubicBezTo>
                      <a:pt x="1003" y="1492"/>
                      <a:pt x="1018" y="1492"/>
                      <a:pt x="1034" y="1491"/>
                    </a:cubicBezTo>
                    <a:lnTo>
                      <a:pt x="9522" y="1491"/>
                    </a:lnTo>
                    <a:cubicBezTo>
                      <a:pt x="10448" y="1418"/>
                      <a:pt x="10448" y="52"/>
                      <a:pt x="9522" y="3"/>
                    </a:cubicBezTo>
                    <a:lnTo>
                      <a:pt x="1034" y="3"/>
                    </a:lnTo>
                    <a:cubicBezTo>
                      <a:pt x="1011" y="2"/>
                      <a:pt x="988" y="1"/>
                      <a:pt x="966" y="1"/>
                    </a:cubicBez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36" name="Google Shape;536;p41"/>
          <p:cNvSpPr txBox="1"/>
          <p:nvPr>
            <p:ph type="title"/>
          </p:nvPr>
        </p:nvSpPr>
        <p:spPr>
          <a:xfrm>
            <a:off x="2057400" y="1191122"/>
            <a:ext cx="5029200" cy="6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About us</a:t>
            </a:r>
            <a:endParaRPr/>
          </a:p>
        </p:txBody>
      </p:sp>
      <p:grpSp>
        <p:nvGrpSpPr>
          <p:cNvPr id="537" name="Google Shape;537;p41"/>
          <p:cNvGrpSpPr/>
          <p:nvPr/>
        </p:nvGrpSpPr>
        <p:grpSpPr>
          <a:xfrm>
            <a:off x="463651" y="1220603"/>
            <a:ext cx="502899" cy="502899"/>
            <a:chOff x="858700" y="1967475"/>
            <a:chExt cx="605100" cy="605100"/>
          </a:xfrm>
        </p:grpSpPr>
        <p:sp>
          <p:nvSpPr>
            <p:cNvPr id="538" name="Google Shape;538;p41"/>
            <p:cNvSpPr/>
            <p:nvPr/>
          </p:nvSpPr>
          <p:spPr>
            <a:xfrm>
              <a:off x="858700" y="1967475"/>
              <a:ext cx="605100" cy="605100"/>
            </a:xfrm>
            <a:prstGeom prst="roundRect">
              <a:avLst>
                <a:gd fmla="val 15109" name="adj"/>
              </a:avLst>
            </a:pr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1"/>
            <p:cNvSpPr/>
            <p:nvPr/>
          </p:nvSpPr>
          <p:spPr>
            <a:xfrm>
              <a:off x="932654" y="2075711"/>
              <a:ext cx="457191" cy="388627"/>
            </a:xfrm>
            <a:custGeom>
              <a:rect b="b" l="l" r="r" t="t"/>
              <a:pathLst>
                <a:path extrusionOk="0" h="9051" w="10659">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 name="Google Shape;540;p41"/>
          <p:cNvGrpSpPr/>
          <p:nvPr/>
        </p:nvGrpSpPr>
        <p:grpSpPr>
          <a:xfrm>
            <a:off x="463651" y="1906497"/>
            <a:ext cx="502800" cy="502800"/>
            <a:chOff x="7014301" y="2017350"/>
            <a:chExt cx="502800" cy="502800"/>
          </a:xfrm>
        </p:grpSpPr>
        <p:sp>
          <p:nvSpPr>
            <p:cNvPr id="541" name="Google Shape;541;p41"/>
            <p:cNvSpPr/>
            <p:nvPr/>
          </p:nvSpPr>
          <p:spPr>
            <a:xfrm>
              <a:off x="7014301" y="2017350"/>
              <a:ext cx="502800" cy="502800"/>
            </a:xfrm>
            <a:prstGeom prst="roundRect">
              <a:avLst>
                <a:gd fmla="val 15109" name="adj"/>
              </a:avLst>
            </a:pr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1"/>
            <p:cNvSpPr/>
            <p:nvPr/>
          </p:nvSpPr>
          <p:spPr>
            <a:xfrm>
              <a:off x="7095012" y="2108734"/>
              <a:ext cx="341378" cy="320032"/>
            </a:xfrm>
            <a:custGeom>
              <a:rect b="b" l="l" r="r" t="t"/>
              <a:pathLst>
                <a:path extrusionOk="0" h="9925" w="10634">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 name="Google Shape;543;p41"/>
          <p:cNvGrpSpPr/>
          <p:nvPr/>
        </p:nvGrpSpPr>
        <p:grpSpPr>
          <a:xfrm>
            <a:off x="463651" y="445094"/>
            <a:ext cx="629846" cy="592514"/>
            <a:chOff x="463701" y="2217961"/>
            <a:chExt cx="629846" cy="592514"/>
          </a:xfrm>
        </p:grpSpPr>
        <p:sp>
          <p:nvSpPr>
            <p:cNvPr id="544" name="Google Shape;544;p41"/>
            <p:cNvSpPr/>
            <p:nvPr/>
          </p:nvSpPr>
          <p:spPr>
            <a:xfrm>
              <a:off x="463701" y="2307675"/>
              <a:ext cx="502800" cy="502800"/>
            </a:xfrm>
            <a:prstGeom prst="roundRect">
              <a:avLst>
                <a:gd fmla="val 15109" name="adj"/>
              </a:avLst>
            </a:pr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1"/>
            <p:cNvSpPr/>
            <p:nvPr/>
          </p:nvSpPr>
          <p:spPr>
            <a:xfrm>
              <a:off x="545925" y="2446300"/>
              <a:ext cx="338328" cy="225549"/>
            </a:xfrm>
            <a:custGeom>
              <a:rect b="b" l="l" r="r" t="t"/>
              <a:pathLst>
                <a:path extrusionOk="0" h="5806" w="8708">
                  <a:moveTo>
                    <a:pt x="757" y="1"/>
                  </a:moveTo>
                  <a:cubicBezTo>
                    <a:pt x="342" y="1"/>
                    <a:pt x="1" y="342"/>
                    <a:pt x="1" y="757"/>
                  </a:cubicBezTo>
                  <a:lnTo>
                    <a:pt x="1" y="5049"/>
                  </a:lnTo>
                  <a:cubicBezTo>
                    <a:pt x="1" y="5464"/>
                    <a:pt x="342" y="5806"/>
                    <a:pt x="757" y="5806"/>
                  </a:cubicBezTo>
                  <a:lnTo>
                    <a:pt x="7952" y="5806"/>
                  </a:lnTo>
                  <a:cubicBezTo>
                    <a:pt x="8366" y="5806"/>
                    <a:pt x="8708" y="5464"/>
                    <a:pt x="8708" y="5049"/>
                  </a:cubicBezTo>
                  <a:lnTo>
                    <a:pt x="8708" y="757"/>
                  </a:lnTo>
                  <a:cubicBezTo>
                    <a:pt x="8708" y="342"/>
                    <a:pt x="8366" y="1"/>
                    <a:pt x="7952" y="1"/>
                  </a:cubicBez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1"/>
            <p:cNvSpPr/>
            <p:nvPr/>
          </p:nvSpPr>
          <p:spPr>
            <a:xfrm>
              <a:off x="555887" y="2446307"/>
              <a:ext cx="318435" cy="106170"/>
            </a:xfrm>
            <a:custGeom>
              <a:rect b="b" l="l" r="r" t="t"/>
              <a:pathLst>
                <a:path extrusionOk="0" h="2733" w="8196">
                  <a:moveTo>
                    <a:pt x="1" y="1"/>
                  </a:moveTo>
                  <a:lnTo>
                    <a:pt x="3659" y="2586"/>
                  </a:lnTo>
                  <a:cubicBezTo>
                    <a:pt x="3794" y="2684"/>
                    <a:pt x="3946" y="2733"/>
                    <a:pt x="4098" y="2733"/>
                  </a:cubicBezTo>
                  <a:cubicBezTo>
                    <a:pt x="4251" y="2733"/>
                    <a:pt x="4403" y="2684"/>
                    <a:pt x="4537" y="2586"/>
                  </a:cubicBezTo>
                  <a:lnTo>
                    <a:pt x="8196" y="1"/>
                  </a:ln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 name="Google Shape;547;p41"/>
            <p:cNvGrpSpPr/>
            <p:nvPr/>
          </p:nvGrpSpPr>
          <p:grpSpPr>
            <a:xfrm>
              <a:off x="773496" y="2217961"/>
              <a:ext cx="320051" cy="298703"/>
              <a:chOff x="1023863" y="2896525"/>
              <a:chExt cx="240875" cy="219425"/>
            </a:xfrm>
          </p:grpSpPr>
          <p:sp>
            <p:nvSpPr>
              <p:cNvPr id="548" name="Google Shape;548;p41"/>
              <p:cNvSpPr/>
              <p:nvPr/>
            </p:nvSpPr>
            <p:spPr>
              <a:xfrm>
                <a:off x="1023863" y="2896525"/>
                <a:ext cx="240875" cy="219425"/>
              </a:xfrm>
              <a:custGeom>
                <a:rect b="b" l="l" r="r" t="t"/>
                <a:pathLst>
                  <a:path extrusionOk="0" h="8777" w="9635">
                    <a:moveTo>
                      <a:pt x="4811" y="1"/>
                    </a:moveTo>
                    <a:cubicBezTo>
                      <a:pt x="2818" y="1"/>
                      <a:pt x="1017" y="1364"/>
                      <a:pt x="537" y="3389"/>
                    </a:cubicBezTo>
                    <a:cubicBezTo>
                      <a:pt x="0" y="5754"/>
                      <a:pt x="1464" y="8096"/>
                      <a:pt x="3805" y="8657"/>
                    </a:cubicBezTo>
                    <a:cubicBezTo>
                      <a:pt x="4147" y="8738"/>
                      <a:pt x="4488" y="8776"/>
                      <a:pt x="4824" y="8776"/>
                    </a:cubicBezTo>
                    <a:cubicBezTo>
                      <a:pt x="6816" y="8776"/>
                      <a:pt x="8614" y="7413"/>
                      <a:pt x="9073" y="5388"/>
                    </a:cubicBezTo>
                    <a:cubicBezTo>
                      <a:pt x="9634" y="3047"/>
                      <a:pt x="8171" y="681"/>
                      <a:pt x="5830" y="120"/>
                    </a:cubicBezTo>
                    <a:cubicBezTo>
                      <a:pt x="5488" y="39"/>
                      <a:pt x="5147" y="1"/>
                      <a:pt x="4811" y="1"/>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1"/>
              <p:cNvSpPr/>
              <p:nvPr/>
            </p:nvSpPr>
            <p:spPr>
              <a:xfrm>
                <a:off x="1111105" y="2959275"/>
                <a:ext cx="54900" cy="93925"/>
              </a:xfrm>
              <a:custGeom>
                <a:rect b="b" l="l" r="r" t="t"/>
                <a:pathLst>
                  <a:path extrusionOk="0" h="3757" w="2196">
                    <a:moveTo>
                      <a:pt x="1268" y="0"/>
                    </a:moveTo>
                    <a:lnTo>
                      <a:pt x="0" y="1049"/>
                    </a:lnTo>
                    <a:lnTo>
                      <a:pt x="512" y="1708"/>
                    </a:lnTo>
                    <a:lnTo>
                      <a:pt x="951" y="1342"/>
                    </a:lnTo>
                    <a:cubicBezTo>
                      <a:pt x="1024" y="1269"/>
                      <a:pt x="1098" y="1195"/>
                      <a:pt x="1171" y="1098"/>
                    </a:cubicBezTo>
                    <a:lnTo>
                      <a:pt x="1171" y="1756"/>
                    </a:lnTo>
                    <a:lnTo>
                      <a:pt x="1171" y="3756"/>
                    </a:lnTo>
                    <a:lnTo>
                      <a:pt x="2195" y="3756"/>
                    </a:lnTo>
                    <a:lnTo>
                      <a:pt x="21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50" name="Google Shape;550;p41"/>
          <p:cNvSpPr txBox="1"/>
          <p:nvPr/>
        </p:nvSpPr>
        <p:spPr>
          <a:xfrm>
            <a:off x="1646925" y="3755475"/>
            <a:ext cx="1188600" cy="3657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Karla"/>
                <a:ea typeface="Karla"/>
                <a:cs typeface="Karla"/>
                <a:sym typeface="Karla"/>
              </a:rPr>
              <a:t>Meet us</a:t>
            </a:r>
            <a:endParaRPr b="1">
              <a:solidFill>
                <a:schemeClr val="dk1"/>
              </a:solidFill>
              <a:latin typeface="Karla"/>
              <a:ea typeface="Karla"/>
              <a:cs typeface="Karla"/>
              <a:sym typeface="Karla"/>
            </a:endParaRPr>
          </a:p>
        </p:txBody>
      </p:sp>
      <p:sp>
        <p:nvSpPr>
          <p:cNvPr id="551" name="Google Shape;551;p41"/>
          <p:cNvSpPr/>
          <p:nvPr/>
        </p:nvSpPr>
        <p:spPr>
          <a:xfrm rot="-2700000">
            <a:off x="2645303" y="3927767"/>
            <a:ext cx="365716" cy="365716"/>
          </a:xfrm>
          <a:prstGeom prst="upArrow">
            <a:avLst>
              <a:gd fmla="val 50000" name="adj1"/>
              <a:gd fmla="val 50000" name="adj2"/>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1"/>
          <p:cNvSpPr/>
          <p:nvPr/>
        </p:nvSpPr>
        <p:spPr>
          <a:xfrm>
            <a:off x="1646925" y="1381650"/>
            <a:ext cx="457208" cy="164590"/>
          </a:xfrm>
          <a:custGeom>
            <a:rect b="b" l="l" r="r" t="t"/>
            <a:pathLst>
              <a:path extrusionOk="0" h="3025" w="7903">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1"/>
          <p:cNvSpPr/>
          <p:nvPr/>
        </p:nvSpPr>
        <p:spPr>
          <a:xfrm>
            <a:off x="7031613" y="4058207"/>
            <a:ext cx="457207" cy="59636"/>
          </a:xfrm>
          <a:custGeom>
            <a:rect b="b" l="l" r="r" t="t"/>
            <a:pathLst>
              <a:path extrusionOk="0" h="952" w="8294">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1"/>
          <p:cNvSpPr/>
          <p:nvPr/>
        </p:nvSpPr>
        <p:spPr>
          <a:xfrm>
            <a:off x="6799273" y="3909555"/>
            <a:ext cx="457196" cy="57149"/>
          </a:xfrm>
          <a:custGeom>
            <a:rect b="b" l="l" r="r" t="t"/>
            <a:pathLst>
              <a:path extrusionOk="0" h="1391" w="11732">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5" name="Google Shape;555;p41"/>
          <p:cNvGrpSpPr/>
          <p:nvPr/>
        </p:nvGrpSpPr>
        <p:grpSpPr>
          <a:xfrm>
            <a:off x="404600" y="4046486"/>
            <a:ext cx="621000" cy="621000"/>
            <a:chOff x="416300" y="4058211"/>
            <a:chExt cx="621000" cy="621000"/>
          </a:xfrm>
        </p:grpSpPr>
        <p:sp>
          <p:nvSpPr>
            <p:cNvPr id="556" name="Google Shape;556;p41"/>
            <p:cNvSpPr/>
            <p:nvPr/>
          </p:nvSpPr>
          <p:spPr>
            <a:xfrm>
              <a:off x="475400" y="4117311"/>
              <a:ext cx="502800" cy="502800"/>
            </a:xfrm>
            <a:prstGeom prst="roundRect">
              <a:avLst>
                <a:gd fmla="val 15109" name="adj"/>
              </a:avLst>
            </a:pr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1"/>
            <p:cNvSpPr/>
            <p:nvPr/>
          </p:nvSpPr>
          <p:spPr>
            <a:xfrm rot="2700000">
              <a:off x="507243" y="4149154"/>
              <a:ext cx="439113" cy="439113"/>
            </a:xfrm>
            <a:prstGeom prst="plus">
              <a:avLst>
                <a:gd fmla="val 42536" name="adj"/>
              </a:avLst>
            </a:pr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 name="Google Shape;558;p41"/>
          <p:cNvSpPr txBox="1"/>
          <p:nvPr>
            <p:ph type="title"/>
          </p:nvPr>
        </p:nvSpPr>
        <p:spPr>
          <a:xfrm>
            <a:off x="2057400" y="1876924"/>
            <a:ext cx="5029200" cy="24924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800">
                <a:latin typeface="Rubik"/>
                <a:ea typeface="Rubik"/>
                <a:cs typeface="Rubik"/>
                <a:sym typeface="Rubik"/>
              </a:rPr>
              <a:t>Group 01</a:t>
            </a:r>
            <a:endParaRPr b="1" sz="1800">
              <a:latin typeface="Rubik"/>
              <a:ea typeface="Rubik"/>
              <a:cs typeface="Rubik"/>
              <a:sym typeface="Rubik"/>
            </a:endParaRPr>
          </a:p>
          <a:p>
            <a:pPr indent="0" lvl="0" marL="0" rtl="0" algn="ctr">
              <a:lnSpc>
                <a:spcPct val="115000"/>
              </a:lnSpc>
              <a:spcBef>
                <a:spcPts val="1200"/>
              </a:spcBef>
              <a:spcAft>
                <a:spcPts val="0"/>
              </a:spcAft>
              <a:buClr>
                <a:schemeClr val="dk1"/>
              </a:buClr>
              <a:buSzPts val="1100"/>
              <a:buFont typeface="Arial"/>
              <a:buNone/>
            </a:pPr>
            <a:r>
              <a:rPr lang="en" sz="1400">
                <a:latin typeface="Rubik"/>
                <a:ea typeface="Rubik"/>
                <a:cs typeface="Rubik"/>
                <a:sym typeface="Rubik"/>
              </a:rPr>
              <a:t>19126069 - Lê Huy Vĩ</a:t>
            </a:r>
            <a:endParaRPr sz="1400">
              <a:latin typeface="Rubik"/>
              <a:ea typeface="Rubik"/>
              <a:cs typeface="Rubik"/>
              <a:sym typeface="Rubik"/>
            </a:endParaRPr>
          </a:p>
          <a:p>
            <a:pPr indent="0" lvl="0" marL="0" rtl="0" algn="ctr">
              <a:lnSpc>
                <a:spcPct val="115000"/>
              </a:lnSpc>
              <a:spcBef>
                <a:spcPts val="1200"/>
              </a:spcBef>
              <a:spcAft>
                <a:spcPts val="0"/>
              </a:spcAft>
              <a:buClr>
                <a:schemeClr val="dk1"/>
              </a:buClr>
              <a:buSzPts val="1100"/>
              <a:buFont typeface="Arial"/>
              <a:buNone/>
            </a:pPr>
            <a:r>
              <a:rPr lang="en" sz="1400">
                <a:latin typeface="Rubik"/>
                <a:ea typeface="Rubik"/>
                <a:cs typeface="Rubik"/>
                <a:sym typeface="Rubik"/>
              </a:rPr>
              <a:t>22127005 - Lê Thiên Ân</a:t>
            </a:r>
            <a:endParaRPr sz="1400">
              <a:latin typeface="Rubik"/>
              <a:ea typeface="Rubik"/>
              <a:cs typeface="Rubik"/>
              <a:sym typeface="Rubik"/>
            </a:endParaRPr>
          </a:p>
          <a:p>
            <a:pPr indent="0" lvl="0" marL="0" rtl="0" algn="ctr">
              <a:lnSpc>
                <a:spcPct val="115000"/>
              </a:lnSpc>
              <a:spcBef>
                <a:spcPts val="1200"/>
              </a:spcBef>
              <a:spcAft>
                <a:spcPts val="0"/>
              </a:spcAft>
              <a:buClr>
                <a:schemeClr val="dk1"/>
              </a:buClr>
              <a:buSzPts val="1100"/>
              <a:buFont typeface="Arial"/>
              <a:buNone/>
            </a:pPr>
            <a:r>
              <a:rPr lang="en" sz="1400">
                <a:latin typeface="Rubik"/>
                <a:ea typeface="Rubik"/>
                <a:cs typeface="Rubik"/>
                <a:sym typeface="Rubik"/>
              </a:rPr>
              <a:t>22127125 - Nguyễn Đăng Việt Hoàng</a:t>
            </a:r>
            <a:endParaRPr sz="1400">
              <a:latin typeface="Rubik"/>
              <a:ea typeface="Rubik"/>
              <a:cs typeface="Rubik"/>
              <a:sym typeface="Rubik"/>
            </a:endParaRPr>
          </a:p>
          <a:p>
            <a:pPr indent="0" lvl="0" marL="0" rtl="0" algn="ctr">
              <a:lnSpc>
                <a:spcPct val="115000"/>
              </a:lnSpc>
              <a:spcBef>
                <a:spcPts val="1200"/>
              </a:spcBef>
              <a:spcAft>
                <a:spcPts val="0"/>
              </a:spcAft>
              <a:buClr>
                <a:schemeClr val="dk1"/>
              </a:buClr>
              <a:buSzPts val="1100"/>
              <a:buFont typeface="Arial"/>
              <a:buNone/>
            </a:pPr>
            <a:r>
              <a:rPr lang="en" sz="1400">
                <a:latin typeface="Rubik"/>
                <a:ea typeface="Rubik"/>
                <a:cs typeface="Rubik"/>
                <a:sym typeface="Rubik"/>
              </a:rPr>
              <a:t>22127283 - Lại Ngọc Phương Nam</a:t>
            </a:r>
            <a:endParaRPr sz="1400">
              <a:latin typeface="Rubik"/>
              <a:ea typeface="Rubik"/>
              <a:cs typeface="Rubik"/>
              <a:sym typeface="Rubik"/>
            </a:endParaRPr>
          </a:p>
          <a:p>
            <a:pPr indent="0" lvl="0" marL="0" rtl="0" algn="ctr">
              <a:lnSpc>
                <a:spcPct val="115000"/>
              </a:lnSpc>
              <a:spcBef>
                <a:spcPts val="1200"/>
              </a:spcBef>
              <a:spcAft>
                <a:spcPts val="1200"/>
              </a:spcAft>
              <a:buNone/>
            </a:pPr>
            <a:r>
              <a:rPr lang="en" sz="1400">
                <a:latin typeface="Rubik"/>
                <a:ea typeface="Rubik"/>
                <a:cs typeface="Rubik"/>
                <a:sym typeface="Rubik"/>
              </a:rPr>
              <a:t>22127294 - Hồ Phước Nghĩa</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319" name="Shape 1319"/>
        <p:cNvGrpSpPr/>
        <p:nvPr/>
      </p:nvGrpSpPr>
      <p:grpSpPr>
        <a:xfrm>
          <a:off x="0" y="0"/>
          <a:ext cx="0" cy="0"/>
          <a:chOff x="0" y="0"/>
          <a:chExt cx="0" cy="0"/>
        </a:xfrm>
      </p:grpSpPr>
      <p:sp>
        <p:nvSpPr>
          <p:cNvPr id="1320" name="Google Shape;1320;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Optional - 22127380</a:t>
            </a:r>
            <a:endParaRPr/>
          </a:p>
        </p:txBody>
      </p:sp>
      <p:sp>
        <p:nvSpPr>
          <p:cNvPr id="1321" name="Google Shape;1321;p6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Optional.ofNullable(value)</a:t>
            </a:r>
            <a:endParaRPr/>
          </a:p>
          <a:p>
            <a:pPr indent="0" lvl="0" marL="0" rtl="0" algn="l">
              <a:spcBef>
                <a:spcPts val="1200"/>
              </a:spcBef>
              <a:spcAft>
                <a:spcPts val="0"/>
              </a:spcAft>
              <a:buNone/>
            </a:pPr>
            <a:r>
              <a:rPr lang="en"/>
              <a:t>Phương thức này tạo ra một đối tượng Optional từ một giá trị có thể là null. Nếu giá trị đó là null, thì nó trả về một Optional trống. Nếu không, nó sẽ tạo ra một Optional chứa giá trị đó.</a:t>
            </a:r>
            <a:endParaRPr/>
          </a:p>
          <a:p>
            <a:pPr indent="0" lvl="0" marL="0" rtl="0" algn="l">
              <a:spcBef>
                <a:spcPts val="1200"/>
              </a:spcBef>
              <a:spcAft>
                <a:spcPts val="0"/>
              </a:spcAft>
              <a:buNone/>
            </a:pPr>
            <a:r>
              <a:rPr lang="en"/>
              <a:t>Ex:</a:t>
            </a:r>
            <a:endParaRPr/>
          </a:p>
          <a:p>
            <a:pPr indent="0" lvl="0" marL="0" rtl="0" algn="l">
              <a:spcBef>
                <a:spcPts val="1200"/>
              </a:spcBef>
              <a:spcAft>
                <a:spcPts val="0"/>
              </a:spcAft>
              <a:buNone/>
            </a:pPr>
            <a:r>
              <a:rPr lang="en"/>
              <a:t>String nullableString = getNullableString(); // Giả sử hàm này trả về một chuỗi có thể là null</a:t>
            </a:r>
            <a:endParaRPr/>
          </a:p>
          <a:p>
            <a:pPr indent="0" lvl="0" marL="0" rtl="0" algn="l">
              <a:spcBef>
                <a:spcPts val="1200"/>
              </a:spcBef>
              <a:spcAft>
                <a:spcPts val="1200"/>
              </a:spcAft>
              <a:buNone/>
            </a:pPr>
            <a:r>
              <a:rPr lang="en"/>
              <a:t>Optional&lt;String&gt; optionalFromNullable = Optional.ofNullable(nullableString);</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1325" name="Shape 1325"/>
        <p:cNvGrpSpPr/>
        <p:nvPr/>
      </p:nvGrpSpPr>
      <p:grpSpPr>
        <a:xfrm>
          <a:off x="0" y="0"/>
          <a:ext cx="0" cy="0"/>
          <a:chOff x="0" y="0"/>
          <a:chExt cx="0" cy="0"/>
        </a:xfrm>
      </p:grpSpPr>
      <p:sp>
        <p:nvSpPr>
          <p:cNvPr id="1326" name="Google Shape;1326;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Group03</a:t>
            </a:r>
            <a:endParaRPr/>
          </a:p>
        </p:txBody>
      </p:sp>
      <p:sp>
        <p:nvSpPr>
          <p:cNvPr id="1327" name="Google Shape;1327;p6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AutoNum type="arabicPeriod"/>
            </a:pPr>
            <a:r>
              <a:rPr lang="en"/>
              <a:t>Lưu Thanh Thuý – 22127410</a:t>
            </a:r>
            <a:endParaRPr/>
          </a:p>
          <a:p>
            <a:pPr indent="457200" lvl="0" marL="0" rtl="0" algn="l">
              <a:lnSpc>
                <a:spcPct val="100000"/>
              </a:lnSpc>
              <a:spcBef>
                <a:spcPts val="1200"/>
              </a:spcBef>
              <a:spcAft>
                <a:spcPts val="0"/>
              </a:spcAft>
              <a:buNone/>
            </a:pPr>
            <a:r>
              <a:rPr lang="en" sz="1750">
                <a:solidFill>
                  <a:schemeClr val="dk1"/>
                </a:solidFill>
                <a:latin typeface="Courier New"/>
                <a:ea typeface="Courier New"/>
                <a:cs typeface="Courier New"/>
                <a:sym typeface="Courier New"/>
              </a:rPr>
              <a:t>atTime(OffsetTime time), </a:t>
            </a:r>
            <a:r>
              <a:rPr lang="en" sz="1750">
                <a:latin typeface="Courier New"/>
                <a:ea typeface="Courier New"/>
                <a:cs typeface="Courier New"/>
                <a:sym typeface="Courier New"/>
              </a:rPr>
              <a:t>with(TemporalAdjuster adjuster)</a:t>
            </a:r>
            <a:endParaRPr sz="1750">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2000">
              <a:latin typeface="Courier New"/>
              <a:ea typeface="Courier New"/>
              <a:cs typeface="Courier New"/>
              <a:sym typeface="Courier New"/>
            </a:endParaRPr>
          </a:p>
          <a:p>
            <a:pPr indent="-342900" lvl="0" marL="457200" rtl="0" algn="l">
              <a:spcBef>
                <a:spcPts val="0"/>
              </a:spcBef>
              <a:spcAft>
                <a:spcPts val="0"/>
              </a:spcAft>
              <a:buSzPts val="1800"/>
              <a:buAutoNum type="arabicPeriod"/>
            </a:pPr>
            <a:r>
              <a:rPr lang="en"/>
              <a:t>Võ Lê Việt Tú – 22127435</a:t>
            </a:r>
            <a:endParaRPr/>
          </a:p>
          <a:p>
            <a:pPr indent="0" lvl="0" marL="457200" rtl="0" algn="l">
              <a:spcBef>
                <a:spcPts val="1200"/>
              </a:spcBef>
              <a:spcAft>
                <a:spcPts val="0"/>
              </a:spcAft>
              <a:buNone/>
            </a:pPr>
            <a:r>
              <a:rPr lang="en">
                <a:latin typeface="Courier New"/>
                <a:ea typeface="Courier New"/>
                <a:cs typeface="Courier New"/>
                <a:sym typeface="Courier New"/>
              </a:rPr>
              <a:t>truncatedTo(), compareTo()</a:t>
            </a:r>
            <a:endParaRPr>
              <a:latin typeface="Courier New"/>
              <a:ea typeface="Courier New"/>
              <a:cs typeface="Courier New"/>
              <a:sym typeface="Courier New"/>
            </a:endParaRPr>
          </a:p>
          <a:p>
            <a:pPr indent="-342900" lvl="0" marL="457200" rtl="0" algn="l">
              <a:spcBef>
                <a:spcPts val="1200"/>
              </a:spcBef>
              <a:spcAft>
                <a:spcPts val="0"/>
              </a:spcAft>
              <a:buSzPts val="1800"/>
              <a:buAutoNum type="arabicPeriod"/>
            </a:pPr>
            <a:r>
              <a:rPr lang="en"/>
              <a:t>Trần Thị Cát Tường – 22127444</a:t>
            </a:r>
            <a:endParaRPr/>
          </a:p>
          <a:p>
            <a:pPr indent="457200" lvl="0" marL="0" rtl="0" algn="l">
              <a:lnSpc>
                <a:spcPct val="100000"/>
              </a:lnSpc>
              <a:spcBef>
                <a:spcPts val="1200"/>
              </a:spcBef>
              <a:spcAft>
                <a:spcPts val="0"/>
              </a:spcAft>
              <a:buNone/>
            </a:pPr>
            <a:r>
              <a:rPr lang="en">
                <a:latin typeface="Courier New"/>
                <a:ea typeface="Courier New"/>
                <a:cs typeface="Courier New"/>
                <a:sym typeface="Courier New"/>
              </a:rPr>
              <a:t>parse(CharSequence text) </a:t>
            </a:r>
            <a:endParaRPr>
              <a:latin typeface="Courier New"/>
              <a:ea typeface="Courier New"/>
              <a:cs typeface="Courier New"/>
              <a:sym typeface="Courier New"/>
            </a:endParaRPr>
          </a:p>
          <a:p>
            <a:pPr indent="0" lvl="0" marL="457200" rtl="0" algn="l">
              <a:spcBef>
                <a:spcPts val="0"/>
              </a:spcBef>
              <a:spcAft>
                <a:spcPts val="0"/>
              </a:spcAft>
              <a:buNone/>
            </a:pPr>
            <a:r>
              <a:rPr lang="en">
                <a:latin typeface="Courier New"/>
                <a:ea typeface="Courier New"/>
                <a:cs typeface="Courier New"/>
                <a:sym typeface="Courier New"/>
              </a:rPr>
              <a:t>ofInstant(Instant instant, ZoneID zone)</a:t>
            </a:r>
            <a:endParaRPr/>
          </a:p>
          <a:p>
            <a:pPr indent="0" lvl="0" marL="457200" rtl="0" algn="l">
              <a:spcBef>
                <a:spcPts val="1200"/>
              </a:spcBef>
              <a:spcAft>
                <a:spcPts val="12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1331" name="Shape 1331"/>
        <p:cNvGrpSpPr/>
        <p:nvPr/>
      </p:nvGrpSpPr>
      <p:grpSpPr>
        <a:xfrm>
          <a:off x="0" y="0"/>
          <a:ext cx="0" cy="0"/>
          <a:chOff x="0" y="0"/>
          <a:chExt cx="0" cy="0"/>
        </a:xfrm>
      </p:grpSpPr>
      <p:sp>
        <p:nvSpPr>
          <p:cNvPr id="1332" name="Google Shape;1332;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LocalDate</a:t>
            </a:r>
            <a:endParaRPr/>
          </a:p>
        </p:txBody>
      </p:sp>
      <p:sp>
        <p:nvSpPr>
          <p:cNvPr id="1333" name="Google Shape;1333;p70"/>
          <p:cNvSpPr txBox="1"/>
          <p:nvPr/>
        </p:nvSpPr>
        <p:spPr>
          <a:xfrm>
            <a:off x="311700" y="1148200"/>
            <a:ext cx="8118600" cy="2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Courier New"/>
                <a:ea typeface="Courier New"/>
                <a:cs typeface="Courier New"/>
                <a:sym typeface="Courier New"/>
              </a:rPr>
              <a:t>atTime(OffsetTime time)</a:t>
            </a:r>
            <a:endParaRPr sz="2000">
              <a:solidFill>
                <a:schemeClr val="dk2"/>
              </a:solidFill>
              <a:latin typeface="Courier New"/>
              <a:ea typeface="Courier New"/>
              <a:cs typeface="Courier New"/>
              <a:sym typeface="Courier New"/>
            </a:endParaRPr>
          </a:p>
        </p:txBody>
      </p:sp>
      <p:sp>
        <p:nvSpPr>
          <p:cNvPr id="1334" name="Google Shape;1334;p70"/>
          <p:cNvSpPr txBox="1"/>
          <p:nvPr/>
        </p:nvSpPr>
        <p:spPr>
          <a:xfrm>
            <a:off x="336150" y="1603300"/>
            <a:ext cx="8471700" cy="10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rPr>
              <a:t>Cho phép linh hoạt kết hợp ngày với thời gian cụ thể hoặc múi giờ để tạo ra các đối tượng thời gian chi tiết hơn, như </a:t>
            </a:r>
            <a:r>
              <a:rPr lang="en" sz="1700">
                <a:solidFill>
                  <a:srgbClr val="188038"/>
                </a:solidFill>
                <a:latin typeface="Courier New"/>
                <a:ea typeface="Courier New"/>
                <a:cs typeface="Courier New"/>
                <a:sym typeface="Courier New"/>
              </a:rPr>
              <a:t>LocalDateTime</a:t>
            </a:r>
            <a:r>
              <a:rPr lang="en" sz="1700">
                <a:solidFill>
                  <a:schemeClr val="dk1"/>
                </a:solidFill>
              </a:rPr>
              <a:t> hoặc </a:t>
            </a:r>
            <a:r>
              <a:rPr lang="en" sz="1700">
                <a:solidFill>
                  <a:srgbClr val="188038"/>
                </a:solidFill>
                <a:latin typeface="Courier New"/>
                <a:ea typeface="Courier New"/>
                <a:cs typeface="Courier New"/>
                <a:sym typeface="Courier New"/>
              </a:rPr>
              <a:t>ZonedDateTime</a:t>
            </a:r>
            <a:r>
              <a:rPr lang="en" sz="1700">
                <a:solidFill>
                  <a:schemeClr val="dk1"/>
                </a:solidFill>
              </a:rPr>
              <a:t>.</a:t>
            </a:r>
            <a:endParaRPr>
              <a:solidFill>
                <a:schemeClr val="dk2"/>
              </a:solidFill>
            </a:endParaRPr>
          </a:p>
        </p:txBody>
      </p:sp>
      <p:sp>
        <p:nvSpPr>
          <p:cNvPr id="1335" name="Google Shape;1335;p70"/>
          <p:cNvSpPr txBox="1"/>
          <p:nvPr/>
        </p:nvSpPr>
        <p:spPr>
          <a:xfrm>
            <a:off x="393000" y="2571750"/>
            <a:ext cx="8751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2"/>
                </a:solidFill>
                <a:latin typeface="Courier New"/>
                <a:ea typeface="Courier New"/>
                <a:cs typeface="Courier New"/>
                <a:sym typeface="Courier New"/>
              </a:rPr>
              <a:t>LocalDate date = LocalDate.of(2024, 10, 10);</a:t>
            </a:r>
            <a:endParaRPr sz="180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 sz="1800">
                <a:solidFill>
                  <a:schemeClr val="dk2"/>
                </a:solidFill>
                <a:latin typeface="Courier New"/>
                <a:ea typeface="Courier New"/>
                <a:cs typeface="Courier New"/>
                <a:sym typeface="Courier New"/>
              </a:rPr>
              <a:t>OffsetTime offsetTime = OffsetTime.of(14, 30, 0, 0,</a:t>
            </a:r>
            <a:endParaRPr sz="1800">
              <a:solidFill>
                <a:schemeClr val="dk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800">
                <a:solidFill>
                  <a:schemeClr val="dk2"/>
                </a:solidFill>
                <a:latin typeface="Courier New"/>
                <a:ea typeface="Courier New"/>
                <a:cs typeface="Courier New"/>
                <a:sym typeface="Courier New"/>
              </a:rPr>
              <a:t>ZoneOffset.of("+07:00"));</a:t>
            </a:r>
            <a:endParaRPr sz="1800">
              <a:solidFill>
                <a:schemeClr val="dk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800">
                <a:solidFill>
                  <a:schemeClr val="dk2"/>
                </a:solidFill>
                <a:latin typeface="Courier New"/>
                <a:ea typeface="Courier New"/>
                <a:cs typeface="Courier New"/>
                <a:sym typeface="Courier New"/>
              </a:rPr>
              <a:t>OffsetDateTime offsetDateTime = date.atTime(offsetTime);</a:t>
            </a:r>
            <a:endParaRPr sz="1800">
              <a:solidFill>
                <a:schemeClr val="dk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80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 sz="1800">
                <a:solidFill>
                  <a:schemeClr val="dk2"/>
                </a:solidFill>
                <a:latin typeface="Courier New"/>
                <a:ea typeface="Courier New"/>
                <a:cs typeface="Courier New"/>
                <a:sym typeface="Courier New"/>
              </a:rPr>
              <a:t>System.out.println(offsetDateTime); </a:t>
            </a:r>
            <a:endParaRPr sz="1800">
              <a:solidFill>
                <a:schemeClr val="dk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800">
                <a:solidFill>
                  <a:schemeClr val="dk2"/>
                </a:solidFill>
                <a:latin typeface="Courier New"/>
                <a:ea typeface="Courier New"/>
                <a:cs typeface="Courier New"/>
                <a:sym typeface="Courier New"/>
              </a:rPr>
              <a:t>// 2024-10-10T14:30+07:00</a:t>
            </a:r>
            <a:endParaRPr sz="1800">
              <a:solidFill>
                <a:schemeClr val="dk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800">
              <a:solidFill>
                <a:schemeClr val="dk2"/>
              </a:solidFill>
              <a:latin typeface="Courier New"/>
              <a:ea typeface="Courier New"/>
              <a:cs typeface="Courier New"/>
              <a:sym typeface="Courier New"/>
            </a:endParaRPr>
          </a:p>
          <a:p>
            <a:pPr indent="0" lvl="0" marL="0" rtl="0" algn="l">
              <a:spcBef>
                <a:spcPts val="0"/>
              </a:spcBef>
              <a:spcAft>
                <a:spcPts val="0"/>
              </a:spcAft>
              <a:buNone/>
            </a:pPr>
            <a:r>
              <a:t/>
            </a:r>
            <a:endParaRPr sz="1800">
              <a:solidFill>
                <a:schemeClr val="dk2"/>
              </a:solidFill>
              <a:latin typeface="Courier New"/>
              <a:ea typeface="Courier New"/>
              <a:cs typeface="Courier New"/>
              <a:sym typeface="Courier New"/>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1339" name="Shape 1339"/>
        <p:cNvGrpSpPr/>
        <p:nvPr/>
      </p:nvGrpSpPr>
      <p:grpSpPr>
        <a:xfrm>
          <a:off x="0" y="0"/>
          <a:ext cx="0" cy="0"/>
          <a:chOff x="0" y="0"/>
          <a:chExt cx="0" cy="0"/>
        </a:xfrm>
      </p:grpSpPr>
      <p:sp>
        <p:nvSpPr>
          <p:cNvPr id="1340" name="Google Shape;1340;p71"/>
          <p:cNvSpPr txBox="1"/>
          <p:nvPr>
            <p:ph type="title"/>
          </p:nvPr>
        </p:nvSpPr>
        <p:spPr>
          <a:xfrm>
            <a:off x="311700" y="163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LocalDateTime</a:t>
            </a:r>
            <a:endParaRPr/>
          </a:p>
        </p:txBody>
      </p:sp>
      <p:sp>
        <p:nvSpPr>
          <p:cNvPr id="1341" name="Google Shape;1341;p71"/>
          <p:cNvSpPr txBox="1"/>
          <p:nvPr/>
        </p:nvSpPr>
        <p:spPr>
          <a:xfrm>
            <a:off x="156150" y="735750"/>
            <a:ext cx="8831700" cy="4125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AutoNum type="arabicPeriod"/>
            </a:pPr>
            <a:r>
              <a:rPr b="1" lang="en" sz="1600">
                <a:solidFill>
                  <a:schemeClr val="dk2"/>
                </a:solidFill>
              </a:rPr>
              <a:t>truncatedTo()</a:t>
            </a:r>
            <a:r>
              <a:rPr lang="en" sz="1600">
                <a:solidFill>
                  <a:schemeClr val="dk2"/>
                </a:solidFill>
              </a:rPr>
              <a:t>: cắt giảm giá trị LocalDateTime đến một đơn vị thời gian cụ thể.</a:t>
            </a:r>
            <a:endParaRPr sz="1600">
              <a:solidFill>
                <a:schemeClr val="dk2"/>
              </a:solidFill>
            </a:endParaRPr>
          </a:p>
          <a:p>
            <a:pPr indent="0" lvl="0" marL="0" rtl="0" algn="l">
              <a:spcBef>
                <a:spcPts val="0"/>
              </a:spcBef>
              <a:spcAft>
                <a:spcPts val="0"/>
              </a:spcAft>
              <a:buNone/>
            </a:pPr>
            <a:r>
              <a:rPr lang="en" sz="1600">
                <a:solidFill>
                  <a:schemeClr val="dk2"/>
                </a:solidFill>
              </a:rPr>
              <a:t>Ví dụ:</a:t>
            </a:r>
            <a:br>
              <a:rPr lang="en" sz="1600">
                <a:solidFill>
                  <a:schemeClr val="dk2"/>
                </a:solidFill>
              </a:rPr>
            </a:br>
            <a:r>
              <a:rPr lang="en" sz="1600">
                <a:solidFill>
                  <a:schemeClr val="dk2"/>
                </a:solidFill>
                <a:latin typeface="Courier New"/>
                <a:ea typeface="Courier New"/>
                <a:cs typeface="Courier New"/>
                <a:sym typeface="Courier New"/>
              </a:rPr>
              <a:t>LocalDateTime trunc = dateTime.truncatedTo(ChronoUnit.MINUTES);</a:t>
            </a:r>
            <a:endParaRPr sz="1600">
              <a:solidFill>
                <a:schemeClr val="dk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600">
                <a:solidFill>
                  <a:schemeClr val="dk2"/>
                </a:solidFill>
                <a:latin typeface="Courier New"/>
                <a:ea typeface="Courier New"/>
                <a:cs typeface="Courier New"/>
                <a:sym typeface="Courier New"/>
              </a:rPr>
              <a:t>System.out.println(trunc);  // 2024-10-10T14:30:00</a:t>
            </a:r>
            <a:endParaRPr sz="1600">
              <a:solidFill>
                <a:schemeClr val="dk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600">
                <a:solidFill>
                  <a:schemeClr val="dk2"/>
                </a:solidFill>
              </a:rPr>
              <a:t>Đoạn code trên làm tròn giá trị đến đơn vị phút, tức là các giá trị đến đơn vị phút sẽ được giữ nguyên, giá trị giây và nano giây sẽ được trả về 0.</a:t>
            </a:r>
            <a:endParaRPr sz="1600">
              <a:solidFill>
                <a:schemeClr val="dk2"/>
              </a:solidFill>
            </a:endParaRPr>
          </a:p>
          <a:p>
            <a:pPr indent="0" lvl="0" marL="0" rtl="0" algn="l">
              <a:spcBef>
                <a:spcPts val="0"/>
              </a:spcBef>
              <a:spcAft>
                <a:spcPts val="0"/>
              </a:spcAft>
              <a:buClr>
                <a:schemeClr val="dk1"/>
              </a:buClr>
              <a:buSzPts val="1100"/>
              <a:buFont typeface="Arial"/>
              <a:buNone/>
            </a:pPr>
            <a:r>
              <a:t/>
            </a:r>
            <a:endParaRPr sz="1600">
              <a:solidFill>
                <a:schemeClr val="dk2"/>
              </a:solidFill>
            </a:endParaRPr>
          </a:p>
          <a:p>
            <a:pPr indent="-330200" lvl="0" marL="457200" rtl="0" algn="l">
              <a:spcBef>
                <a:spcPts val="0"/>
              </a:spcBef>
              <a:spcAft>
                <a:spcPts val="0"/>
              </a:spcAft>
              <a:buClr>
                <a:schemeClr val="dk2"/>
              </a:buClr>
              <a:buSzPts val="1600"/>
              <a:buAutoNum type="arabicPeriod"/>
            </a:pPr>
            <a:r>
              <a:rPr b="1" lang="en" sz="1600">
                <a:solidFill>
                  <a:schemeClr val="dk2"/>
                </a:solidFill>
              </a:rPr>
              <a:t>compareTo()</a:t>
            </a:r>
            <a:r>
              <a:rPr lang="en" sz="1600">
                <a:solidFill>
                  <a:schemeClr val="dk2"/>
                </a:solidFill>
              </a:rPr>
              <a:t>: so sánh 2 đối tượng thời gian</a:t>
            </a:r>
            <a:endParaRPr sz="1600">
              <a:solidFill>
                <a:schemeClr val="dk2"/>
              </a:solidFill>
            </a:endParaRPr>
          </a:p>
          <a:p>
            <a:pPr indent="0" lvl="0" marL="0" rtl="0" algn="l">
              <a:spcBef>
                <a:spcPts val="0"/>
              </a:spcBef>
              <a:spcAft>
                <a:spcPts val="0"/>
              </a:spcAft>
              <a:buNone/>
            </a:pPr>
            <a:r>
              <a:rPr lang="en" sz="1600">
                <a:solidFill>
                  <a:schemeClr val="dk2"/>
                </a:solidFill>
              </a:rPr>
              <a:t>Trả về:</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Số âm nếu đối tượng hiện tại trước (nhỏ hơn) đối tượng other.</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Số 0 nếu hai đối tượng bằng nhau.</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Số dương nếu đối tượng hiện tại sau (lớn hơn) đối tượng other.</a:t>
            </a:r>
            <a:endParaRPr sz="1600">
              <a:solidFill>
                <a:schemeClr val="dk2"/>
              </a:solidFill>
            </a:endParaRPr>
          </a:p>
          <a:p>
            <a:pPr indent="0" lvl="0" marL="0" rtl="0" algn="l">
              <a:spcBef>
                <a:spcPts val="0"/>
              </a:spcBef>
              <a:spcAft>
                <a:spcPts val="0"/>
              </a:spcAft>
              <a:buNone/>
            </a:pPr>
            <a:r>
              <a:rPr lang="en" sz="1600">
                <a:solidFill>
                  <a:schemeClr val="dk2"/>
                </a:solidFill>
              </a:rPr>
              <a:t>Ví dụ:</a:t>
            </a:r>
            <a:endParaRPr sz="1600">
              <a:solidFill>
                <a:schemeClr val="dk2"/>
              </a:solidFill>
            </a:endParaRPr>
          </a:p>
          <a:p>
            <a:pPr indent="0" lvl="0" marL="0" rtl="0" algn="l">
              <a:spcBef>
                <a:spcPts val="0"/>
              </a:spcBef>
              <a:spcAft>
                <a:spcPts val="0"/>
              </a:spcAft>
              <a:buNone/>
            </a:pPr>
            <a:r>
              <a:rPr lang="en" sz="1600">
                <a:solidFill>
                  <a:schemeClr val="dk2"/>
                </a:solidFill>
                <a:latin typeface="Courier New"/>
                <a:ea typeface="Courier New"/>
                <a:cs typeface="Courier New"/>
                <a:sym typeface="Courier New"/>
              </a:rPr>
              <a:t>LocalDateTime dateTime1 = LocalDateTime.of(2024, 10, 10, 14, 30); </a:t>
            </a:r>
            <a:endParaRPr sz="160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 sz="1600">
                <a:solidFill>
                  <a:schemeClr val="dk2"/>
                </a:solidFill>
                <a:latin typeface="Courier New"/>
                <a:ea typeface="Courier New"/>
                <a:cs typeface="Courier New"/>
                <a:sym typeface="Courier New"/>
              </a:rPr>
              <a:t>LocalDateTime dateTime2 = LocalDateTime.of(2024, 10, 10, 16, 45);</a:t>
            </a:r>
            <a:endParaRPr sz="160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 sz="1600">
                <a:solidFill>
                  <a:schemeClr val="dk2"/>
                </a:solidFill>
                <a:latin typeface="Courier New"/>
                <a:ea typeface="Courier New"/>
                <a:cs typeface="Courier New"/>
                <a:sym typeface="Courier New"/>
              </a:rPr>
              <a:t>int result1 = dateTime1.compareTo(dateTime2);</a:t>
            </a:r>
            <a:endParaRPr sz="1600">
              <a:solidFill>
                <a:schemeClr val="dk2"/>
              </a:solidFill>
              <a:latin typeface="Courier New"/>
              <a:ea typeface="Courier New"/>
              <a:cs typeface="Courier New"/>
              <a:sym typeface="Courier New"/>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1345" name="Shape 1345"/>
        <p:cNvGrpSpPr/>
        <p:nvPr/>
      </p:nvGrpSpPr>
      <p:grpSpPr>
        <a:xfrm>
          <a:off x="0" y="0"/>
          <a:ext cx="0" cy="0"/>
          <a:chOff x="0" y="0"/>
          <a:chExt cx="0" cy="0"/>
        </a:xfrm>
      </p:grpSpPr>
      <p:sp>
        <p:nvSpPr>
          <p:cNvPr id="1346" name="Google Shape;1346;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LocalDateTime</a:t>
            </a:r>
            <a:endParaRPr/>
          </a:p>
        </p:txBody>
      </p:sp>
      <p:sp>
        <p:nvSpPr>
          <p:cNvPr id="1347" name="Google Shape;1347;p72"/>
          <p:cNvSpPr txBox="1"/>
          <p:nvPr/>
        </p:nvSpPr>
        <p:spPr>
          <a:xfrm>
            <a:off x="399375" y="1159225"/>
            <a:ext cx="84330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ourier New"/>
                <a:ea typeface="Courier New"/>
                <a:cs typeface="Courier New"/>
                <a:sym typeface="Courier New"/>
              </a:rPr>
              <a:t>ofInstant(Instant instant, ZoneID zone)</a:t>
            </a:r>
            <a:br>
              <a:rPr lang="en" sz="1800">
                <a:solidFill>
                  <a:schemeClr val="dk2"/>
                </a:solidFill>
              </a:rPr>
            </a:br>
            <a:r>
              <a:rPr lang="en" sz="1800">
                <a:solidFill>
                  <a:schemeClr val="dk1"/>
                </a:solidFill>
              </a:rPr>
              <a:t>Được sử dụng để tạo một đối tượng</a:t>
            </a:r>
            <a:r>
              <a:rPr lang="en" sz="1800">
                <a:solidFill>
                  <a:schemeClr val="dk1"/>
                </a:solidFill>
                <a:latin typeface="Courier New"/>
                <a:ea typeface="Courier New"/>
                <a:cs typeface="Courier New"/>
                <a:sym typeface="Courier New"/>
              </a:rPr>
              <a:t> LocalDateTime</a:t>
            </a:r>
            <a:r>
              <a:rPr lang="en" sz="1800">
                <a:solidFill>
                  <a:schemeClr val="dk1"/>
                </a:solidFill>
              </a:rPr>
              <a:t> từ một đối tượng </a:t>
            </a:r>
            <a:r>
              <a:rPr lang="en" sz="1800">
                <a:solidFill>
                  <a:schemeClr val="dk1"/>
                </a:solidFill>
                <a:latin typeface="Courier New"/>
                <a:ea typeface="Courier New"/>
                <a:cs typeface="Courier New"/>
                <a:sym typeface="Courier New"/>
              </a:rPr>
              <a:t>Instant</a:t>
            </a:r>
            <a:r>
              <a:rPr lang="en" sz="1800">
                <a:solidFill>
                  <a:schemeClr val="dk1"/>
                </a:solidFill>
              </a:rPr>
              <a:t> (một điểm trong thời gian) và một múi giờ (</a:t>
            </a:r>
            <a:r>
              <a:rPr lang="en" sz="1800">
                <a:solidFill>
                  <a:schemeClr val="dk1"/>
                </a:solidFill>
                <a:latin typeface="Courier New"/>
                <a:ea typeface="Courier New"/>
                <a:cs typeface="Courier New"/>
                <a:sym typeface="Courier New"/>
              </a:rPr>
              <a:t>ZoneID</a:t>
            </a:r>
            <a:r>
              <a:rPr lang="en" sz="1800">
                <a:solidFill>
                  <a:schemeClr val="dk1"/>
                </a:solidFill>
              </a:rPr>
              <a:t>)</a:t>
            </a:r>
            <a:endParaRPr sz="1800">
              <a:solidFill>
                <a:schemeClr val="dk1"/>
              </a:solidFill>
            </a:endParaRPr>
          </a:p>
        </p:txBody>
      </p:sp>
      <p:sp>
        <p:nvSpPr>
          <p:cNvPr id="1348" name="Google Shape;1348;p72"/>
          <p:cNvSpPr txBox="1"/>
          <p:nvPr/>
        </p:nvSpPr>
        <p:spPr>
          <a:xfrm>
            <a:off x="458400" y="2318475"/>
            <a:ext cx="8374200" cy="227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latin typeface="Courier New"/>
                <a:ea typeface="Courier New"/>
                <a:cs typeface="Courier New"/>
                <a:sym typeface="Courier New"/>
              </a:rPr>
              <a:t>Instant instant = Instant.now();</a:t>
            </a:r>
            <a:endParaRPr sz="170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 sz="1700">
                <a:solidFill>
                  <a:schemeClr val="dk2"/>
                </a:solidFill>
                <a:latin typeface="Courier New"/>
                <a:ea typeface="Courier New"/>
                <a:cs typeface="Courier New"/>
                <a:sym typeface="Courier New"/>
              </a:rPr>
              <a:t>ZoneId zone = ZoneId.of("America/New_York");</a:t>
            </a:r>
            <a:endParaRPr sz="170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 sz="1700">
                <a:solidFill>
                  <a:schemeClr val="dk2"/>
                </a:solidFill>
                <a:latin typeface="Courier New"/>
                <a:ea typeface="Courier New"/>
                <a:cs typeface="Courier New"/>
                <a:sym typeface="Courier New"/>
              </a:rPr>
              <a:t>LocalDateTime localDateTime = LocalDateTime.ofInstant(instant, zone);</a:t>
            </a:r>
            <a:endParaRPr sz="1700">
              <a:solidFill>
                <a:schemeClr val="dk2"/>
              </a:solidFill>
              <a:latin typeface="Courier New"/>
              <a:ea typeface="Courier New"/>
              <a:cs typeface="Courier New"/>
              <a:sym typeface="Courier New"/>
            </a:endParaRPr>
          </a:p>
          <a:p>
            <a:pPr indent="0" lvl="0" marL="0" rtl="0" algn="l">
              <a:spcBef>
                <a:spcPts val="0"/>
              </a:spcBef>
              <a:spcAft>
                <a:spcPts val="0"/>
              </a:spcAft>
              <a:buNone/>
            </a:pPr>
            <a:r>
              <a:t/>
            </a:r>
            <a:endParaRPr sz="170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 sz="1700">
                <a:solidFill>
                  <a:schemeClr val="dk2"/>
                </a:solidFill>
                <a:latin typeface="Courier New"/>
                <a:ea typeface="Courier New"/>
                <a:cs typeface="Courier New"/>
                <a:sym typeface="Courier New"/>
              </a:rPr>
              <a:t>System.out.println("Instant: " + instant);</a:t>
            </a:r>
            <a:endParaRPr sz="170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 sz="1700">
                <a:solidFill>
                  <a:schemeClr val="dk2"/>
                </a:solidFill>
                <a:latin typeface="Courier New"/>
                <a:ea typeface="Courier New"/>
                <a:cs typeface="Courier New"/>
                <a:sym typeface="Courier New"/>
              </a:rPr>
              <a:t>System.out.println("LocalDateTime in New York: " + localDateTime);</a:t>
            </a:r>
            <a:endParaRPr sz="1700">
              <a:solidFill>
                <a:schemeClr val="dk2"/>
              </a:solidFill>
              <a:latin typeface="Courier New"/>
              <a:ea typeface="Courier New"/>
              <a:cs typeface="Courier New"/>
              <a:sym typeface="Courier New"/>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1352" name="Shape 1352"/>
        <p:cNvGrpSpPr/>
        <p:nvPr/>
      </p:nvGrpSpPr>
      <p:grpSpPr>
        <a:xfrm>
          <a:off x="0" y="0"/>
          <a:ext cx="0" cy="0"/>
          <a:chOff x="0" y="0"/>
          <a:chExt cx="0" cy="0"/>
        </a:xfrm>
      </p:grpSpPr>
      <p:sp>
        <p:nvSpPr>
          <p:cNvPr id="1353" name="Google Shape;1353;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LocalDateTime</a:t>
            </a:r>
            <a:endParaRPr/>
          </a:p>
        </p:txBody>
      </p:sp>
      <p:sp>
        <p:nvSpPr>
          <p:cNvPr id="1354" name="Google Shape;1354;p73"/>
          <p:cNvSpPr txBox="1"/>
          <p:nvPr/>
        </p:nvSpPr>
        <p:spPr>
          <a:xfrm>
            <a:off x="311700" y="1089300"/>
            <a:ext cx="8314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ourier New"/>
                <a:ea typeface="Courier New"/>
                <a:cs typeface="Courier New"/>
                <a:sym typeface="Courier New"/>
              </a:rPr>
              <a:t>with(TemporalAdjuster adjuster)</a:t>
            </a:r>
            <a:endParaRPr sz="1800">
              <a:solidFill>
                <a:schemeClr val="dk2"/>
              </a:solidFill>
              <a:latin typeface="Courier New"/>
              <a:ea typeface="Courier New"/>
              <a:cs typeface="Courier New"/>
              <a:sym typeface="Courier New"/>
            </a:endParaRPr>
          </a:p>
        </p:txBody>
      </p:sp>
      <p:sp>
        <p:nvSpPr>
          <p:cNvPr id="1355" name="Google Shape;1355;p73"/>
          <p:cNvSpPr txBox="1"/>
          <p:nvPr/>
        </p:nvSpPr>
        <p:spPr>
          <a:xfrm>
            <a:off x="311700" y="1551000"/>
            <a:ext cx="8405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Đ</a:t>
            </a:r>
            <a:r>
              <a:rPr lang="en">
                <a:solidFill>
                  <a:schemeClr val="dk1"/>
                </a:solidFill>
              </a:rPr>
              <a:t>ược sử dụng để </a:t>
            </a:r>
            <a:r>
              <a:rPr b="1" lang="en">
                <a:solidFill>
                  <a:schemeClr val="dk1"/>
                </a:solidFill>
              </a:rPr>
              <a:t>tạo một bản sao điều chỉnh</a:t>
            </a:r>
            <a:r>
              <a:rPr lang="en">
                <a:solidFill>
                  <a:schemeClr val="dk1"/>
                </a:solidFill>
              </a:rPr>
              <a:t> của </a:t>
            </a:r>
            <a:r>
              <a:rPr lang="en">
                <a:solidFill>
                  <a:srgbClr val="188038"/>
                </a:solidFill>
                <a:latin typeface="Courier New"/>
                <a:ea typeface="Courier New"/>
                <a:cs typeface="Courier New"/>
                <a:sym typeface="Courier New"/>
              </a:rPr>
              <a:t>LocalDateTime</a:t>
            </a:r>
            <a:r>
              <a:rPr lang="en">
                <a:solidFill>
                  <a:schemeClr val="dk1"/>
                </a:solidFill>
              </a:rPr>
              <a:t> hiện tại, dựa trên một chiến lược điều chỉnh được cung cấp bởi đối tượng </a:t>
            </a:r>
            <a:r>
              <a:rPr lang="en">
                <a:solidFill>
                  <a:srgbClr val="188038"/>
                </a:solidFill>
                <a:latin typeface="Courier New"/>
                <a:ea typeface="Courier New"/>
                <a:cs typeface="Courier New"/>
                <a:sym typeface="Courier New"/>
              </a:rPr>
              <a:t>TemporalAdjuster</a:t>
            </a:r>
            <a:r>
              <a:rPr lang="en">
                <a:solidFill>
                  <a:schemeClr val="dk1"/>
                </a:solidFill>
              </a:rPr>
              <a:t>. Điều này có nghĩa là bạn không thay đổi đối tượng hiện tại, mà trả về một phiên bản mới đã được điều chỉnh theo yêu cầu.</a:t>
            </a:r>
            <a:endParaRPr sz="1700"/>
          </a:p>
        </p:txBody>
      </p:sp>
      <p:sp>
        <p:nvSpPr>
          <p:cNvPr id="1356" name="Google Shape;1356;p73"/>
          <p:cNvSpPr txBox="1"/>
          <p:nvPr/>
        </p:nvSpPr>
        <p:spPr>
          <a:xfrm>
            <a:off x="284100" y="2960200"/>
            <a:ext cx="8369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ourier New"/>
                <a:ea typeface="Courier New"/>
                <a:cs typeface="Courier New"/>
                <a:sym typeface="Courier New"/>
              </a:rPr>
              <a:t>LocalDateTime dateTime = LocalDateTime.of(2024, 10, 10, 14, 30);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Điều chỉnh thành Thứ Tư tiếp theo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LocalDateTime nextWednesday = dateTime.with(TemporalAdjusters.next(DayOfWeek.WEDNESDAY)); System.out.println(nextWednesday); // 2024-10-16T14:30</a:t>
            </a:r>
            <a:endParaRPr>
              <a:latin typeface="Courier New"/>
              <a:ea typeface="Courier New"/>
              <a:cs typeface="Courier New"/>
              <a:sym typeface="Courier New"/>
            </a:endParaRPr>
          </a:p>
        </p:txBody>
      </p:sp>
      <p:sp>
        <p:nvSpPr>
          <p:cNvPr id="1357" name="Google Shape;1357;p73"/>
          <p:cNvSpPr txBox="1"/>
          <p:nvPr/>
        </p:nvSpPr>
        <p:spPr>
          <a:xfrm>
            <a:off x="311700" y="2572975"/>
            <a:ext cx="62157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rPr>
              <a:t>Ví dụ: Điều chỉnh DateTime để trở thành Thứ 4 tiếp theo</a:t>
            </a:r>
            <a:endParaRPr sz="15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1361" name="Shape 1361"/>
        <p:cNvGrpSpPr/>
        <p:nvPr/>
      </p:nvGrpSpPr>
      <p:grpSpPr>
        <a:xfrm>
          <a:off x="0" y="0"/>
          <a:ext cx="0" cy="0"/>
          <a:chOff x="0" y="0"/>
          <a:chExt cx="0" cy="0"/>
        </a:xfrm>
      </p:grpSpPr>
      <p:sp>
        <p:nvSpPr>
          <p:cNvPr id="1362" name="Google Shape;1362;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LocalDate</a:t>
            </a:r>
            <a:endParaRPr/>
          </a:p>
        </p:txBody>
      </p:sp>
      <p:sp>
        <p:nvSpPr>
          <p:cNvPr id="1363" name="Google Shape;1363;p74"/>
          <p:cNvSpPr txBox="1"/>
          <p:nvPr/>
        </p:nvSpPr>
        <p:spPr>
          <a:xfrm>
            <a:off x="311700" y="1089300"/>
            <a:ext cx="8314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ourier New"/>
                <a:ea typeface="Courier New"/>
                <a:cs typeface="Courier New"/>
                <a:sym typeface="Courier New"/>
              </a:rPr>
              <a:t>parse(CharSequence text) </a:t>
            </a:r>
            <a:endParaRPr sz="1800">
              <a:solidFill>
                <a:schemeClr val="dk2"/>
              </a:solidFill>
              <a:latin typeface="Courier New"/>
              <a:ea typeface="Courier New"/>
              <a:cs typeface="Courier New"/>
              <a:sym typeface="Courier New"/>
            </a:endParaRPr>
          </a:p>
        </p:txBody>
      </p:sp>
      <p:sp>
        <p:nvSpPr>
          <p:cNvPr id="1364" name="Google Shape;1364;p74"/>
          <p:cNvSpPr txBox="1"/>
          <p:nvPr/>
        </p:nvSpPr>
        <p:spPr>
          <a:xfrm>
            <a:off x="311700" y="1487550"/>
            <a:ext cx="8405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Được sử dụng để tạo một đối tượng </a:t>
            </a:r>
            <a:r>
              <a:rPr lang="en">
                <a:solidFill>
                  <a:schemeClr val="dk1"/>
                </a:solidFill>
                <a:latin typeface="Courier New"/>
                <a:ea typeface="Courier New"/>
                <a:cs typeface="Courier New"/>
                <a:sym typeface="Courier New"/>
              </a:rPr>
              <a:t>LocalDate</a:t>
            </a:r>
            <a:r>
              <a:rPr lang="en">
                <a:solidFill>
                  <a:schemeClr val="dk1"/>
                </a:solidFill>
              </a:rPr>
              <a:t> từ một chuỗi văn bản (</a:t>
            </a:r>
            <a:r>
              <a:rPr lang="en">
                <a:solidFill>
                  <a:schemeClr val="dk1"/>
                </a:solidFill>
                <a:latin typeface="Courier New"/>
                <a:ea typeface="Courier New"/>
                <a:cs typeface="Courier New"/>
                <a:sym typeface="Courier New"/>
              </a:rPr>
              <a:t>text string</a:t>
            </a:r>
            <a:r>
              <a:rPr lang="en">
                <a:solidFill>
                  <a:schemeClr val="dk1"/>
                </a:solidFill>
              </a:rPr>
              <a:t>) có định dạng hợp lệ, chẳng hạn như "2007-12-03"</a:t>
            </a:r>
            <a:endParaRPr sz="1700"/>
          </a:p>
        </p:txBody>
      </p:sp>
      <p:sp>
        <p:nvSpPr>
          <p:cNvPr id="1365" name="Google Shape;1365;p74"/>
          <p:cNvSpPr txBox="1"/>
          <p:nvPr/>
        </p:nvSpPr>
        <p:spPr>
          <a:xfrm>
            <a:off x="284100" y="2960200"/>
            <a:ext cx="83697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ourier New"/>
                <a:ea typeface="Courier New"/>
                <a:cs typeface="Courier New"/>
                <a:sym typeface="Courier New"/>
              </a:rPr>
              <a:t>import java.time.LocalDate;</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public class Example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public static void main(String[] args)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String dateString = "2007-12-03";</a:t>
            </a:r>
            <a:endParaRPr>
              <a:latin typeface="Courier New"/>
              <a:ea typeface="Courier New"/>
              <a:cs typeface="Courier New"/>
              <a:sym typeface="Courier New"/>
            </a:endParaRPr>
          </a:p>
          <a:p>
            <a:pPr indent="0" lvl="0" marL="0" rtl="0" algn="l">
              <a:spcBef>
                <a:spcPts val="0"/>
              </a:spcBef>
              <a:spcAft>
                <a:spcPts val="0"/>
              </a:spcAft>
              <a:buNone/>
            </a:pPr>
            <a:r>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LocalDate localDate = LocalDate.parse(dateString);</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System.out.println("Parsed LocalDate: " + localDate);</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a:t>
            </a:r>
            <a:endParaRPr>
              <a:latin typeface="Courier New"/>
              <a:ea typeface="Courier New"/>
              <a:cs typeface="Courier New"/>
              <a:sym typeface="Courier New"/>
            </a:endParaRPr>
          </a:p>
          <a:p>
            <a:pPr indent="0" lvl="0" marL="0" rtl="0" algn="l">
              <a:spcBef>
                <a:spcPts val="0"/>
              </a:spcBef>
              <a:spcAft>
                <a:spcPts val="0"/>
              </a:spcAft>
              <a:buNone/>
            </a:pPr>
            <a:r>
              <a:t/>
            </a:r>
            <a:endParaRPr>
              <a:latin typeface="Courier New"/>
              <a:ea typeface="Courier New"/>
              <a:cs typeface="Courier New"/>
              <a:sym typeface="Courier New"/>
            </a:endParaRPr>
          </a:p>
        </p:txBody>
      </p:sp>
      <p:sp>
        <p:nvSpPr>
          <p:cNvPr id="1366" name="Google Shape;1366;p74"/>
          <p:cNvSpPr txBox="1"/>
          <p:nvPr/>
        </p:nvSpPr>
        <p:spPr>
          <a:xfrm>
            <a:off x="311700" y="2572975"/>
            <a:ext cx="62157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rPr>
              <a:t>Ví dụ: </a:t>
            </a:r>
            <a:endParaRPr sz="150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1370" name="Shape 1370"/>
        <p:cNvGrpSpPr/>
        <p:nvPr/>
      </p:nvGrpSpPr>
      <p:grpSpPr>
        <a:xfrm>
          <a:off x="0" y="0"/>
          <a:ext cx="0" cy="0"/>
          <a:chOff x="0" y="0"/>
          <a:chExt cx="0" cy="0"/>
        </a:xfrm>
      </p:grpSpPr>
      <p:sp>
        <p:nvSpPr>
          <p:cNvPr id="1371" name="Google Shape;1371;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Group04 - Class String</a:t>
            </a:r>
            <a:endParaRPr/>
          </a:p>
        </p:txBody>
      </p:sp>
      <p:sp>
        <p:nvSpPr>
          <p:cNvPr id="1372" name="Google Shape;1372;p75"/>
          <p:cNvSpPr txBox="1"/>
          <p:nvPr>
            <p:ph idx="1" type="body"/>
          </p:nvPr>
        </p:nvSpPr>
        <p:spPr>
          <a:xfrm>
            <a:off x="311700" y="1152475"/>
            <a:ext cx="8439300" cy="2152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Nguyễn Minh Hoàng - 22127128</a:t>
            </a:r>
            <a:br>
              <a:rPr lang="en"/>
            </a:br>
            <a:r>
              <a:rPr lang="en"/>
              <a:t>Trần Nguyễn Phúc Khang - 22127182</a:t>
            </a:r>
            <a:br>
              <a:rPr lang="en"/>
            </a:br>
            <a:r>
              <a:rPr lang="en"/>
              <a:t>Lê Trí Mẩn - 22127258</a:t>
            </a:r>
            <a:br>
              <a:rPr lang="en"/>
            </a:br>
            <a:r>
              <a:rPr lang="en"/>
              <a:t>Trần Ngọc Uyển Nhi - 22127313</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1376" name="Shape 1376"/>
        <p:cNvGrpSpPr/>
        <p:nvPr/>
      </p:nvGrpSpPr>
      <p:grpSpPr>
        <a:xfrm>
          <a:off x="0" y="0"/>
          <a:ext cx="0" cy="0"/>
          <a:chOff x="0" y="0"/>
          <a:chExt cx="0" cy="0"/>
        </a:xfrm>
      </p:grpSpPr>
      <p:sp>
        <p:nvSpPr>
          <p:cNvPr id="1377" name="Google Shape;1377;p76"/>
          <p:cNvSpPr txBox="1"/>
          <p:nvPr>
            <p:ph idx="1" type="body"/>
          </p:nvPr>
        </p:nvSpPr>
        <p:spPr>
          <a:xfrm>
            <a:off x="186175" y="123975"/>
            <a:ext cx="8605500" cy="49152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b="1" lang="en" sz="1400">
                <a:solidFill>
                  <a:srgbClr val="2B91AF"/>
                </a:solidFill>
                <a:latin typeface="Consolas"/>
                <a:ea typeface="Consolas"/>
                <a:cs typeface="Consolas"/>
                <a:sym typeface="Consolas"/>
              </a:rPr>
              <a:t>boolean</a:t>
            </a:r>
            <a:r>
              <a:rPr b="1" lang="en" sz="1400">
                <a:solidFill>
                  <a:schemeClr val="dk1"/>
                </a:solidFill>
                <a:latin typeface="Consolas"/>
                <a:ea typeface="Consolas"/>
                <a:cs typeface="Consolas"/>
                <a:sym typeface="Consolas"/>
              </a:rPr>
              <a:t> </a:t>
            </a:r>
            <a:r>
              <a:rPr b="1" lang="en" sz="1400">
                <a:solidFill>
                  <a:srgbClr val="74531F"/>
                </a:solidFill>
                <a:latin typeface="Consolas"/>
                <a:ea typeface="Consolas"/>
                <a:cs typeface="Consolas"/>
                <a:sym typeface="Consolas"/>
              </a:rPr>
              <a:t>regionMatches​</a:t>
            </a:r>
            <a:r>
              <a:rPr b="1" lang="en" sz="1400">
                <a:solidFill>
                  <a:schemeClr val="dk1"/>
                </a:solidFill>
                <a:latin typeface="Consolas"/>
                <a:ea typeface="Consolas"/>
                <a:cs typeface="Consolas"/>
                <a:sym typeface="Consolas"/>
              </a:rPr>
              <a:t>(</a:t>
            </a:r>
            <a:r>
              <a:rPr b="1" lang="en" sz="1400">
                <a:solidFill>
                  <a:srgbClr val="2B91AF"/>
                </a:solidFill>
                <a:latin typeface="Consolas"/>
                <a:ea typeface="Consolas"/>
                <a:cs typeface="Consolas"/>
                <a:sym typeface="Consolas"/>
              </a:rPr>
              <a:t>boolean</a:t>
            </a:r>
            <a:r>
              <a:rPr b="1" lang="en" sz="1400">
                <a:solidFill>
                  <a:schemeClr val="dk1"/>
                </a:solidFill>
                <a:latin typeface="Consolas"/>
                <a:ea typeface="Consolas"/>
                <a:cs typeface="Consolas"/>
                <a:sym typeface="Consolas"/>
              </a:rPr>
              <a:t> </a:t>
            </a:r>
            <a:r>
              <a:rPr b="1" lang="en" sz="1400">
                <a:solidFill>
                  <a:srgbClr val="808080"/>
                </a:solidFill>
                <a:latin typeface="Consolas"/>
                <a:ea typeface="Consolas"/>
                <a:cs typeface="Consolas"/>
                <a:sym typeface="Consolas"/>
              </a:rPr>
              <a:t>ignoreCase</a:t>
            </a:r>
            <a:r>
              <a:rPr b="1" lang="en" sz="1400">
                <a:solidFill>
                  <a:schemeClr val="dk1"/>
                </a:solidFill>
                <a:latin typeface="Consolas"/>
                <a:ea typeface="Consolas"/>
                <a:cs typeface="Consolas"/>
                <a:sym typeface="Consolas"/>
              </a:rPr>
              <a:t>, </a:t>
            </a:r>
            <a:r>
              <a:rPr b="1" lang="en" sz="1400">
                <a:solidFill>
                  <a:srgbClr val="2B91AF"/>
                </a:solidFill>
                <a:latin typeface="Consolas"/>
                <a:ea typeface="Consolas"/>
                <a:cs typeface="Consolas"/>
                <a:sym typeface="Consolas"/>
              </a:rPr>
              <a:t>int</a:t>
            </a:r>
            <a:r>
              <a:rPr b="1" lang="en" sz="1400">
                <a:solidFill>
                  <a:schemeClr val="dk1"/>
                </a:solidFill>
                <a:latin typeface="Consolas"/>
                <a:ea typeface="Consolas"/>
                <a:cs typeface="Consolas"/>
                <a:sym typeface="Consolas"/>
              </a:rPr>
              <a:t> </a:t>
            </a:r>
            <a:r>
              <a:rPr b="1" lang="en" sz="1400">
                <a:solidFill>
                  <a:srgbClr val="808080"/>
                </a:solidFill>
                <a:latin typeface="Consolas"/>
                <a:ea typeface="Consolas"/>
                <a:cs typeface="Consolas"/>
                <a:sym typeface="Consolas"/>
              </a:rPr>
              <a:t>toffset</a:t>
            </a:r>
            <a:r>
              <a:rPr b="1" lang="en" sz="1400">
                <a:solidFill>
                  <a:schemeClr val="dk1"/>
                </a:solidFill>
                <a:latin typeface="Consolas"/>
                <a:ea typeface="Consolas"/>
                <a:cs typeface="Consolas"/>
                <a:sym typeface="Consolas"/>
              </a:rPr>
              <a:t>, </a:t>
            </a:r>
            <a:r>
              <a:rPr b="1" lang="en" sz="1400">
                <a:solidFill>
                  <a:srgbClr val="2B91AF"/>
                </a:solidFill>
                <a:latin typeface="Consolas"/>
                <a:ea typeface="Consolas"/>
                <a:cs typeface="Consolas"/>
                <a:sym typeface="Consolas"/>
              </a:rPr>
              <a:t>String</a:t>
            </a:r>
            <a:r>
              <a:rPr b="1" lang="en" sz="1400">
                <a:solidFill>
                  <a:schemeClr val="dk1"/>
                </a:solidFill>
                <a:latin typeface="Consolas"/>
                <a:ea typeface="Consolas"/>
                <a:cs typeface="Consolas"/>
                <a:sym typeface="Consolas"/>
              </a:rPr>
              <a:t> </a:t>
            </a:r>
            <a:r>
              <a:rPr b="1" lang="en" sz="1400">
                <a:solidFill>
                  <a:srgbClr val="808080"/>
                </a:solidFill>
                <a:latin typeface="Consolas"/>
                <a:ea typeface="Consolas"/>
                <a:cs typeface="Consolas"/>
                <a:sym typeface="Consolas"/>
              </a:rPr>
              <a:t>other</a:t>
            </a:r>
            <a:r>
              <a:rPr b="1" lang="en" sz="1400">
                <a:solidFill>
                  <a:schemeClr val="dk1"/>
                </a:solidFill>
                <a:latin typeface="Consolas"/>
                <a:ea typeface="Consolas"/>
                <a:cs typeface="Consolas"/>
                <a:sym typeface="Consolas"/>
              </a:rPr>
              <a:t>, </a:t>
            </a:r>
            <a:r>
              <a:rPr b="1" lang="en" sz="1400">
                <a:solidFill>
                  <a:srgbClr val="2B91AF"/>
                </a:solidFill>
                <a:latin typeface="Consolas"/>
                <a:ea typeface="Consolas"/>
                <a:cs typeface="Consolas"/>
                <a:sym typeface="Consolas"/>
              </a:rPr>
              <a:t>int</a:t>
            </a:r>
            <a:r>
              <a:rPr b="1" lang="en" sz="1400">
                <a:solidFill>
                  <a:schemeClr val="dk1"/>
                </a:solidFill>
                <a:latin typeface="Consolas"/>
                <a:ea typeface="Consolas"/>
                <a:cs typeface="Consolas"/>
                <a:sym typeface="Consolas"/>
              </a:rPr>
              <a:t> </a:t>
            </a:r>
            <a:r>
              <a:rPr b="1" lang="en" sz="1400">
                <a:solidFill>
                  <a:srgbClr val="808080"/>
                </a:solidFill>
                <a:latin typeface="Consolas"/>
                <a:ea typeface="Consolas"/>
                <a:cs typeface="Consolas"/>
                <a:sym typeface="Consolas"/>
              </a:rPr>
              <a:t>ooffset</a:t>
            </a:r>
            <a:r>
              <a:rPr b="1" lang="en" sz="1400">
                <a:solidFill>
                  <a:schemeClr val="dk1"/>
                </a:solidFill>
                <a:latin typeface="Consolas"/>
                <a:ea typeface="Consolas"/>
                <a:cs typeface="Consolas"/>
                <a:sym typeface="Consolas"/>
              </a:rPr>
              <a:t>, </a:t>
            </a:r>
            <a:br>
              <a:rPr b="1" lang="en" sz="1400">
                <a:solidFill>
                  <a:schemeClr val="dk1"/>
                </a:solidFill>
                <a:latin typeface="Consolas"/>
                <a:ea typeface="Consolas"/>
                <a:cs typeface="Consolas"/>
                <a:sym typeface="Consolas"/>
              </a:rPr>
            </a:br>
            <a:r>
              <a:rPr b="1" lang="en" sz="1400">
                <a:solidFill>
                  <a:srgbClr val="2B91AF"/>
                </a:solidFill>
                <a:latin typeface="Consolas"/>
                <a:ea typeface="Consolas"/>
                <a:cs typeface="Consolas"/>
                <a:sym typeface="Consolas"/>
              </a:rPr>
              <a:t>int</a:t>
            </a:r>
            <a:r>
              <a:rPr b="1" lang="en" sz="1400">
                <a:solidFill>
                  <a:schemeClr val="dk1"/>
                </a:solidFill>
                <a:latin typeface="Consolas"/>
                <a:ea typeface="Consolas"/>
                <a:cs typeface="Consolas"/>
                <a:sym typeface="Consolas"/>
              </a:rPr>
              <a:t> </a:t>
            </a:r>
            <a:r>
              <a:rPr b="1" lang="en" sz="1400">
                <a:solidFill>
                  <a:srgbClr val="808080"/>
                </a:solidFill>
                <a:latin typeface="Consolas"/>
                <a:ea typeface="Consolas"/>
                <a:cs typeface="Consolas"/>
                <a:sym typeface="Consolas"/>
              </a:rPr>
              <a:t>len</a:t>
            </a:r>
            <a:r>
              <a:rPr b="1" lang="en" sz="1400">
                <a:solidFill>
                  <a:schemeClr val="dk1"/>
                </a:solidFill>
                <a:latin typeface="Consolas"/>
                <a:ea typeface="Consolas"/>
                <a:cs typeface="Consolas"/>
                <a:sym typeface="Consolas"/>
              </a:rPr>
              <a:t>)</a:t>
            </a:r>
            <a:endParaRPr b="1" sz="1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1350">
                <a:solidFill>
                  <a:srgbClr val="C00000"/>
                </a:solidFill>
              </a:rPr>
              <a:t>Return:</a:t>
            </a:r>
            <a:r>
              <a:rPr lang="en" sz="1350"/>
              <a:t> </a:t>
            </a:r>
            <a:r>
              <a:rPr lang="en" sz="1350">
                <a:solidFill>
                  <a:schemeClr val="dk1"/>
                </a:solidFill>
              </a:rPr>
              <a:t>a boolean value. It basically compares two substrings of two strings. </a:t>
            </a:r>
            <a:r>
              <a:rPr lang="en" sz="1350">
                <a:solidFill>
                  <a:schemeClr val="dk1"/>
                </a:solidFill>
                <a:latin typeface="Source Code Pro"/>
                <a:ea typeface="Source Code Pro"/>
                <a:cs typeface="Source Code Pro"/>
                <a:sym typeface="Source Code Pro"/>
              </a:rPr>
              <a:t>toffset </a:t>
            </a:r>
            <a:r>
              <a:rPr lang="en" sz="1350">
                <a:solidFill>
                  <a:schemeClr val="dk1"/>
                </a:solidFill>
              </a:rPr>
              <a:t>is the offset of the string. </a:t>
            </a:r>
            <a:r>
              <a:rPr lang="en" sz="1350">
                <a:solidFill>
                  <a:schemeClr val="dk1"/>
                </a:solidFill>
                <a:latin typeface="Source Code Pro"/>
                <a:ea typeface="Source Code Pro"/>
                <a:cs typeface="Source Code Pro"/>
                <a:sym typeface="Source Code Pro"/>
              </a:rPr>
              <a:t>ooffset </a:t>
            </a:r>
            <a:r>
              <a:rPr lang="en" sz="1350">
                <a:solidFill>
                  <a:schemeClr val="dk1"/>
                </a:solidFill>
              </a:rPr>
              <a:t>is the offset of the input string </a:t>
            </a:r>
            <a:r>
              <a:rPr lang="en" sz="1350">
                <a:solidFill>
                  <a:schemeClr val="dk1"/>
                </a:solidFill>
                <a:latin typeface="Source Code Pro"/>
                <a:ea typeface="Source Code Pro"/>
                <a:cs typeface="Source Code Pro"/>
                <a:sym typeface="Source Code Pro"/>
              </a:rPr>
              <a:t>other</a:t>
            </a:r>
            <a:r>
              <a:rPr lang="en" sz="1350">
                <a:solidFill>
                  <a:schemeClr val="dk1"/>
                </a:solidFill>
              </a:rPr>
              <a:t>. </a:t>
            </a:r>
            <a:r>
              <a:rPr lang="en" sz="1350">
                <a:solidFill>
                  <a:schemeClr val="dk1"/>
                </a:solidFill>
                <a:latin typeface="Source Code Pro"/>
                <a:ea typeface="Source Code Pro"/>
                <a:cs typeface="Source Code Pro"/>
                <a:sym typeface="Source Code Pro"/>
              </a:rPr>
              <a:t>len </a:t>
            </a:r>
            <a:r>
              <a:rPr lang="en" sz="1350">
                <a:solidFill>
                  <a:schemeClr val="dk1"/>
                </a:solidFill>
              </a:rPr>
              <a:t>is the length of the substring.</a:t>
            </a:r>
            <a:endParaRPr sz="1350">
              <a:solidFill>
                <a:schemeClr val="dk1"/>
              </a:solidFill>
            </a:endParaRPr>
          </a:p>
          <a:p>
            <a:pPr indent="0" lvl="0" marL="0" rtl="0" algn="l">
              <a:spcBef>
                <a:spcPts val="1200"/>
              </a:spcBef>
              <a:spcAft>
                <a:spcPts val="0"/>
              </a:spcAft>
              <a:buClr>
                <a:schemeClr val="dk1"/>
              </a:buClr>
              <a:buSzPts val="1100"/>
              <a:buFont typeface="Arial"/>
              <a:buNone/>
            </a:pPr>
            <a:r>
              <a:rPr b="1" lang="en" sz="1350">
                <a:solidFill>
                  <a:srgbClr val="C00000"/>
                </a:solidFill>
              </a:rPr>
              <a:t>Example:</a:t>
            </a:r>
            <a:endParaRPr sz="1350"/>
          </a:p>
          <a:p>
            <a:pPr indent="0" lvl="0" marL="0" rtl="0" algn="l">
              <a:spcBef>
                <a:spcPts val="1200"/>
              </a:spcBef>
              <a:spcAft>
                <a:spcPts val="0"/>
              </a:spcAft>
              <a:buClr>
                <a:schemeClr val="dk1"/>
              </a:buClr>
              <a:buSzPts val="1100"/>
              <a:buFont typeface="Arial"/>
              <a:buNone/>
            </a:pPr>
            <a:r>
              <a:rPr lang="en" sz="1350">
                <a:solidFill>
                  <a:schemeClr val="dk1"/>
                </a:solidFill>
                <a:latin typeface="Source Code Pro"/>
                <a:ea typeface="Source Code Pro"/>
                <a:cs typeface="Source Code Pro"/>
                <a:sym typeface="Source Code Pro"/>
              </a:rPr>
              <a:t>String str1 = "Hello, world. Programmed to work but not to feel";</a:t>
            </a:r>
            <a:endParaRPr sz="1350">
              <a:solidFill>
                <a:schemeClr val="dk1"/>
              </a:solidFill>
              <a:latin typeface="Source Code Pro"/>
              <a:ea typeface="Source Code Pro"/>
              <a:cs typeface="Source Code Pro"/>
              <a:sym typeface="Source Code Pro"/>
            </a:endParaRPr>
          </a:p>
          <a:p>
            <a:pPr indent="0" lvl="0" marL="0" marR="0" rtl="0" algn="l">
              <a:lnSpc>
                <a:spcPct val="115000"/>
              </a:lnSpc>
              <a:spcBef>
                <a:spcPts val="1200"/>
              </a:spcBef>
              <a:spcAft>
                <a:spcPts val="0"/>
              </a:spcAft>
              <a:buClr>
                <a:schemeClr val="dk1"/>
              </a:buClr>
              <a:buSzPts val="1100"/>
              <a:buFont typeface="Arial"/>
              <a:buNone/>
            </a:pPr>
            <a:r>
              <a:rPr lang="en" sz="1350">
                <a:solidFill>
                  <a:schemeClr val="dk1"/>
                </a:solidFill>
                <a:latin typeface="Source Code Pro"/>
                <a:ea typeface="Source Code Pro"/>
                <a:cs typeface="Source Code Pro"/>
                <a:sym typeface="Source Code Pro"/>
              </a:rPr>
              <a:t>String str2 = "New World</a:t>
            </a:r>
            <a:r>
              <a:rPr lang="en" sz="1350">
                <a:latin typeface="Source Code Pro"/>
                <a:ea typeface="Source Code Pro"/>
                <a:cs typeface="Source Code Pro"/>
                <a:sym typeface="Source Code Pro"/>
              </a:rPr>
              <a:t>";</a:t>
            </a:r>
            <a:endParaRPr sz="1350">
              <a:solidFill>
                <a:schemeClr val="dk1"/>
              </a:solidFill>
              <a:latin typeface="Source Code Pro"/>
              <a:ea typeface="Source Code Pro"/>
              <a:cs typeface="Source Code Pro"/>
              <a:sym typeface="Source Code Pro"/>
            </a:endParaRPr>
          </a:p>
          <a:p>
            <a:pPr indent="0" lvl="0" marL="0" rtl="0" algn="l">
              <a:spcBef>
                <a:spcPts val="1200"/>
              </a:spcBef>
              <a:spcAft>
                <a:spcPts val="0"/>
              </a:spcAft>
              <a:buClr>
                <a:schemeClr val="dk1"/>
              </a:buClr>
              <a:buSzPts val="1100"/>
              <a:buFont typeface="Arial"/>
              <a:buNone/>
            </a:pPr>
            <a:r>
              <a:rPr lang="en" sz="1350">
                <a:solidFill>
                  <a:schemeClr val="dk1"/>
                </a:solidFill>
                <a:latin typeface="Source Code Pro"/>
                <a:ea typeface="Source Code Pro"/>
                <a:cs typeface="Source Code Pro"/>
                <a:sym typeface="Source Code Pro"/>
              </a:rPr>
              <a:t>System.out.println(</a:t>
            </a:r>
            <a:r>
              <a:rPr b="1" lang="en" sz="1350">
                <a:solidFill>
                  <a:srgbClr val="783F04"/>
                </a:solidFill>
                <a:latin typeface="Source Code Pro"/>
                <a:ea typeface="Source Code Pro"/>
                <a:cs typeface="Source Code Pro"/>
                <a:sym typeface="Source Code Pro"/>
              </a:rPr>
              <a:t>str1.regionMatches(7, str2, 4, 5</a:t>
            </a:r>
            <a:r>
              <a:rPr lang="en" sz="1350">
                <a:solidFill>
                  <a:schemeClr val="dk1"/>
                </a:solidFill>
                <a:latin typeface="Source Code Pro"/>
                <a:ea typeface="Source Code Pro"/>
                <a:cs typeface="Source Code Pro"/>
                <a:sym typeface="Source Code Pro"/>
              </a:rPr>
              <a:t>));</a:t>
            </a:r>
            <a:endParaRPr sz="1350">
              <a:latin typeface="Source Code Pro"/>
              <a:ea typeface="Source Code Pro"/>
              <a:cs typeface="Source Code Pro"/>
              <a:sym typeface="Source Code Pro"/>
            </a:endParaRPr>
          </a:p>
          <a:p>
            <a:pPr indent="0" lvl="0" marL="0" rtl="0" algn="l">
              <a:spcBef>
                <a:spcPts val="1200"/>
              </a:spcBef>
              <a:spcAft>
                <a:spcPts val="0"/>
              </a:spcAft>
              <a:buClr>
                <a:schemeClr val="dk1"/>
              </a:buClr>
              <a:buSzPts val="1100"/>
              <a:buFont typeface="Arial"/>
              <a:buNone/>
            </a:pPr>
            <a:r>
              <a:rPr lang="en" sz="1350">
                <a:solidFill>
                  <a:schemeClr val="dk1"/>
                </a:solidFill>
                <a:latin typeface="Source Code Pro"/>
                <a:ea typeface="Source Code Pro"/>
                <a:cs typeface="Source Code Pro"/>
                <a:sym typeface="Source Code Pro"/>
              </a:rPr>
              <a:t>System.out.println(</a:t>
            </a:r>
            <a:r>
              <a:rPr b="1" lang="en" sz="1350">
                <a:solidFill>
                  <a:srgbClr val="783F04"/>
                </a:solidFill>
                <a:latin typeface="Source Code Pro"/>
                <a:ea typeface="Source Code Pro"/>
                <a:cs typeface="Source Code Pro"/>
                <a:sym typeface="Source Code Pro"/>
              </a:rPr>
              <a:t>str1.regionMatches(true, 7, str2, 4, 5)</a:t>
            </a:r>
            <a:r>
              <a:rPr lang="en" sz="1350">
                <a:solidFill>
                  <a:schemeClr val="dk1"/>
                </a:solidFill>
                <a:latin typeface="Source Code Pro"/>
                <a:ea typeface="Source Code Pro"/>
                <a:cs typeface="Source Code Pro"/>
                <a:sym typeface="Source Code Pro"/>
              </a:rPr>
              <a:t>);</a:t>
            </a:r>
            <a:endParaRPr sz="1350">
              <a:latin typeface="Source Code Pro"/>
              <a:ea typeface="Source Code Pro"/>
              <a:cs typeface="Source Code Pro"/>
              <a:sym typeface="Source Code Pro"/>
            </a:endParaRPr>
          </a:p>
          <a:p>
            <a:pPr indent="0" lvl="0" marL="0" rtl="0" algn="l">
              <a:spcBef>
                <a:spcPts val="1200"/>
              </a:spcBef>
              <a:spcAft>
                <a:spcPts val="0"/>
              </a:spcAft>
              <a:buClr>
                <a:schemeClr val="dk1"/>
              </a:buClr>
              <a:buSzPts val="1100"/>
              <a:buFont typeface="Arial"/>
              <a:buNone/>
            </a:pPr>
            <a:r>
              <a:rPr b="1" lang="en" sz="1350">
                <a:solidFill>
                  <a:srgbClr val="C00000"/>
                </a:solidFill>
              </a:rPr>
              <a:t>Output:</a:t>
            </a:r>
            <a:endParaRPr sz="1350"/>
          </a:p>
          <a:p>
            <a:pPr indent="0" lvl="0" marL="0" marR="0" rtl="0" algn="l">
              <a:lnSpc>
                <a:spcPct val="115000"/>
              </a:lnSpc>
              <a:spcBef>
                <a:spcPts val="1200"/>
              </a:spcBef>
              <a:spcAft>
                <a:spcPts val="0"/>
              </a:spcAft>
              <a:buClr>
                <a:schemeClr val="dk1"/>
              </a:buClr>
              <a:buSzPts val="1100"/>
              <a:buFont typeface="Arial"/>
              <a:buNone/>
            </a:pPr>
            <a:r>
              <a:rPr lang="en" sz="1350">
                <a:solidFill>
                  <a:schemeClr val="dk1"/>
                </a:solidFill>
                <a:latin typeface="Source Code Pro"/>
                <a:ea typeface="Source Code Pro"/>
                <a:cs typeface="Source Code Pro"/>
                <a:sym typeface="Source Code Pro"/>
              </a:rPr>
              <a:t>false</a:t>
            </a:r>
            <a:endParaRPr sz="1350">
              <a:solidFill>
                <a:schemeClr val="dk1"/>
              </a:solidFill>
              <a:latin typeface="Source Code Pro"/>
              <a:ea typeface="Source Code Pro"/>
              <a:cs typeface="Source Code Pro"/>
              <a:sym typeface="Source Code Pro"/>
            </a:endParaRPr>
          </a:p>
          <a:p>
            <a:pPr indent="0" lvl="0" marL="0" marR="0" rtl="0" algn="l">
              <a:lnSpc>
                <a:spcPct val="115000"/>
              </a:lnSpc>
              <a:spcBef>
                <a:spcPts val="1200"/>
              </a:spcBef>
              <a:spcAft>
                <a:spcPts val="1200"/>
              </a:spcAft>
              <a:buClr>
                <a:schemeClr val="dk1"/>
              </a:buClr>
              <a:buSzPts val="1100"/>
              <a:buFont typeface="Arial"/>
              <a:buNone/>
            </a:pPr>
            <a:r>
              <a:rPr lang="en" sz="1350">
                <a:solidFill>
                  <a:schemeClr val="dk1"/>
                </a:solidFill>
                <a:latin typeface="Source Code Pro"/>
                <a:ea typeface="Source Code Pro"/>
                <a:cs typeface="Source Code Pro"/>
                <a:sym typeface="Source Code Pro"/>
              </a:rPr>
              <a:t>true</a:t>
            </a:r>
            <a:endParaRPr sz="1350">
              <a:latin typeface="Source Code Pro"/>
              <a:ea typeface="Source Code Pro"/>
              <a:cs typeface="Source Code Pro"/>
              <a:sym typeface="Source Code Pro"/>
            </a:endParaRPr>
          </a:p>
        </p:txBody>
      </p:sp>
      <p:pic>
        <p:nvPicPr>
          <p:cNvPr id="1378" name="Google Shape;1378;p76"/>
          <p:cNvPicPr preferRelativeResize="0"/>
          <p:nvPr/>
        </p:nvPicPr>
        <p:blipFill>
          <a:blip r:embed="rId3">
            <a:alphaModFix/>
          </a:blip>
          <a:stretch>
            <a:fillRect/>
          </a:stretch>
        </p:blipFill>
        <p:spPr>
          <a:xfrm>
            <a:off x="3518213" y="3361250"/>
            <a:ext cx="4638675" cy="10668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1382" name="Shape 1382"/>
        <p:cNvGrpSpPr/>
        <p:nvPr/>
      </p:nvGrpSpPr>
      <p:grpSpPr>
        <a:xfrm>
          <a:off x="0" y="0"/>
          <a:ext cx="0" cy="0"/>
          <a:chOff x="0" y="0"/>
          <a:chExt cx="0" cy="0"/>
        </a:xfrm>
      </p:grpSpPr>
      <p:sp>
        <p:nvSpPr>
          <p:cNvPr id="1383" name="Google Shape;1383;p77"/>
          <p:cNvSpPr txBox="1"/>
          <p:nvPr>
            <p:ph idx="1" type="body"/>
          </p:nvPr>
        </p:nvSpPr>
        <p:spPr>
          <a:xfrm>
            <a:off x="186175" y="47875"/>
            <a:ext cx="8605500" cy="4915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400">
                <a:solidFill>
                  <a:srgbClr val="2B91AF"/>
                </a:solidFill>
                <a:latin typeface="Consolas"/>
                <a:ea typeface="Consolas"/>
                <a:cs typeface="Consolas"/>
                <a:sym typeface="Consolas"/>
              </a:rPr>
              <a:t>int</a:t>
            </a:r>
            <a:r>
              <a:rPr b="1" lang="en" sz="1400">
                <a:solidFill>
                  <a:schemeClr val="dk1"/>
                </a:solidFill>
                <a:latin typeface="Consolas"/>
                <a:ea typeface="Consolas"/>
                <a:cs typeface="Consolas"/>
                <a:sym typeface="Consolas"/>
              </a:rPr>
              <a:t> </a:t>
            </a:r>
            <a:r>
              <a:rPr b="1" lang="en" sz="1400">
                <a:solidFill>
                  <a:srgbClr val="74531F"/>
                </a:solidFill>
                <a:latin typeface="Consolas"/>
                <a:ea typeface="Consolas"/>
                <a:cs typeface="Consolas"/>
                <a:sym typeface="Consolas"/>
              </a:rPr>
              <a:t>codePointCount​</a:t>
            </a:r>
            <a:r>
              <a:rPr b="1" lang="en" sz="1400">
                <a:solidFill>
                  <a:schemeClr val="dk1"/>
                </a:solidFill>
                <a:latin typeface="Consolas"/>
                <a:ea typeface="Consolas"/>
                <a:cs typeface="Consolas"/>
                <a:sym typeface="Consolas"/>
              </a:rPr>
              <a:t>(</a:t>
            </a:r>
            <a:r>
              <a:rPr b="1" lang="en" sz="1400">
                <a:solidFill>
                  <a:srgbClr val="2B91AF"/>
                </a:solidFill>
                <a:latin typeface="Consolas"/>
                <a:ea typeface="Consolas"/>
                <a:cs typeface="Consolas"/>
                <a:sym typeface="Consolas"/>
              </a:rPr>
              <a:t>int</a:t>
            </a:r>
            <a:r>
              <a:rPr b="1" lang="en" sz="1400">
                <a:solidFill>
                  <a:schemeClr val="dk1"/>
                </a:solidFill>
                <a:latin typeface="Consolas"/>
                <a:ea typeface="Consolas"/>
                <a:cs typeface="Consolas"/>
                <a:sym typeface="Consolas"/>
              </a:rPr>
              <a:t> </a:t>
            </a:r>
            <a:r>
              <a:rPr b="1" lang="en" sz="1400">
                <a:solidFill>
                  <a:srgbClr val="808080"/>
                </a:solidFill>
                <a:latin typeface="Consolas"/>
                <a:ea typeface="Consolas"/>
                <a:cs typeface="Consolas"/>
                <a:sym typeface="Consolas"/>
              </a:rPr>
              <a:t>beginIndex</a:t>
            </a:r>
            <a:r>
              <a:rPr b="1" lang="en" sz="1400">
                <a:solidFill>
                  <a:schemeClr val="dk1"/>
                </a:solidFill>
                <a:latin typeface="Consolas"/>
                <a:ea typeface="Consolas"/>
                <a:cs typeface="Consolas"/>
                <a:sym typeface="Consolas"/>
              </a:rPr>
              <a:t>, </a:t>
            </a:r>
            <a:r>
              <a:rPr b="1" lang="en" sz="1400">
                <a:solidFill>
                  <a:srgbClr val="2B91AF"/>
                </a:solidFill>
                <a:latin typeface="Consolas"/>
                <a:ea typeface="Consolas"/>
                <a:cs typeface="Consolas"/>
                <a:sym typeface="Consolas"/>
              </a:rPr>
              <a:t>int</a:t>
            </a:r>
            <a:r>
              <a:rPr b="1" lang="en" sz="1400">
                <a:solidFill>
                  <a:schemeClr val="dk1"/>
                </a:solidFill>
                <a:latin typeface="Consolas"/>
                <a:ea typeface="Consolas"/>
                <a:cs typeface="Consolas"/>
                <a:sym typeface="Consolas"/>
              </a:rPr>
              <a:t> </a:t>
            </a:r>
            <a:r>
              <a:rPr b="1" lang="en" sz="1400">
                <a:solidFill>
                  <a:srgbClr val="808080"/>
                </a:solidFill>
                <a:latin typeface="Consolas"/>
                <a:ea typeface="Consolas"/>
                <a:cs typeface="Consolas"/>
                <a:sym typeface="Consolas"/>
              </a:rPr>
              <a:t>endIndex</a:t>
            </a:r>
            <a:r>
              <a:rPr b="1" lang="en" sz="1400">
                <a:solidFill>
                  <a:schemeClr val="dk1"/>
                </a:solidFill>
                <a:latin typeface="Consolas"/>
                <a:ea typeface="Consolas"/>
                <a:cs typeface="Consolas"/>
                <a:sym typeface="Consolas"/>
              </a:rPr>
              <a:t>)</a:t>
            </a:r>
            <a:endParaRPr b="1" sz="1400">
              <a:latin typeface="Source Code Pro"/>
              <a:ea typeface="Source Code Pro"/>
              <a:cs typeface="Source Code Pro"/>
              <a:sym typeface="Source Code Pro"/>
            </a:endParaRPr>
          </a:p>
          <a:p>
            <a:pPr indent="0" lvl="0" marL="0" rtl="0" algn="l">
              <a:spcBef>
                <a:spcPts val="0"/>
              </a:spcBef>
              <a:spcAft>
                <a:spcPts val="0"/>
              </a:spcAft>
              <a:buNone/>
            </a:pPr>
            <a:r>
              <a:rPr b="1" lang="en" sz="1350">
                <a:solidFill>
                  <a:srgbClr val="C00000"/>
                </a:solidFill>
              </a:rPr>
              <a:t>Return:</a:t>
            </a:r>
            <a:r>
              <a:rPr lang="en" sz="1350"/>
              <a:t> </a:t>
            </a:r>
            <a:r>
              <a:rPr lang="en" sz="1350">
                <a:solidFill>
                  <a:schemeClr val="dk1"/>
                </a:solidFill>
              </a:rPr>
              <a:t>a</a:t>
            </a:r>
            <a:r>
              <a:rPr lang="en" sz="1350">
                <a:solidFill>
                  <a:schemeClr val="dk1"/>
                </a:solidFill>
              </a:rPr>
              <a:t>n</a:t>
            </a:r>
            <a:r>
              <a:rPr lang="en" sz="1350">
                <a:solidFill>
                  <a:schemeClr val="dk1"/>
                </a:solidFill>
              </a:rPr>
              <a:t> int value. It basically counts the number of ‘letters’ (</a:t>
            </a:r>
            <a:r>
              <a:rPr lang="en" sz="1350">
                <a:solidFill>
                  <a:schemeClr val="dk1"/>
                </a:solidFill>
              </a:rPr>
              <a:t>Unicode code point</a:t>
            </a:r>
            <a:r>
              <a:rPr lang="en" sz="1350">
                <a:solidFill>
                  <a:schemeClr val="dk1"/>
                </a:solidFill>
              </a:rPr>
              <a:t>) in the string, like </a:t>
            </a:r>
            <a:r>
              <a:rPr lang="en" sz="1350">
                <a:solidFill>
                  <a:schemeClr val="dk1"/>
                </a:solidFill>
                <a:latin typeface="Source Code Pro"/>
                <a:ea typeface="Source Code Pro"/>
                <a:cs typeface="Source Code Pro"/>
                <a:sym typeface="Source Code Pro"/>
              </a:rPr>
              <a:t>length()</a:t>
            </a:r>
            <a:r>
              <a:rPr lang="en" sz="1350">
                <a:solidFill>
                  <a:schemeClr val="dk1"/>
                </a:solidFill>
              </a:rPr>
              <a:t> but more advanced </a:t>
            </a:r>
            <a:r>
              <a:rPr lang="en" sz="1350">
                <a:solidFill>
                  <a:schemeClr val="dk1"/>
                </a:solidFill>
              </a:rPr>
              <a:t>and it behaves almost like how we human count characters visually.</a:t>
            </a:r>
            <a:endParaRPr sz="1350">
              <a:solidFill>
                <a:schemeClr val="dk1"/>
              </a:solidFill>
            </a:endParaRPr>
          </a:p>
          <a:p>
            <a:pPr indent="0" lvl="0" marL="0" rtl="0" algn="l">
              <a:spcBef>
                <a:spcPts val="1200"/>
              </a:spcBef>
              <a:spcAft>
                <a:spcPts val="0"/>
              </a:spcAft>
              <a:buNone/>
            </a:pPr>
            <a:r>
              <a:rPr b="1" lang="en" sz="1350">
                <a:solidFill>
                  <a:srgbClr val="C00000"/>
                </a:solidFill>
              </a:rPr>
              <a:t>Exa</a:t>
            </a:r>
            <a:r>
              <a:rPr b="1" lang="en" sz="1350">
                <a:solidFill>
                  <a:srgbClr val="C00000"/>
                </a:solidFill>
              </a:rPr>
              <a:t>mple:</a:t>
            </a:r>
            <a:endParaRPr sz="1350"/>
          </a:p>
          <a:p>
            <a:pPr indent="0" lvl="0" marL="0" rtl="0" algn="l">
              <a:spcBef>
                <a:spcPts val="1200"/>
              </a:spcBef>
              <a:spcAft>
                <a:spcPts val="0"/>
              </a:spcAft>
              <a:buClr>
                <a:schemeClr val="dk1"/>
              </a:buClr>
              <a:buSzPts val="1100"/>
              <a:buFont typeface="Arial"/>
              <a:buNone/>
            </a:pPr>
            <a:r>
              <a:rPr lang="en" sz="1350">
                <a:solidFill>
                  <a:schemeClr val="dk1"/>
                </a:solidFill>
                <a:latin typeface="Source Code Pro"/>
                <a:ea typeface="Source Code Pro"/>
                <a:cs typeface="Source Code Pro"/>
                <a:sym typeface="Source Code Pro"/>
              </a:rPr>
              <a:t>String sam = "🤫🧏"; // Should be 2 characters because 2 </a:t>
            </a:r>
            <a:r>
              <a:rPr lang="en" sz="1350">
                <a:solidFill>
                  <a:schemeClr val="dk1"/>
                </a:solidFill>
                <a:latin typeface="Source Code Pro"/>
                <a:ea typeface="Source Code Pro"/>
                <a:cs typeface="Source Code Pro"/>
                <a:sym typeface="Source Code Pro"/>
              </a:rPr>
              <a:t>emojis</a:t>
            </a:r>
            <a:endParaRPr sz="1350">
              <a:solidFill>
                <a:schemeClr val="dk1"/>
              </a:solidFill>
              <a:latin typeface="Source Code Pro"/>
              <a:ea typeface="Source Code Pro"/>
              <a:cs typeface="Source Code Pro"/>
              <a:sym typeface="Source Code Pro"/>
            </a:endParaRPr>
          </a:p>
          <a:p>
            <a:pPr indent="0" lvl="0" marL="0" rtl="0" algn="l">
              <a:spcBef>
                <a:spcPts val="1200"/>
              </a:spcBef>
              <a:spcAft>
                <a:spcPts val="0"/>
              </a:spcAft>
              <a:buClr>
                <a:schemeClr val="dk1"/>
              </a:buClr>
              <a:buSzPts val="1100"/>
              <a:buFont typeface="Arial"/>
              <a:buNone/>
            </a:pPr>
            <a:r>
              <a:rPr lang="en" sz="1350">
                <a:solidFill>
                  <a:schemeClr val="dk1"/>
                </a:solidFill>
                <a:latin typeface="Source Code Pro"/>
                <a:ea typeface="Source Code Pro"/>
                <a:cs typeface="Source Code Pro"/>
                <a:sym typeface="Source Code Pro"/>
              </a:rPr>
              <a:t>System.out.println("length(): " + sam.length());</a:t>
            </a:r>
            <a:endParaRPr sz="1350">
              <a:solidFill>
                <a:schemeClr val="dk1"/>
              </a:solidFill>
              <a:latin typeface="Source Code Pro"/>
              <a:ea typeface="Source Code Pro"/>
              <a:cs typeface="Source Code Pro"/>
              <a:sym typeface="Source Code Pro"/>
            </a:endParaRPr>
          </a:p>
          <a:p>
            <a:pPr indent="0" lvl="0" marL="0" rtl="0" algn="l">
              <a:spcBef>
                <a:spcPts val="1200"/>
              </a:spcBef>
              <a:spcAft>
                <a:spcPts val="0"/>
              </a:spcAft>
              <a:buClr>
                <a:schemeClr val="dk1"/>
              </a:buClr>
              <a:buSzPts val="1100"/>
              <a:buFont typeface="Arial"/>
              <a:buNone/>
            </a:pPr>
            <a:r>
              <a:rPr lang="en" sz="1350">
                <a:solidFill>
                  <a:schemeClr val="dk1"/>
                </a:solidFill>
                <a:latin typeface="Source Code Pro"/>
                <a:ea typeface="Source Code Pro"/>
                <a:cs typeface="Source Code Pro"/>
                <a:sym typeface="Source Code Pro"/>
              </a:rPr>
              <a:t>System.out.println("codePointCount(): " +</a:t>
            </a:r>
            <a:r>
              <a:rPr lang="en" sz="1350">
                <a:latin typeface="Source Code Pro"/>
                <a:ea typeface="Source Code Pro"/>
                <a:cs typeface="Source Code Pro"/>
                <a:sym typeface="Source Code Pro"/>
              </a:rPr>
              <a:t> </a:t>
            </a:r>
            <a:r>
              <a:rPr b="1" lang="en" sz="1350">
                <a:solidFill>
                  <a:srgbClr val="783F04"/>
                </a:solidFill>
                <a:latin typeface="Source Code Pro"/>
                <a:ea typeface="Source Code Pro"/>
                <a:cs typeface="Source Code Pro"/>
                <a:sym typeface="Source Code Pro"/>
              </a:rPr>
              <a:t>sam.codePointCount(0, sam.length())</a:t>
            </a:r>
            <a:r>
              <a:rPr lang="en" sz="1350">
                <a:latin typeface="Source Code Pro"/>
                <a:ea typeface="Source Code Pro"/>
                <a:cs typeface="Source Code Pro"/>
                <a:sym typeface="Source Code Pro"/>
              </a:rPr>
              <a:t>);</a:t>
            </a:r>
            <a:endParaRPr sz="1350">
              <a:latin typeface="Source Code Pro"/>
              <a:ea typeface="Source Code Pro"/>
              <a:cs typeface="Source Code Pro"/>
              <a:sym typeface="Source Code Pro"/>
            </a:endParaRPr>
          </a:p>
          <a:p>
            <a:pPr indent="0" lvl="0" marL="0" rtl="0" algn="l">
              <a:spcBef>
                <a:spcPts val="1200"/>
              </a:spcBef>
              <a:spcAft>
                <a:spcPts val="0"/>
              </a:spcAft>
              <a:buNone/>
            </a:pPr>
            <a:r>
              <a:rPr lang="en" sz="1350">
                <a:solidFill>
                  <a:schemeClr val="dk1"/>
                </a:solidFill>
                <a:latin typeface="Source Code Pro"/>
                <a:ea typeface="Source Code Pro"/>
                <a:cs typeface="Source Code Pro"/>
                <a:sym typeface="Source Code Pro"/>
              </a:rPr>
              <a:t>System.console().writer().write(sam);</a:t>
            </a:r>
            <a:endParaRPr sz="1350">
              <a:solidFill>
                <a:schemeClr val="dk1"/>
              </a:solidFill>
              <a:latin typeface="Source Code Pro"/>
              <a:ea typeface="Source Code Pro"/>
              <a:cs typeface="Source Code Pro"/>
              <a:sym typeface="Source Code Pro"/>
            </a:endParaRPr>
          </a:p>
          <a:p>
            <a:pPr indent="0" lvl="0" marL="0" rtl="0" algn="l">
              <a:spcBef>
                <a:spcPts val="1200"/>
              </a:spcBef>
              <a:spcAft>
                <a:spcPts val="0"/>
              </a:spcAft>
              <a:buNone/>
            </a:pPr>
            <a:r>
              <a:rPr b="1" lang="en" sz="1350">
                <a:solidFill>
                  <a:srgbClr val="C00000"/>
                </a:solidFill>
              </a:rPr>
              <a:t>Output:</a:t>
            </a:r>
            <a:endParaRPr sz="1350"/>
          </a:p>
          <a:p>
            <a:pPr indent="0" lvl="0" marL="0" rtl="0" algn="l">
              <a:spcBef>
                <a:spcPts val="1200"/>
              </a:spcBef>
              <a:spcAft>
                <a:spcPts val="0"/>
              </a:spcAft>
              <a:buClr>
                <a:schemeClr val="dk1"/>
              </a:buClr>
              <a:buSzPts val="1100"/>
              <a:buFont typeface="Arial"/>
              <a:buNone/>
            </a:pPr>
            <a:r>
              <a:rPr lang="en" sz="1350">
                <a:solidFill>
                  <a:schemeClr val="dk1"/>
                </a:solidFill>
                <a:latin typeface="Source Code Pro"/>
                <a:ea typeface="Source Code Pro"/>
                <a:cs typeface="Source Code Pro"/>
                <a:sym typeface="Source Code Pro"/>
              </a:rPr>
              <a:t>length(): 4</a:t>
            </a:r>
            <a:endParaRPr sz="1350">
              <a:solidFill>
                <a:schemeClr val="dk1"/>
              </a:solidFill>
              <a:latin typeface="Source Code Pro"/>
              <a:ea typeface="Source Code Pro"/>
              <a:cs typeface="Source Code Pro"/>
              <a:sym typeface="Source Code Pro"/>
            </a:endParaRPr>
          </a:p>
          <a:p>
            <a:pPr indent="0" lvl="0" marL="0" rtl="0" algn="l">
              <a:spcBef>
                <a:spcPts val="1200"/>
              </a:spcBef>
              <a:spcAft>
                <a:spcPts val="0"/>
              </a:spcAft>
              <a:buClr>
                <a:schemeClr val="dk1"/>
              </a:buClr>
              <a:buSzPts val="1100"/>
              <a:buFont typeface="Arial"/>
              <a:buNone/>
            </a:pPr>
            <a:r>
              <a:rPr lang="en" sz="1350">
                <a:solidFill>
                  <a:schemeClr val="dk1"/>
                </a:solidFill>
                <a:latin typeface="Source Code Pro"/>
                <a:ea typeface="Source Code Pro"/>
                <a:cs typeface="Source Code Pro"/>
                <a:sym typeface="Source Code Pro"/>
              </a:rPr>
              <a:t>codePointCount(): 2</a:t>
            </a:r>
            <a:endParaRPr sz="1350">
              <a:solidFill>
                <a:schemeClr val="dk1"/>
              </a:solidFill>
              <a:latin typeface="Source Code Pro"/>
              <a:ea typeface="Source Code Pro"/>
              <a:cs typeface="Source Code Pro"/>
              <a:sym typeface="Source Code Pro"/>
            </a:endParaRPr>
          </a:p>
          <a:p>
            <a:pPr indent="0" lvl="0" marL="0" rtl="0" algn="l">
              <a:spcBef>
                <a:spcPts val="1200"/>
              </a:spcBef>
              <a:spcAft>
                <a:spcPts val="0"/>
              </a:spcAft>
              <a:buNone/>
            </a:pPr>
            <a:r>
              <a:rPr lang="en" sz="1350">
                <a:latin typeface="Source Code Pro"/>
                <a:ea typeface="Source Code Pro"/>
                <a:cs typeface="Source Code Pro"/>
                <a:sym typeface="Source Code Pro"/>
              </a:rPr>
              <a:t>🤫🧏</a:t>
            </a:r>
            <a:endParaRPr sz="1350">
              <a:latin typeface="Source Code Pro"/>
              <a:ea typeface="Source Code Pro"/>
              <a:cs typeface="Source Code Pro"/>
              <a:sym typeface="Source Code Pro"/>
            </a:endParaRPr>
          </a:p>
          <a:p>
            <a:pPr indent="0" lvl="0" marL="0" rtl="0" algn="l">
              <a:spcBef>
                <a:spcPts val="1200"/>
              </a:spcBef>
              <a:spcAft>
                <a:spcPts val="1200"/>
              </a:spcAft>
              <a:buNone/>
            </a:pPr>
            <a:r>
              <a:rPr b="1" lang="en" sz="1350">
                <a:solidFill>
                  <a:srgbClr val="C00000"/>
                </a:solidFill>
              </a:rPr>
              <a:t>Why?:</a:t>
            </a:r>
            <a:r>
              <a:rPr lang="en" sz="1350"/>
              <a:t> </a:t>
            </a:r>
            <a:r>
              <a:rPr lang="en" sz="1350">
                <a:solidFill>
                  <a:schemeClr val="dk1"/>
                </a:solidFill>
              </a:rPr>
              <a:t>Each emoji is made from 4 bytes (UTF-16), but Java treats 4 byte character as if it's 2 characters (surrogate pair). (from </a:t>
            </a:r>
            <a:r>
              <a:rPr lang="en" sz="1350" u="sng">
                <a:solidFill>
                  <a:schemeClr val="hlink"/>
                </a:solidFill>
                <a:hlinkClick r:id="rId3"/>
              </a:rPr>
              <a:t>https://stackoverflow.com/a/44588634</a:t>
            </a:r>
            <a:r>
              <a:rPr lang="en" sz="1350">
                <a:solidFill>
                  <a:schemeClr val="dk1"/>
                </a:solidFill>
              </a:rPr>
              <a:t>)</a:t>
            </a:r>
            <a:endParaRPr sz="135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grpSp>
        <p:nvGrpSpPr>
          <p:cNvPr id="563" name="Google Shape;563;p42"/>
          <p:cNvGrpSpPr/>
          <p:nvPr/>
        </p:nvGrpSpPr>
        <p:grpSpPr>
          <a:xfrm rot="-5400000">
            <a:off x="7882250" y="3035750"/>
            <a:ext cx="603495" cy="1371596"/>
            <a:chOff x="3724575" y="3497700"/>
            <a:chExt cx="603495" cy="1371596"/>
          </a:xfrm>
        </p:grpSpPr>
        <p:sp>
          <p:nvSpPr>
            <p:cNvPr id="564" name="Google Shape;564;p42"/>
            <p:cNvSpPr/>
            <p:nvPr/>
          </p:nvSpPr>
          <p:spPr>
            <a:xfrm>
              <a:off x="3724575" y="3497700"/>
              <a:ext cx="603495" cy="1371596"/>
            </a:xfrm>
            <a:custGeom>
              <a:rect b="b" l="l" r="r" t="t"/>
              <a:pathLst>
                <a:path extrusionOk="0" h="16415" w="7221">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2"/>
            <p:cNvSpPr/>
            <p:nvPr/>
          </p:nvSpPr>
          <p:spPr>
            <a:xfrm>
              <a:off x="3757170" y="3848221"/>
              <a:ext cx="538223" cy="988485"/>
            </a:xfrm>
            <a:custGeom>
              <a:rect b="b" l="l" r="r" t="t"/>
              <a:pathLst>
                <a:path extrusionOk="0" h="11830" w="644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2"/>
            <p:cNvSpPr/>
            <p:nvPr/>
          </p:nvSpPr>
          <p:spPr>
            <a:xfrm>
              <a:off x="3816342" y="4047922"/>
              <a:ext cx="38779" cy="654255"/>
            </a:xfrm>
            <a:custGeom>
              <a:rect b="b" l="l" r="r" t="t"/>
              <a:pathLst>
                <a:path extrusionOk="0" h="7830" w="464">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2"/>
            <p:cNvSpPr/>
            <p:nvPr/>
          </p:nvSpPr>
          <p:spPr>
            <a:xfrm>
              <a:off x="3724575" y="3497700"/>
              <a:ext cx="603495" cy="1371596"/>
            </a:xfrm>
            <a:custGeom>
              <a:rect b="b" l="l" r="r" t="t"/>
              <a:pathLst>
                <a:path extrusionOk="0" h="16415" w="7221">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2"/>
            <p:cNvSpPr/>
            <p:nvPr/>
          </p:nvSpPr>
          <p:spPr>
            <a:xfrm>
              <a:off x="3871336" y="3530287"/>
              <a:ext cx="309980" cy="285349"/>
            </a:xfrm>
            <a:custGeom>
              <a:rect b="b" l="l" r="r" t="t"/>
              <a:pathLst>
                <a:path extrusionOk="0" h="3415" w="3709">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2"/>
            <p:cNvSpPr/>
            <p:nvPr/>
          </p:nvSpPr>
          <p:spPr>
            <a:xfrm>
              <a:off x="3775557" y="3848221"/>
              <a:ext cx="519836" cy="988485"/>
            </a:xfrm>
            <a:custGeom>
              <a:rect b="b" l="l" r="r" t="t"/>
              <a:pathLst>
                <a:path extrusionOk="0" h="11830" w="622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 name="Google Shape;570;p42"/>
          <p:cNvGrpSpPr/>
          <p:nvPr/>
        </p:nvGrpSpPr>
        <p:grpSpPr>
          <a:xfrm>
            <a:off x="549676" y="534999"/>
            <a:ext cx="1630719" cy="1463142"/>
            <a:chOff x="715100" y="274199"/>
            <a:chExt cx="1920300" cy="1918875"/>
          </a:xfrm>
        </p:grpSpPr>
        <p:sp>
          <p:nvSpPr>
            <p:cNvPr id="571" name="Google Shape;571;p42"/>
            <p:cNvSpPr/>
            <p:nvPr/>
          </p:nvSpPr>
          <p:spPr>
            <a:xfrm>
              <a:off x="806600" y="364274"/>
              <a:ext cx="1828800" cy="18288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 name="Google Shape;572;p42"/>
            <p:cNvGrpSpPr/>
            <p:nvPr/>
          </p:nvGrpSpPr>
          <p:grpSpPr>
            <a:xfrm>
              <a:off x="715100" y="274199"/>
              <a:ext cx="1828800" cy="1828800"/>
              <a:chOff x="715100" y="274199"/>
              <a:chExt cx="1828800" cy="1828800"/>
            </a:xfrm>
          </p:grpSpPr>
          <p:sp>
            <p:nvSpPr>
              <p:cNvPr id="573" name="Google Shape;573;p42"/>
              <p:cNvSpPr/>
              <p:nvPr/>
            </p:nvSpPr>
            <p:spPr>
              <a:xfrm>
                <a:off x="715100" y="274199"/>
                <a:ext cx="1828800" cy="18288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4" name="Google Shape;574;p42"/>
              <p:cNvCxnSpPr/>
              <p:nvPr/>
            </p:nvCxnSpPr>
            <p:spPr>
              <a:xfrm>
                <a:off x="717952" y="637800"/>
                <a:ext cx="1823100" cy="0"/>
              </a:xfrm>
              <a:prstGeom prst="straightConnector1">
                <a:avLst/>
              </a:prstGeom>
              <a:noFill/>
              <a:ln cap="flat" cmpd="sng" w="28575">
                <a:solidFill>
                  <a:schemeClr val="dk1"/>
                </a:solidFill>
                <a:prstDash val="solid"/>
                <a:round/>
                <a:headEnd len="med" w="med" type="none"/>
                <a:tailEnd len="med" w="med" type="none"/>
              </a:ln>
            </p:spPr>
          </p:cxnSp>
          <p:grpSp>
            <p:nvGrpSpPr>
              <p:cNvPr id="575" name="Google Shape;575;p42"/>
              <p:cNvGrpSpPr/>
              <p:nvPr/>
            </p:nvGrpSpPr>
            <p:grpSpPr>
              <a:xfrm>
                <a:off x="2267950" y="363963"/>
                <a:ext cx="183000" cy="183000"/>
                <a:chOff x="8225400" y="367488"/>
                <a:chExt cx="183000" cy="183000"/>
              </a:xfrm>
            </p:grpSpPr>
            <p:cxnSp>
              <p:nvCxnSpPr>
                <p:cNvPr id="576" name="Google Shape;576;p42"/>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577" name="Google Shape;577;p42"/>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578" name="Google Shape;578;p42"/>
              <p:cNvSpPr/>
              <p:nvPr/>
            </p:nvSpPr>
            <p:spPr>
              <a:xfrm>
                <a:off x="1951450" y="367563"/>
                <a:ext cx="179400" cy="1794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9" name="Google Shape;579;p42"/>
              <p:cNvCxnSpPr/>
              <p:nvPr/>
            </p:nvCxnSpPr>
            <p:spPr>
              <a:xfrm>
                <a:off x="1605849" y="546963"/>
                <a:ext cx="208500" cy="0"/>
              </a:xfrm>
              <a:prstGeom prst="straightConnector1">
                <a:avLst/>
              </a:prstGeom>
              <a:noFill/>
              <a:ln cap="flat" cmpd="sng" w="28575">
                <a:solidFill>
                  <a:schemeClr val="dk1"/>
                </a:solidFill>
                <a:prstDash val="solid"/>
                <a:round/>
                <a:headEnd len="med" w="med" type="none"/>
                <a:tailEnd len="med" w="med" type="none"/>
              </a:ln>
            </p:spPr>
          </p:cxnSp>
        </p:grpSp>
      </p:grpSp>
      <p:sp>
        <p:nvSpPr>
          <p:cNvPr id="580" name="Google Shape;580;p42"/>
          <p:cNvSpPr txBox="1"/>
          <p:nvPr>
            <p:ph idx="2" type="title"/>
          </p:nvPr>
        </p:nvSpPr>
        <p:spPr>
          <a:xfrm>
            <a:off x="463700" y="645725"/>
            <a:ext cx="1713300" cy="137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104">
                <a:latin typeface="Arial"/>
                <a:ea typeface="Arial"/>
                <a:cs typeface="Arial"/>
                <a:sym typeface="Arial"/>
              </a:rPr>
              <a:t>charAt()</a:t>
            </a:r>
            <a:endParaRPr sz="1600"/>
          </a:p>
        </p:txBody>
      </p:sp>
      <p:sp>
        <p:nvSpPr>
          <p:cNvPr id="581" name="Google Shape;581;p42"/>
          <p:cNvSpPr txBox="1"/>
          <p:nvPr>
            <p:ph type="title"/>
          </p:nvPr>
        </p:nvSpPr>
        <p:spPr>
          <a:xfrm>
            <a:off x="1828800" y="585461"/>
            <a:ext cx="5486400" cy="91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String</a:t>
            </a:r>
            <a:endParaRPr sz="3100"/>
          </a:p>
        </p:txBody>
      </p:sp>
      <p:grpSp>
        <p:nvGrpSpPr>
          <p:cNvPr id="582" name="Google Shape;582;p42"/>
          <p:cNvGrpSpPr/>
          <p:nvPr/>
        </p:nvGrpSpPr>
        <p:grpSpPr>
          <a:xfrm>
            <a:off x="463651" y="4105603"/>
            <a:ext cx="502899" cy="502899"/>
            <a:chOff x="858700" y="1967475"/>
            <a:chExt cx="605100" cy="605100"/>
          </a:xfrm>
        </p:grpSpPr>
        <p:sp>
          <p:nvSpPr>
            <p:cNvPr id="583" name="Google Shape;583;p42"/>
            <p:cNvSpPr/>
            <p:nvPr/>
          </p:nvSpPr>
          <p:spPr>
            <a:xfrm>
              <a:off x="858700" y="1967475"/>
              <a:ext cx="605100" cy="605100"/>
            </a:xfrm>
            <a:prstGeom prst="roundRect">
              <a:avLst>
                <a:gd fmla="val 15109" name="adj"/>
              </a:avLst>
            </a:pr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2"/>
            <p:cNvSpPr/>
            <p:nvPr/>
          </p:nvSpPr>
          <p:spPr>
            <a:xfrm>
              <a:off x="932654" y="2075711"/>
              <a:ext cx="457191" cy="388627"/>
            </a:xfrm>
            <a:custGeom>
              <a:rect b="b" l="l" r="r" t="t"/>
              <a:pathLst>
                <a:path extrusionOk="0" h="9051" w="10659">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 name="Google Shape;585;p42"/>
          <p:cNvGrpSpPr/>
          <p:nvPr/>
        </p:nvGrpSpPr>
        <p:grpSpPr>
          <a:xfrm>
            <a:off x="463700" y="3419800"/>
            <a:ext cx="502800" cy="502800"/>
            <a:chOff x="1627550" y="2017350"/>
            <a:chExt cx="502800" cy="502800"/>
          </a:xfrm>
        </p:grpSpPr>
        <p:sp>
          <p:nvSpPr>
            <p:cNvPr id="586" name="Google Shape;586;p42"/>
            <p:cNvSpPr/>
            <p:nvPr/>
          </p:nvSpPr>
          <p:spPr>
            <a:xfrm>
              <a:off x="1627550" y="2017350"/>
              <a:ext cx="502800" cy="502800"/>
            </a:xfrm>
            <a:prstGeom prst="roundRect">
              <a:avLst>
                <a:gd fmla="val 15109" name="adj"/>
              </a:avLst>
            </a:pr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2"/>
            <p:cNvSpPr/>
            <p:nvPr/>
          </p:nvSpPr>
          <p:spPr>
            <a:xfrm>
              <a:off x="1718900" y="2108700"/>
              <a:ext cx="320100" cy="320100"/>
            </a:xfrm>
            <a:prstGeom prst="donut">
              <a:avLst>
                <a:gd fmla="val 25000" name="adj"/>
              </a:avLst>
            </a:pr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 name="Google Shape;588;p42"/>
          <p:cNvGrpSpPr/>
          <p:nvPr/>
        </p:nvGrpSpPr>
        <p:grpSpPr>
          <a:xfrm>
            <a:off x="5486400" y="274200"/>
            <a:ext cx="3657590" cy="348347"/>
            <a:chOff x="4572050" y="100025"/>
            <a:chExt cx="3657590" cy="348347"/>
          </a:xfrm>
        </p:grpSpPr>
        <p:sp>
          <p:nvSpPr>
            <p:cNvPr id="589" name="Google Shape;589;p42"/>
            <p:cNvSpPr/>
            <p:nvPr/>
          </p:nvSpPr>
          <p:spPr>
            <a:xfrm>
              <a:off x="4572050" y="100025"/>
              <a:ext cx="3657590" cy="348347"/>
            </a:xfrm>
            <a:custGeom>
              <a:rect b="b" l="l" r="r" t="t"/>
              <a:pathLst>
                <a:path extrusionOk="0" h="4488" w="46122">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590" name="Google Shape;590;p42"/>
            <p:cNvSpPr/>
            <p:nvPr/>
          </p:nvSpPr>
          <p:spPr>
            <a:xfrm>
              <a:off x="4572050" y="100025"/>
              <a:ext cx="3657590" cy="348347"/>
            </a:xfrm>
            <a:custGeom>
              <a:rect b="b" l="l" r="r" t="t"/>
              <a:pathLst>
                <a:path extrusionOk="0" h="4488" w="46122">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591" name="Google Shape;591;p42"/>
            <p:cNvSpPr/>
            <p:nvPr/>
          </p:nvSpPr>
          <p:spPr>
            <a:xfrm>
              <a:off x="4720981" y="137824"/>
              <a:ext cx="328867" cy="270807"/>
            </a:xfrm>
            <a:custGeom>
              <a:rect b="b" l="l" r="r" t="t"/>
              <a:pathLst>
                <a:path extrusionOk="0" h="3489" w="4147">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592" name="Google Shape;592;p42"/>
            <p:cNvSpPr/>
            <p:nvPr/>
          </p:nvSpPr>
          <p:spPr>
            <a:xfrm>
              <a:off x="4722884" y="287391"/>
              <a:ext cx="307614" cy="121239"/>
            </a:xfrm>
            <a:custGeom>
              <a:rect b="b" l="l" r="r" t="t"/>
              <a:pathLst>
                <a:path extrusionOk="0" h="1562" w="3879">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593" name="Google Shape;593;p42"/>
            <p:cNvSpPr/>
            <p:nvPr/>
          </p:nvSpPr>
          <p:spPr>
            <a:xfrm>
              <a:off x="4610750" y="238182"/>
              <a:ext cx="98732" cy="70089"/>
            </a:xfrm>
            <a:custGeom>
              <a:rect b="b" l="l" r="r" t="t"/>
              <a:pathLst>
                <a:path extrusionOk="0" h="903" w="1245">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594" name="Google Shape;594;p42"/>
            <p:cNvSpPr/>
            <p:nvPr/>
          </p:nvSpPr>
          <p:spPr>
            <a:xfrm>
              <a:off x="4610750" y="272256"/>
              <a:ext cx="92943" cy="36015"/>
            </a:xfrm>
            <a:custGeom>
              <a:rect b="b" l="l" r="r" t="t"/>
              <a:pathLst>
                <a:path extrusionOk="0" h="464" w="1172">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595" name="Google Shape;595;p42"/>
            <p:cNvSpPr/>
            <p:nvPr/>
          </p:nvSpPr>
          <p:spPr>
            <a:xfrm>
              <a:off x="7610613" y="130295"/>
              <a:ext cx="152895" cy="287806"/>
            </a:xfrm>
            <a:custGeom>
              <a:rect b="b" l="l" r="r" t="t"/>
              <a:pathLst>
                <a:path extrusionOk="0" h="3708" w="1928">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596" name="Google Shape;596;p42"/>
            <p:cNvSpPr/>
            <p:nvPr/>
          </p:nvSpPr>
          <p:spPr>
            <a:xfrm>
              <a:off x="7610613" y="361205"/>
              <a:ext cx="154798" cy="56894"/>
            </a:xfrm>
            <a:custGeom>
              <a:rect b="b" l="l" r="r" t="t"/>
              <a:pathLst>
                <a:path extrusionOk="0" h="733" w="1952">
                  <a:moveTo>
                    <a:pt x="1" y="1"/>
                  </a:moveTo>
                  <a:lnTo>
                    <a:pt x="1" y="732"/>
                  </a:lnTo>
                  <a:lnTo>
                    <a:pt x="1952" y="732"/>
                  </a:lnTo>
                  <a:lnTo>
                    <a:pt x="1952" y="1"/>
                  </a:lnTo>
                  <a:lnTo>
                    <a:pt x="1" y="1"/>
                  </a:ln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597" name="Google Shape;597;p42"/>
            <p:cNvSpPr/>
            <p:nvPr/>
          </p:nvSpPr>
          <p:spPr>
            <a:xfrm>
              <a:off x="7788568" y="130295"/>
              <a:ext cx="408170" cy="287806"/>
            </a:xfrm>
            <a:custGeom>
              <a:rect b="b" l="l" r="r" t="t"/>
              <a:pathLst>
                <a:path extrusionOk="0" h="3708" w="5147">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598" name="Google Shape;598;p42"/>
            <p:cNvSpPr/>
            <p:nvPr/>
          </p:nvSpPr>
          <p:spPr>
            <a:xfrm>
              <a:off x="7788568" y="224910"/>
              <a:ext cx="396592" cy="193190"/>
            </a:xfrm>
            <a:custGeom>
              <a:rect b="b" l="l" r="r" t="t"/>
              <a:pathLst>
                <a:path extrusionOk="0" h="2489" w="5001">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599" name="Google Shape;599;p42"/>
            <p:cNvSpPr/>
            <p:nvPr/>
          </p:nvSpPr>
          <p:spPr>
            <a:xfrm>
              <a:off x="5043980" y="130295"/>
              <a:ext cx="2541566" cy="289669"/>
            </a:xfrm>
            <a:custGeom>
              <a:rect b="b" l="l" r="r" t="t"/>
              <a:pathLst>
                <a:path extrusionOk="0" h="3732" w="32049">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grpSp>
      <p:sp>
        <p:nvSpPr>
          <p:cNvPr id="600" name="Google Shape;600;p42"/>
          <p:cNvSpPr txBox="1"/>
          <p:nvPr>
            <p:ph type="title"/>
          </p:nvPr>
        </p:nvSpPr>
        <p:spPr>
          <a:xfrm>
            <a:off x="2180300" y="1042325"/>
            <a:ext cx="5486400" cy="23451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700">
                <a:latin typeface="Arial"/>
                <a:ea typeface="Arial"/>
                <a:cs typeface="Arial"/>
                <a:sym typeface="Arial"/>
              </a:rPr>
              <a:t>Parameter:</a:t>
            </a:r>
            <a:r>
              <a:rPr lang="en" sz="1700">
                <a:latin typeface="Arial"/>
                <a:ea typeface="Arial"/>
                <a:cs typeface="Arial"/>
                <a:sym typeface="Arial"/>
              </a:rPr>
              <a:t> index - the index number.</a:t>
            </a:r>
            <a:endParaRPr sz="17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 sz="1700">
                <a:latin typeface="Arial"/>
                <a:ea typeface="Arial"/>
                <a:cs typeface="Arial"/>
                <a:sym typeface="Arial"/>
              </a:rPr>
              <a:t>Returns:</a:t>
            </a:r>
            <a:r>
              <a:rPr lang="en" sz="1700">
                <a:latin typeface="Arial"/>
                <a:ea typeface="Arial"/>
                <a:cs typeface="Arial"/>
                <a:sym typeface="Arial"/>
              </a:rPr>
              <a:t> </a:t>
            </a:r>
            <a:r>
              <a:rPr lang="en" sz="1680">
                <a:latin typeface="Arial"/>
                <a:ea typeface="Arial"/>
                <a:cs typeface="Arial"/>
                <a:sym typeface="Arial"/>
              </a:rPr>
              <a:t>a char value at the given index number.</a:t>
            </a:r>
            <a:endParaRPr b="1" sz="2100">
              <a:latin typeface="Arial"/>
              <a:ea typeface="Arial"/>
              <a:cs typeface="Arial"/>
              <a:sym typeface="Arial"/>
            </a:endParaRPr>
          </a:p>
          <a:p>
            <a:pPr indent="0" lvl="0" marL="0" rtl="0" algn="just">
              <a:lnSpc>
                <a:spcPct val="115000"/>
              </a:lnSpc>
              <a:spcBef>
                <a:spcPts val="1200"/>
              </a:spcBef>
              <a:spcAft>
                <a:spcPts val="0"/>
              </a:spcAft>
              <a:buClr>
                <a:schemeClr val="dk1"/>
              </a:buClr>
              <a:buSzPts val="1100"/>
              <a:buFont typeface="Arial"/>
              <a:buNone/>
            </a:pPr>
            <a:r>
              <a:rPr b="1" lang="en" sz="1700">
                <a:latin typeface="Arial"/>
                <a:ea typeface="Arial"/>
                <a:cs typeface="Arial"/>
                <a:sym typeface="Arial"/>
              </a:rPr>
              <a:t>Description:</a:t>
            </a:r>
            <a:r>
              <a:rPr lang="en" sz="1680">
                <a:latin typeface="Arial"/>
                <a:ea typeface="Arial"/>
                <a:cs typeface="Arial"/>
                <a:sym typeface="Arial"/>
              </a:rPr>
              <a:t> The Java String class charAt() method returns a char value at the given index number.</a:t>
            </a:r>
            <a:endParaRPr sz="1680">
              <a:latin typeface="Arial"/>
              <a:ea typeface="Arial"/>
              <a:cs typeface="Arial"/>
              <a:sym typeface="Arial"/>
            </a:endParaRPr>
          </a:p>
          <a:p>
            <a:pPr indent="0" lvl="0" marL="0" rtl="0" algn="l">
              <a:lnSpc>
                <a:spcPct val="115000"/>
              </a:lnSpc>
              <a:spcBef>
                <a:spcPts val="1200"/>
              </a:spcBef>
              <a:spcAft>
                <a:spcPts val="1200"/>
              </a:spcAft>
              <a:buClr>
                <a:schemeClr val="dk1"/>
              </a:buClr>
              <a:buSzPts val="1100"/>
              <a:buFont typeface="Arial"/>
              <a:buNone/>
            </a:pPr>
            <a:r>
              <a:t/>
            </a:r>
            <a:endParaRPr sz="3300"/>
          </a:p>
        </p:txBody>
      </p:sp>
      <p:grpSp>
        <p:nvGrpSpPr>
          <p:cNvPr id="601" name="Google Shape;601;p42"/>
          <p:cNvGrpSpPr/>
          <p:nvPr/>
        </p:nvGrpSpPr>
        <p:grpSpPr>
          <a:xfrm>
            <a:off x="1737338" y="3110387"/>
            <a:ext cx="5669327" cy="1941534"/>
            <a:chOff x="1828840" y="3371688"/>
            <a:chExt cx="5577850" cy="1463100"/>
          </a:xfrm>
        </p:grpSpPr>
        <p:sp>
          <p:nvSpPr>
            <p:cNvPr id="602" name="Google Shape;602;p42"/>
            <p:cNvSpPr/>
            <p:nvPr/>
          </p:nvSpPr>
          <p:spPr>
            <a:xfrm>
              <a:off x="1920290" y="3463188"/>
              <a:ext cx="5486400" cy="1371600"/>
            </a:xfrm>
            <a:prstGeom prst="roundRect">
              <a:avLst>
                <a:gd fmla="val 0"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2"/>
            <p:cNvSpPr/>
            <p:nvPr/>
          </p:nvSpPr>
          <p:spPr>
            <a:xfrm>
              <a:off x="1828840" y="3371688"/>
              <a:ext cx="5486400" cy="1371600"/>
            </a:xfrm>
            <a:prstGeom prst="roundRect">
              <a:avLst>
                <a:gd fmla="val 0" name="adj"/>
              </a:avLst>
            </a:prstGeom>
            <a:solidFill>
              <a:srgbClr val="FCF6E8"/>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4" name="Google Shape;604;p42"/>
            <p:cNvCxnSpPr/>
            <p:nvPr/>
          </p:nvCxnSpPr>
          <p:spPr>
            <a:xfrm>
              <a:off x="1828840" y="3554706"/>
              <a:ext cx="5484900" cy="0"/>
            </a:xfrm>
            <a:prstGeom prst="straightConnector1">
              <a:avLst/>
            </a:prstGeom>
            <a:noFill/>
            <a:ln cap="flat" cmpd="sng" w="28575">
              <a:solidFill>
                <a:srgbClr val="000000"/>
              </a:solidFill>
              <a:prstDash val="solid"/>
              <a:round/>
              <a:headEnd len="med" w="med" type="none"/>
              <a:tailEnd len="med" w="med" type="none"/>
            </a:ln>
          </p:spPr>
        </p:cxnSp>
      </p:grpSp>
      <p:sp>
        <p:nvSpPr>
          <p:cNvPr id="605" name="Google Shape;605;p42"/>
          <p:cNvSpPr txBox="1"/>
          <p:nvPr/>
        </p:nvSpPr>
        <p:spPr>
          <a:xfrm>
            <a:off x="1791925" y="3534350"/>
            <a:ext cx="5377200" cy="792000"/>
          </a:xfrm>
          <a:prstGeom prst="rect">
            <a:avLst/>
          </a:prstGeom>
          <a:noFill/>
          <a:ln>
            <a:noFill/>
          </a:ln>
        </p:spPr>
        <p:txBody>
          <a:bodyPr anchorCtr="0" anchor="t" bIns="91425" lIns="91425" spcFirstLastPara="1" rIns="91425" wrap="square" tIns="91425">
            <a:noAutofit/>
          </a:bodyPr>
          <a:lstStyle/>
          <a:p>
            <a:pPr indent="0" lvl="0" marL="0" marR="25400" rtl="0" algn="ctr">
              <a:lnSpc>
                <a:spcPct val="115000"/>
              </a:lnSpc>
              <a:spcBef>
                <a:spcPts val="0"/>
              </a:spcBef>
              <a:spcAft>
                <a:spcPts val="600"/>
              </a:spcAft>
              <a:buNone/>
            </a:pPr>
            <a:r>
              <a:rPr b="1" lang="en" sz="1800">
                <a:solidFill>
                  <a:srgbClr val="006699"/>
                </a:solidFill>
                <a:latin typeface="Montserrat"/>
                <a:ea typeface="Montserrat"/>
                <a:cs typeface="Montserrat"/>
                <a:sym typeface="Montserrat"/>
              </a:rPr>
              <a:t>public</a:t>
            </a:r>
            <a:r>
              <a:rPr lang="en" sz="1800">
                <a:solidFill>
                  <a:srgbClr val="006699"/>
                </a:solidFill>
                <a:latin typeface="Montserrat"/>
                <a:ea typeface="Montserrat"/>
                <a:cs typeface="Montserrat"/>
                <a:sym typeface="Montserrat"/>
              </a:rPr>
              <a:t> </a:t>
            </a:r>
            <a:r>
              <a:rPr b="1" lang="en" sz="1800">
                <a:solidFill>
                  <a:srgbClr val="006699"/>
                </a:solidFill>
                <a:latin typeface="Montserrat"/>
                <a:ea typeface="Montserrat"/>
                <a:cs typeface="Montserrat"/>
                <a:sym typeface="Montserrat"/>
              </a:rPr>
              <a:t>char</a:t>
            </a:r>
            <a:r>
              <a:rPr lang="en" sz="1800">
                <a:solidFill>
                  <a:srgbClr val="2B2A29"/>
                </a:solidFill>
                <a:latin typeface="Montserrat"/>
                <a:ea typeface="Montserrat"/>
                <a:cs typeface="Montserrat"/>
                <a:sym typeface="Montserrat"/>
              </a:rPr>
              <a:t> </a:t>
            </a:r>
            <a:r>
              <a:rPr lang="en" sz="1800">
                <a:solidFill>
                  <a:schemeClr val="dk1"/>
                </a:solidFill>
                <a:latin typeface="Montserrat"/>
                <a:ea typeface="Montserrat"/>
                <a:cs typeface="Montserrat"/>
                <a:sym typeface="Montserrat"/>
              </a:rPr>
              <a:t>charAt(</a:t>
            </a:r>
            <a:r>
              <a:rPr b="1" lang="en" sz="1800">
                <a:solidFill>
                  <a:srgbClr val="006699"/>
                </a:solidFill>
                <a:latin typeface="Montserrat"/>
                <a:ea typeface="Montserrat"/>
                <a:cs typeface="Montserrat"/>
                <a:sym typeface="Montserrat"/>
              </a:rPr>
              <a:t>int</a:t>
            </a:r>
            <a:r>
              <a:rPr lang="en" sz="1800">
                <a:solidFill>
                  <a:srgbClr val="2B2A29"/>
                </a:solidFill>
                <a:latin typeface="Montserrat"/>
                <a:ea typeface="Montserrat"/>
                <a:cs typeface="Montserrat"/>
                <a:sym typeface="Montserrat"/>
              </a:rPr>
              <a:t> </a:t>
            </a:r>
            <a:r>
              <a:rPr lang="en" sz="1800">
                <a:solidFill>
                  <a:schemeClr val="dk1"/>
                </a:solidFill>
                <a:latin typeface="Montserrat"/>
                <a:ea typeface="Montserrat"/>
                <a:cs typeface="Montserrat"/>
                <a:sym typeface="Montserrat"/>
              </a:rPr>
              <a:t>index)</a:t>
            </a:r>
            <a:r>
              <a:rPr lang="en" sz="1800">
                <a:solidFill>
                  <a:schemeClr val="dk1"/>
                </a:solidFill>
                <a:latin typeface="Montserrat"/>
                <a:ea typeface="Montserrat"/>
                <a:cs typeface="Montserrat"/>
                <a:sym typeface="Montserrat"/>
              </a:rPr>
              <a:t> </a:t>
            </a:r>
            <a:endParaRPr sz="1800">
              <a:solidFill>
                <a:srgbClr val="000000"/>
              </a:solidFill>
            </a:endParaRPr>
          </a:p>
        </p:txBody>
      </p:sp>
      <p:sp>
        <p:nvSpPr>
          <p:cNvPr id="606" name="Google Shape;606;p42"/>
          <p:cNvSpPr/>
          <p:nvPr/>
        </p:nvSpPr>
        <p:spPr>
          <a:xfrm>
            <a:off x="1645700" y="3143389"/>
            <a:ext cx="1466400" cy="16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80">
                <a:solidFill>
                  <a:schemeClr val="dk1"/>
                </a:solidFill>
              </a:rPr>
              <a:t>Syntax:</a:t>
            </a:r>
            <a:endParaRPr b="1">
              <a:latin typeface="Karla"/>
              <a:ea typeface="Karla"/>
              <a:cs typeface="Karla"/>
              <a:sym typeface="Karl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1387" name="Shape 1387"/>
        <p:cNvGrpSpPr/>
        <p:nvPr/>
      </p:nvGrpSpPr>
      <p:grpSpPr>
        <a:xfrm>
          <a:off x="0" y="0"/>
          <a:ext cx="0" cy="0"/>
          <a:chOff x="0" y="0"/>
          <a:chExt cx="0" cy="0"/>
        </a:xfrm>
      </p:grpSpPr>
      <p:sp>
        <p:nvSpPr>
          <p:cNvPr id="1388" name="Google Shape;1388;p78"/>
          <p:cNvSpPr txBox="1"/>
          <p:nvPr>
            <p:ph idx="1" type="body"/>
          </p:nvPr>
        </p:nvSpPr>
        <p:spPr>
          <a:xfrm>
            <a:off x="186175" y="123975"/>
            <a:ext cx="8605500" cy="49152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b="1" lang="en" sz="1400">
                <a:solidFill>
                  <a:srgbClr val="2B91AF"/>
                </a:solidFill>
                <a:latin typeface="Consolas"/>
                <a:ea typeface="Consolas"/>
                <a:cs typeface="Consolas"/>
                <a:sym typeface="Consolas"/>
              </a:rPr>
              <a:t>String</a:t>
            </a:r>
            <a:r>
              <a:rPr b="1" lang="en" sz="1400">
                <a:solidFill>
                  <a:schemeClr val="dk1"/>
                </a:solidFill>
                <a:latin typeface="Consolas"/>
                <a:ea typeface="Consolas"/>
                <a:cs typeface="Consolas"/>
                <a:sym typeface="Consolas"/>
              </a:rPr>
              <a:t> </a:t>
            </a:r>
            <a:r>
              <a:rPr b="1" lang="en" sz="1400">
                <a:solidFill>
                  <a:srgbClr val="74531F"/>
                </a:solidFill>
                <a:latin typeface="Consolas"/>
                <a:ea typeface="Consolas"/>
                <a:cs typeface="Consolas"/>
                <a:sym typeface="Consolas"/>
              </a:rPr>
              <a:t>intern</a:t>
            </a:r>
            <a:r>
              <a:rPr b="1" lang="en" sz="1400">
                <a:solidFill>
                  <a:schemeClr val="dk1"/>
                </a:solidFill>
                <a:latin typeface="Consolas"/>
                <a:ea typeface="Consolas"/>
                <a:cs typeface="Consolas"/>
                <a:sym typeface="Consolas"/>
              </a:rPr>
              <a:t>()</a:t>
            </a:r>
            <a:endParaRPr b="1" sz="1350">
              <a:solidFill>
                <a:schemeClr val="dk1"/>
              </a:solidFill>
              <a:latin typeface="Consolas"/>
              <a:ea typeface="Consolas"/>
              <a:cs typeface="Consolas"/>
              <a:sym typeface="Consolas"/>
            </a:endParaRPr>
          </a:p>
          <a:p>
            <a:pPr indent="0" lvl="0" marL="0" rtl="0" algn="l">
              <a:spcBef>
                <a:spcPts val="1200"/>
              </a:spcBef>
              <a:spcAft>
                <a:spcPts val="0"/>
              </a:spcAft>
              <a:buClr>
                <a:schemeClr val="dk1"/>
              </a:buClr>
              <a:buSzPts val="1100"/>
              <a:buFont typeface="Arial"/>
              <a:buNone/>
            </a:pPr>
            <a:r>
              <a:rPr b="1" lang="en" sz="1350">
                <a:solidFill>
                  <a:srgbClr val="C00000"/>
                </a:solidFill>
              </a:rPr>
              <a:t>Return: </a:t>
            </a:r>
            <a:r>
              <a:rPr lang="en" sz="1350">
                <a:solidFill>
                  <a:schemeClr val="dk1"/>
                </a:solidFill>
              </a:rPr>
              <a:t>An exact copy of a string located in the</a:t>
            </a:r>
            <a:r>
              <a:rPr b="1" i="1" lang="en" sz="1350">
                <a:solidFill>
                  <a:schemeClr val="dk1"/>
                </a:solidFill>
              </a:rPr>
              <a:t> heap memory</a:t>
            </a:r>
            <a:r>
              <a:rPr lang="en" sz="1350">
                <a:solidFill>
                  <a:schemeClr val="dk1"/>
                </a:solidFill>
              </a:rPr>
              <a:t> and stores it in the </a:t>
            </a:r>
            <a:r>
              <a:rPr b="1" i="1" lang="en" sz="1350">
                <a:solidFill>
                  <a:schemeClr val="dk1"/>
                </a:solidFill>
              </a:rPr>
              <a:t>string constant pool</a:t>
            </a:r>
            <a:r>
              <a:rPr lang="en" sz="1350">
                <a:solidFill>
                  <a:schemeClr val="dk1"/>
                </a:solidFill>
              </a:rPr>
              <a:t> (see more at: </a:t>
            </a:r>
            <a:r>
              <a:rPr lang="en" sz="1350" u="sng">
                <a:solidFill>
                  <a:schemeClr val="hlink"/>
                </a:solidFill>
                <a:hlinkClick r:id="rId3"/>
              </a:rPr>
              <a:t>https://www.geeksforgeeks.org/string-constant-pool-in-java/</a:t>
            </a:r>
            <a:r>
              <a:rPr lang="en" sz="1350">
                <a:solidFill>
                  <a:schemeClr val="dk1"/>
                </a:solidFill>
              </a:rPr>
              <a:t>)</a:t>
            </a:r>
            <a:endParaRPr sz="1350">
              <a:solidFill>
                <a:schemeClr val="dk1"/>
              </a:solidFill>
            </a:endParaRPr>
          </a:p>
          <a:p>
            <a:pPr indent="0" lvl="0" marL="0" rtl="0" algn="l">
              <a:spcBef>
                <a:spcPts val="1200"/>
              </a:spcBef>
              <a:spcAft>
                <a:spcPts val="0"/>
              </a:spcAft>
              <a:buClr>
                <a:schemeClr val="dk1"/>
              </a:buClr>
              <a:buSzPts val="1100"/>
              <a:buFont typeface="Arial"/>
              <a:buNone/>
            </a:pPr>
            <a:r>
              <a:rPr b="1" lang="en" sz="1350">
                <a:solidFill>
                  <a:srgbClr val="C00000"/>
                </a:solidFill>
              </a:rPr>
              <a:t>Example:</a:t>
            </a:r>
            <a:endParaRPr b="1" sz="1350">
              <a:latin typeface="Source Code Pro"/>
              <a:ea typeface="Source Code Pro"/>
              <a:cs typeface="Source Code Pro"/>
              <a:sym typeface="Source Code Pro"/>
            </a:endParaRPr>
          </a:p>
          <a:p>
            <a:pPr indent="0" lvl="0" marL="0" rtl="0" algn="l">
              <a:spcBef>
                <a:spcPts val="1200"/>
              </a:spcBef>
              <a:spcAft>
                <a:spcPts val="0"/>
              </a:spcAft>
              <a:buClr>
                <a:schemeClr val="dk1"/>
              </a:buClr>
              <a:buSzPts val="1100"/>
              <a:buFont typeface="Arial"/>
              <a:buNone/>
            </a:pPr>
            <a:r>
              <a:rPr lang="en" sz="1350">
                <a:solidFill>
                  <a:schemeClr val="dk1"/>
                </a:solidFill>
                <a:latin typeface="Source Code Pro"/>
                <a:ea typeface="Source Code Pro"/>
                <a:cs typeface="Source Code Pro"/>
                <a:sym typeface="Source Code Pro"/>
              </a:rPr>
              <a:t>String str1 = "hello";</a:t>
            </a:r>
            <a:endParaRPr sz="1350">
              <a:solidFill>
                <a:schemeClr val="dk1"/>
              </a:solidFill>
              <a:latin typeface="Source Code Pro"/>
              <a:ea typeface="Source Code Pro"/>
              <a:cs typeface="Source Code Pro"/>
              <a:sym typeface="Source Code Pro"/>
            </a:endParaRPr>
          </a:p>
          <a:p>
            <a:pPr indent="0" lvl="0" marL="0" rtl="0" algn="l">
              <a:spcBef>
                <a:spcPts val="1200"/>
              </a:spcBef>
              <a:spcAft>
                <a:spcPts val="0"/>
              </a:spcAft>
              <a:buClr>
                <a:schemeClr val="dk1"/>
              </a:buClr>
              <a:buSzPts val="1100"/>
              <a:buFont typeface="Arial"/>
              <a:buNone/>
            </a:pPr>
            <a:r>
              <a:rPr lang="en" sz="1350">
                <a:solidFill>
                  <a:schemeClr val="dk1"/>
                </a:solidFill>
                <a:latin typeface="Source Code Pro"/>
                <a:ea typeface="Source Code Pro"/>
                <a:cs typeface="Source Code Pro"/>
                <a:sym typeface="Source Code Pro"/>
              </a:rPr>
              <a:t>String str2 = new String("hello");</a:t>
            </a:r>
            <a:endParaRPr sz="1350">
              <a:solidFill>
                <a:schemeClr val="dk1"/>
              </a:solidFill>
              <a:latin typeface="Source Code Pro"/>
              <a:ea typeface="Source Code Pro"/>
              <a:cs typeface="Source Code Pro"/>
              <a:sym typeface="Source Code Pro"/>
            </a:endParaRPr>
          </a:p>
          <a:p>
            <a:pPr indent="0" lvl="0" marL="0" rtl="0" algn="l">
              <a:spcBef>
                <a:spcPts val="1200"/>
              </a:spcBef>
              <a:spcAft>
                <a:spcPts val="0"/>
              </a:spcAft>
              <a:buClr>
                <a:schemeClr val="dk1"/>
              </a:buClr>
              <a:buSzPts val="1100"/>
              <a:buFont typeface="Arial"/>
              <a:buNone/>
            </a:pPr>
            <a:r>
              <a:rPr lang="en" sz="1350">
                <a:solidFill>
                  <a:schemeClr val="dk1"/>
                </a:solidFill>
                <a:latin typeface="Source Code Pro"/>
                <a:ea typeface="Source Code Pro"/>
                <a:cs typeface="Source Code Pro"/>
                <a:sym typeface="Source Code Pro"/>
              </a:rPr>
              <a:t>String str3 =</a:t>
            </a:r>
            <a:r>
              <a:rPr lang="en" sz="1350">
                <a:latin typeface="Source Code Pro"/>
                <a:ea typeface="Source Code Pro"/>
                <a:cs typeface="Source Code Pro"/>
                <a:sym typeface="Source Code Pro"/>
              </a:rPr>
              <a:t> </a:t>
            </a:r>
            <a:r>
              <a:rPr b="1" lang="en" sz="1350">
                <a:solidFill>
                  <a:srgbClr val="783F04"/>
                </a:solidFill>
                <a:latin typeface="Source Code Pro"/>
                <a:ea typeface="Source Code Pro"/>
                <a:cs typeface="Source Code Pro"/>
                <a:sym typeface="Source Code Pro"/>
              </a:rPr>
              <a:t>str2.intern();</a:t>
            </a:r>
            <a:endParaRPr sz="1350">
              <a:latin typeface="Source Code Pro"/>
              <a:ea typeface="Source Code Pro"/>
              <a:cs typeface="Source Code Pro"/>
              <a:sym typeface="Source Code Pro"/>
            </a:endParaRPr>
          </a:p>
          <a:p>
            <a:pPr indent="0" lvl="0" marL="0" marR="0" rtl="0" algn="l">
              <a:lnSpc>
                <a:spcPct val="115000"/>
              </a:lnSpc>
              <a:spcBef>
                <a:spcPts val="1200"/>
              </a:spcBef>
              <a:spcAft>
                <a:spcPts val="0"/>
              </a:spcAft>
              <a:buClr>
                <a:schemeClr val="dk1"/>
              </a:buClr>
              <a:buSzPts val="1100"/>
              <a:buFont typeface="Arial"/>
              <a:buNone/>
            </a:pPr>
            <a:r>
              <a:rPr lang="en" sz="1350">
                <a:solidFill>
                  <a:schemeClr val="dk1"/>
                </a:solidFill>
                <a:latin typeface="Source Code Pro"/>
                <a:ea typeface="Source Code Pro"/>
                <a:cs typeface="Source Code Pro"/>
                <a:sym typeface="Source Code Pro"/>
              </a:rPr>
              <a:t>System.out.println(str1 == str2);</a:t>
            </a:r>
            <a:endParaRPr sz="1350">
              <a:solidFill>
                <a:schemeClr val="dk1"/>
              </a:solidFill>
              <a:latin typeface="Source Code Pro"/>
              <a:ea typeface="Source Code Pro"/>
              <a:cs typeface="Source Code Pro"/>
              <a:sym typeface="Source Code Pro"/>
            </a:endParaRPr>
          </a:p>
          <a:p>
            <a:pPr indent="0" lvl="0" marL="0" marR="0" rtl="0" algn="l">
              <a:lnSpc>
                <a:spcPct val="115000"/>
              </a:lnSpc>
              <a:spcBef>
                <a:spcPts val="1200"/>
              </a:spcBef>
              <a:spcAft>
                <a:spcPts val="0"/>
              </a:spcAft>
              <a:buClr>
                <a:schemeClr val="dk1"/>
              </a:buClr>
              <a:buSzPts val="1100"/>
              <a:buFont typeface="Arial"/>
              <a:buNone/>
            </a:pPr>
            <a:r>
              <a:rPr lang="en" sz="1350">
                <a:solidFill>
                  <a:schemeClr val="dk1"/>
                </a:solidFill>
                <a:latin typeface="Source Code Pro"/>
                <a:ea typeface="Source Code Pro"/>
                <a:cs typeface="Source Code Pro"/>
                <a:sym typeface="Source Code Pro"/>
              </a:rPr>
              <a:t>System.out.println(str1 == str3);</a:t>
            </a:r>
            <a:endParaRPr sz="1350">
              <a:latin typeface="Source Code Pro"/>
              <a:ea typeface="Source Code Pro"/>
              <a:cs typeface="Source Code Pro"/>
              <a:sym typeface="Source Code Pro"/>
            </a:endParaRPr>
          </a:p>
          <a:p>
            <a:pPr indent="0" lvl="0" marL="0" rtl="0" algn="l">
              <a:spcBef>
                <a:spcPts val="1200"/>
              </a:spcBef>
              <a:spcAft>
                <a:spcPts val="0"/>
              </a:spcAft>
              <a:buClr>
                <a:schemeClr val="dk1"/>
              </a:buClr>
              <a:buSzPts val="1100"/>
              <a:buFont typeface="Arial"/>
              <a:buNone/>
            </a:pPr>
            <a:r>
              <a:rPr b="1" lang="en" sz="1350">
                <a:solidFill>
                  <a:srgbClr val="C00000"/>
                </a:solidFill>
              </a:rPr>
              <a:t>Output:</a:t>
            </a:r>
            <a:endParaRPr b="1" sz="1350">
              <a:latin typeface="Source Code Pro"/>
              <a:ea typeface="Source Code Pro"/>
              <a:cs typeface="Source Code Pro"/>
              <a:sym typeface="Source Code Pro"/>
            </a:endParaRPr>
          </a:p>
          <a:p>
            <a:pPr indent="0" lvl="0" marL="0" marR="0" rtl="0" algn="l">
              <a:lnSpc>
                <a:spcPct val="115000"/>
              </a:lnSpc>
              <a:spcBef>
                <a:spcPts val="1200"/>
              </a:spcBef>
              <a:spcAft>
                <a:spcPts val="0"/>
              </a:spcAft>
              <a:buClr>
                <a:schemeClr val="dk1"/>
              </a:buClr>
              <a:buSzPts val="1100"/>
              <a:buFont typeface="Arial"/>
              <a:buNone/>
            </a:pPr>
            <a:r>
              <a:rPr lang="en" sz="1350">
                <a:solidFill>
                  <a:schemeClr val="dk1"/>
                </a:solidFill>
                <a:latin typeface="Source Code Pro"/>
                <a:ea typeface="Source Code Pro"/>
                <a:cs typeface="Source Code Pro"/>
                <a:sym typeface="Source Code Pro"/>
              </a:rPr>
              <a:t>false</a:t>
            </a:r>
            <a:endParaRPr sz="1350">
              <a:solidFill>
                <a:schemeClr val="dk1"/>
              </a:solidFill>
              <a:latin typeface="Source Code Pro"/>
              <a:ea typeface="Source Code Pro"/>
              <a:cs typeface="Source Code Pro"/>
              <a:sym typeface="Source Code Pro"/>
            </a:endParaRPr>
          </a:p>
          <a:p>
            <a:pPr indent="0" lvl="0" marL="0" marR="0" rtl="0" algn="l">
              <a:lnSpc>
                <a:spcPct val="115000"/>
              </a:lnSpc>
              <a:spcBef>
                <a:spcPts val="1200"/>
              </a:spcBef>
              <a:spcAft>
                <a:spcPts val="0"/>
              </a:spcAft>
              <a:buClr>
                <a:schemeClr val="dk1"/>
              </a:buClr>
              <a:buSzPts val="1100"/>
              <a:buFont typeface="Arial"/>
              <a:buNone/>
            </a:pPr>
            <a:r>
              <a:rPr lang="en" sz="1350">
                <a:solidFill>
                  <a:schemeClr val="dk1"/>
                </a:solidFill>
                <a:latin typeface="Source Code Pro"/>
                <a:ea typeface="Source Code Pro"/>
                <a:cs typeface="Source Code Pro"/>
                <a:sym typeface="Source Code Pro"/>
              </a:rPr>
              <a:t>t</a:t>
            </a:r>
            <a:r>
              <a:rPr lang="en" sz="1350">
                <a:solidFill>
                  <a:schemeClr val="dk1"/>
                </a:solidFill>
                <a:latin typeface="Source Code Pro"/>
                <a:ea typeface="Source Code Pro"/>
                <a:cs typeface="Source Code Pro"/>
                <a:sym typeface="Source Code Pro"/>
              </a:rPr>
              <a:t>rue</a:t>
            </a:r>
            <a:endParaRPr sz="1350">
              <a:solidFill>
                <a:schemeClr val="dk1"/>
              </a:solidFill>
              <a:latin typeface="Source Code Pro"/>
              <a:ea typeface="Source Code Pro"/>
              <a:cs typeface="Source Code Pro"/>
              <a:sym typeface="Source Code Pro"/>
            </a:endParaRPr>
          </a:p>
          <a:p>
            <a:pPr indent="0" lvl="0" marL="0" rtl="0" algn="l">
              <a:spcBef>
                <a:spcPts val="1200"/>
              </a:spcBef>
              <a:spcAft>
                <a:spcPts val="1200"/>
              </a:spcAft>
              <a:buClr>
                <a:schemeClr val="dk1"/>
              </a:buClr>
              <a:buSzPts val="1100"/>
              <a:buFont typeface="Arial"/>
              <a:buNone/>
            </a:pPr>
            <a:r>
              <a:rPr b="1" lang="en" sz="1350">
                <a:solidFill>
                  <a:srgbClr val="C00000"/>
                </a:solidFill>
              </a:rPr>
              <a:t>Why?: </a:t>
            </a:r>
            <a:r>
              <a:rPr lang="en" sz="1350">
                <a:solidFill>
                  <a:schemeClr val="dk1"/>
                </a:solidFill>
                <a:latin typeface="Source Code Pro"/>
                <a:ea typeface="Source Code Pro"/>
                <a:cs typeface="Source Code Pro"/>
                <a:sym typeface="Source Code Pro"/>
              </a:rPr>
              <a:t>str1 == str2</a:t>
            </a:r>
            <a:r>
              <a:rPr lang="en" sz="1350">
                <a:solidFill>
                  <a:schemeClr val="dk1"/>
                </a:solidFill>
              </a:rPr>
              <a:t> is false because they point to different memory areas (constant pool and heap). </a:t>
            </a:r>
            <a:r>
              <a:rPr lang="en" sz="1350">
                <a:solidFill>
                  <a:schemeClr val="dk1"/>
                </a:solidFill>
                <a:latin typeface="Source Code Pro"/>
                <a:ea typeface="Source Code Pro"/>
                <a:cs typeface="Source Code Pro"/>
                <a:sym typeface="Source Code Pro"/>
              </a:rPr>
              <a:t>str1 == str3</a:t>
            </a:r>
            <a:r>
              <a:rPr lang="en" sz="1350">
                <a:solidFill>
                  <a:schemeClr val="dk1"/>
                </a:solidFill>
              </a:rPr>
              <a:t> is true because after calling </a:t>
            </a:r>
            <a:r>
              <a:rPr lang="en" sz="1350">
                <a:solidFill>
                  <a:schemeClr val="dk1"/>
                </a:solidFill>
                <a:latin typeface="Source Code Pro"/>
                <a:ea typeface="Source Code Pro"/>
                <a:cs typeface="Source Code Pro"/>
                <a:sym typeface="Source Code Pro"/>
              </a:rPr>
              <a:t>intern()</a:t>
            </a:r>
            <a:r>
              <a:rPr lang="en" sz="1350">
                <a:solidFill>
                  <a:schemeClr val="dk1"/>
                </a:solidFill>
              </a:rPr>
              <a:t>, both </a:t>
            </a:r>
            <a:r>
              <a:rPr lang="en" sz="1350">
                <a:solidFill>
                  <a:schemeClr val="dk1"/>
                </a:solidFill>
                <a:latin typeface="Source Code Pro"/>
                <a:ea typeface="Source Code Pro"/>
                <a:cs typeface="Source Code Pro"/>
                <a:sym typeface="Source Code Pro"/>
              </a:rPr>
              <a:t>str1</a:t>
            </a:r>
            <a:r>
              <a:rPr lang="en" sz="1350">
                <a:solidFill>
                  <a:schemeClr val="dk1"/>
                </a:solidFill>
              </a:rPr>
              <a:t> and </a:t>
            </a:r>
            <a:r>
              <a:rPr lang="en" sz="1350">
                <a:solidFill>
                  <a:schemeClr val="dk1"/>
                </a:solidFill>
                <a:latin typeface="Source Code Pro"/>
                <a:ea typeface="Source Code Pro"/>
                <a:cs typeface="Source Code Pro"/>
                <a:sym typeface="Source Code Pro"/>
              </a:rPr>
              <a:t>str3</a:t>
            </a:r>
            <a:r>
              <a:rPr lang="en" sz="1350">
                <a:solidFill>
                  <a:schemeClr val="dk1"/>
                </a:solidFill>
              </a:rPr>
              <a:t> point to the same string in the </a:t>
            </a:r>
            <a:r>
              <a:rPr b="1" lang="en" sz="1350">
                <a:solidFill>
                  <a:schemeClr val="dk1"/>
                </a:solidFill>
              </a:rPr>
              <a:t>string constant pool</a:t>
            </a:r>
            <a:r>
              <a:rPr lang="en" sz="1350">
                <a:solidFill>
                  <a:schemeClr val="dk1"/>
                </a:solidFill>
              </a:rPr>
              <a:t>. </a:t>
            </a:r>
            <a:endParaRPr sz="1350">
              <a:latin typeface="Source Code Pro"/>
              <a:ea typeface="Source Code Pro"/>
              <a:cs typeface="Source Code Pro"/>
              <a:sym typeface="Source Code Pr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1392" name="Shape 1392"/>
        <p:cNvGrpSpPr/>
        <p:nvPr/>
      </p:nvGrpSpPr>
      <p:grpSpPr>
        <a:xfrm>
          <a:off x="0" y="0"/>
          <a:ext cx="0" cy="0"/>
          <a:chOff x="0" y="0"/>
          <a:chExt cx="0" cy="0"/>
        </a:xfrm>
      </p:grpSpPr>
      <p:sp>
        <p:nvSpPr>
          <p:cNvPr id="1393" name="Google Shape;1393;p79"/>
          <p:cNvSpPr txBox="1"/>
          <p:nvPr>
            <p:ph idx="1" type="body"/>
          </p:nvPr>
        </p:nvSpPr>
        <p:spPr>
          <a:xfrm>
            <a:off x="186175" y="123975"/>
            <a:ext cx="9069900" cy="49152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1350">
                <a:solidFill>
                  <a:srgbClr val="2B91AF"/>
                </a:solidFill>
                <a:latin typeface="Consolas"/>
                <a:ea typeface="Consolas"/>
                <a:cs typeface="Consolas"/>
                <a:sym typeface="Consolas"/>
              </a:rPr>
              <a:t>Stream</a:t>
            </a:r>
            <a:r>
              <a:rPr b="1" lang="en" sz="1350">
                <a:solidFill>
                  <a:schemeClr val="dk1"/>
                </a:solidFill>
                <a:latin typeface="Consolas"/>
                <a:ea typeface="Consolas"/>
                <a:cs typeface="Consolas"/>
                <a:sym typeface="Consolas"/>
              </a:rPr>
              <a:t>&lt;</a:t>
            </a:r>
            <a:r>
              <a:rPr b="1" lang="en" sz="1350">
                <a:solidFill>
                  <a:srgbClr val="2B91AF"/>
                </a:solidFill>
                <a:latin typeface="Consolas"/>
                <a:ea typeface="Consolas"/>
                <a:cs typeface="Consolas"/>
                <a:sym typeface="Consolas"/>
              </a:rPr>
              <a:t>String</a:t>
            </a:r>
            <a:r>
              <a:rPr b="1" lang="en" sz="1350">
                <a:solidFill>
                  <a:schemeClr val="dk1"/>
                </a:solidFill>
                <a:latin typeface="Consolas"/>
                <a:ea typeface="Consolas"/>
                <a:cs typeface="Consolas"/>
                <a:sym typeface="Consolas"/>
              </a:rPr>
              <a:t>&gt; </a:t>
            </a:r>
            <a:r>
              <a:rPr b="1" lang="en" sz="1350">
                <a:solidFill>
                  <a:srgbClr val="74531F"/>
                </a:solidFill>
                <a:latin typeface="Consolas"/>
                <a:ea typeface="Consolas"/>
                <a:cs typeface="Consolas"/>
                <a:sym typeface="Consolas"/>
              </a:rPr>
              <a:t>lines</a:t>
            </a:r>
            <a:r>
              <a:rPr b="1" lang="en" sz="1350">
                <a:solidFill>
                  <a:schemeClr val="dk1"/>
                </a:solidFill>
                <a:latin typeface="Consolas"/>
                <a:ea typeface="Consolas"/>
                <a:cs typeface="Consolas"/>
                <a:sym typeface="Consolas"/>
              </a:rPr>
              <a:t>()</a:t>
            </a:r>
            <a:endParaRPr b="1" sz="1350">
              <a:latin typeface="Source Code Pro"/>
              <a:ea typeface="Source Code Pro"/>
              <a:cs typeface="Source Code Pro"/>
              <a:sym typeface="Source Code Pro"/>
            </a:endParaRPr>
          </a:p>
          <a:p>
            <a:pPr indent="0" lvl="0" marL="0" rtl="0" algn="l">
              <a:spcBef>
                <a:spcPts val="1200"/>
              </a:spcBef>
              <a:spcAft>
                <a:spcPts val="0"/>
              </a:spcAft>
              <a:buClr>
                <a:schemeClr val="dk1"/>
              </a:buClr>
              <a:buSzPts val="1100"/>
              <a:buFont typeface="Arial"/>
              <a:buNone/>
            </a:pPr>
            <a:r>
              <a:rPr b="1" lang="en" sz="1350">
                <a:solidFill>
                  <a:srgbClr val="C00000"/>
                </a:solidFill>
              </a:rPr>
              <a:t>Return:</a:t>
            </a:r>
            <a:r>
              <a:rPr b="1" lang="en" sz="1350"/>
              <a:t> </a:t>
            </a:r>
            <a:r>
              <a:rPr lang="en" sz="1350">
                <a:solidFill>
                  <a:schemeClr val="dk1"/>
                </a:solidFill>
              </a:rPr>
              <a:t>Stream of </a:t>
            </a:r>
            <a:r>
              <a:rPr lang="en" sz="1350">
                <a:solidFill>
                  <a:schemeClr val="dk1"/>
                </a:solidFill>
                <a:latin typeface="Source Code Pro"/>
                <a:ea typeface="Source Code Pro"/>
                <a:cs typeface="Source Code Pro"/>
                <a:sym typeface="Source Code Pro"/>
              </a:rPr>
              <a:t>lines</a:t>
            </a:r>
            <a:r>
              <a:rPr lang="en" sz="1350">
                <a:solidFill>
                  <a:schemeClr val="dk1"/>
                </a:solidFill>
              </a:rPr>
              <a:t> extracted from a given multi-line string</a:t>
            </a:r>
            <a:r>
              <a:rPr i="1" lang="en" sz="1350">
                <a:solidFill>
                  <a:schemeClr val="dk1"/>
                </a:solidFill>
              </a:rPr>
              <a:t> (need to </a:t>
            </a:r>
            <a:r>
              <a:rPr b="1" i="1" lang="en" sz="1350">
                <a:solidFill>
                  <a:schemeClr val="dk1"/>
                </a:solidFill>
              </a:rPr>
              <a:t>import java.util.stream.Stream;</a:t>
            </a:r>
            <a:r>
              <a:rPr i="1" lang="en" sz="1350">
                <a:solidFill>
                  <a:schemeClr val="dk1"/>
                </a:solidFill>
              </a:rPr>
              <a:t>)</a:t>
            </a:r>
            <a:endParaRPr i="1" sz="1350">
              <a:solidFill>
                <a:schemeClr val="dk1"/>
              </a:solidFill>
            </a:endParaRPr>
          </a:p>
          <a:p>
            <a:pPr indent="0" lvl="0" marL="0" rtl="0" algn="l">
              <a:spcBef>
                <a:spcPts val="1200"/>
              </a:spcBef>
              <a:spcAft>
                <a:spcPts val="0"/>
              </a:spcAft>
              <a:buClr>
                <a:schemeClr val="dk1"/>
              </a:buClr>
              <a:buSzPts val="1100"/>
              <a:buFont typeface="Arial"/>
              <a:buNone/>
            </a:pPr>
            <a:r>
              <a:rPr b="1" lang="en" sz="1350">
                <a:solidFill>
                  <a:srgbClr val="C00000"/>
                </a:solidFill>
              </a:rPr>
              <a:t>Example:</a:t>
            </a:r>
            <a:endParaRPr b="1" sz="1350"/>
          </a:p>
          <a:p>
            <a:pPr indent="0" lvl="0" marL="0" rtl="0" algn="l">
              <a:spcBef>
                <a:spcPts val="1200"/>
              </a:spcBef>
              <a:spcAft>
                <a:spcPts val="0"/>
              </a:spcAft>
              <a:buClr>
                <a:schemeClr val="dk1"/>
              </a:buClr>
              <a:buSzPts val="1100"/>
              <a:buFont typeface="Arial"/>
              <a:buNone/>
            </a:pPr>
            <a:r>
              <a:rPr lang="en" sz="1350">
                <a:solidFill>
                  <a:schemeClr val="dk1"/>
                </a:solidFill>
                <a:latin typeface="Source Code Pro"/>
                <a:ea typeface="Source Code Pro"/>
                <a:cs typeface="Source Code Pro"/>
                <a:sym typeface="Source Code Pro"/>
              </a:rPr>
              <a:t>String str = "22KTPM4 \n</a:t>
            </a:r>
            <a:r>
              <a:rPr lang="en" sz="1350">
                <a:solidFill>
                  <a:srgbClr val="188038"/>
                </a:solidFill>
                <a:latin typeface="Roboto Mono"/>
                <a:ea typeface="Roboto Mono"/>
                <a:cs typeface="Roboto Mono"/>
                <a:sym typeface="Roboto Mono"/>
              </a:rPr>
              <a:t> </a:t>
            </a:r>
            <a:r>
              <a:rPr lang="en" sz="1350">
                <a:solidFill>
                  <a:schemeClr val="dk1"/>
                </a:solidFill>
                <a:latin typeface="Source Code Pro"/>
                <a:ea typeface="Source Code Pro"/>
                <a:cs typeface="Source Code Pro"/>
                <a:sym typeface="Source Code Pro"/>
              </a:rPr>
              <a:t>Java \n Programming"; </a:t>
            </a:r>
            <a:endParaRPr sz="1350">
              <a:solidFill>
                <a:schemeClr val="dk1"/>
              </a:solidFill>
              <a:latin typeface="Source Code Pro"/>
              <a:ea typeface="Source Code Pro"/>
              <a:cs typeface="Source Code Pro"/>
              <a:sym typeface="Source Code Pro"/>
            </a:endParaRPr>
          </a:p>
          <a:p>
            <a:pPr indent="0" lvl="0" marL="0" rtl="0" algn="l">
              <a:spcBef>
                <a:spcPts val="1200"/>
              </a:spcBef>
              <a:spcAft>
                <a:spcPts val="0"/>
              </a:spcAft>
              <a:buClr>
                <a:schemeClr val="dk1"/>
              </a:buClr>
              <a:buSzPts val="1100"/>
              <a:buFont typeface="Arial"/>
              <a:buNone/>
            </a:pPr>
            <a:r>
              <a:rPr lang="en" sz="1350">
                <a:solidFill>
                  <a:schemeClr val="dk1"/>
                </a:solidFill>
                <a:latin typeface="Source Code Pro"/>
                <a:ea typeface="Source Code Pro"/>
                <a:cs typeface="Source Code Pro"/>
                <a:sym typeface="Source Code Pro"/>
              </a:rPr>
              <a:t>Stream&lt;String&gt; lines = </a:t>
            </a:r>
            <a:r>
              <a:rPr b="1" lang="en" sz="1350">
                <a:solidFill>
                  <a:srgbClr val="74531F"/>
                </a:solidFill>
                <a:latin typeface="Source Code Pro"/>
                <a:ea typeface="Source Code Pro"/>
                <a:cs typeface="Source Code Pro"/>
                <a:sym typeface="Source Code Pro"/>
              </a:rPr>
              <a:t>str.lines()</a:t>
            </a:r>
            <a:r>
              <a:rPr lang="en" sz="1350">
                <a:solidFill>
                  <a:schemeClr val="dk1"/>
                </a:solidFill>
                <a:latin typeface="Source Code Pro"/>
                <a:ea typeface="Source Code Pro"/>
                <a:cs typeface="Source Code Pro"/>
                <a:sym typeface="Source Code Pro"/>
              </a:rPr>
              <a:t>;</a:t>
            </a:r>
            <a:endParaRPr sz="1350">
              <a:solidFill>
                <a:schemeClr val="dk1"/>
              </a:solidFill>
              <a:latin typeface="Source Code Pro"/>
              <a:ea typeface="Source Code Pro"/>
              <a:cs typeface="Source Code Pro"/>
              <a:sym typeface="Source Code Pro"/>
            </a:endParaRPr>
          </a:p>
          <a:p>
            <a:pPr indent="0" lvl="0" marL="0" rtl="0" algn="l">
              <a:spcBef>
                <a:spcPts val="1200"/>
              </a:spcBef>
              <a:spcAft>
                <a:spcPts val="0"/>
              </a:spcAft>
              <a:buClr>
                <a:schemeClr val="dk1"/>
              </a:buClr>
              <a:buSzPts val="1100"/>
              <a:buFont typeface="Arial"/>
              <a:buNone/>
            </a:pPr>
            <a:r>
              <a:rPr lang="en" sz="1350">
                <a:solidFill>
                  <a:schemeClr val="dk1"/>
                </a:solidFill>
                <a:latin typeface="Source Code Pro"/>
                <a:ea typeface="Source Code Pro"/>
                <a:cs typeface="Source Code Pro"/>
                <a:sym typeface="Source Code Pro"/>
              </a:rPr>
              <a:t>lines.forEach(System.out::println);</a:t>
            </a:r>
            <a:endParaRPr sz="1350">
              <a:solidFill>
                <a:schemeClr val="dk1"/>
              </a:solidFill>
              <a:latin typeface="Source Code Pro"/>
              <a:ea typeface="Source Code Pro"/>
              <a:cs typeface="Source Code Pro"/>
              <a:sym typeface="Source Code Pro"/>
            </a:endParaRPr>
          </a:p>
          <a:p>
            <a:pPr indent="0" lvl="0" marL="0" rtl="0" algn="l">
              <a:spcBef>
                <a:spcPts val="1200"/>
              </a:spcBef>
              <a:spcAft>
                <a:spcPts val="0"/>
              </a:spcAft>
              <a:buClr>
                <a:schemeClr val="dk1"/>
              </a:buClr>
              <a:buSzPts val="1100"/>
              <a:buFont typeface="Arial"/>
              <a:buNone/>
            </a:pPr>
            <a:r>
              <a:rPr b="1" lang="en" sz="1350">
                <a:solidFill>
                  <a:srgbClr val="C00000"/>
                </a:solidFill>
              </a:rPr>
              <a:t>Output:</a:t>
            </a:r>
            <a:endParaRPr b="1" sz="1350"/>
          </a:p>
          <a:p>
            <a:pPr indent="0" lvl="0" marL="0" rtl="0" algn="l">
              <a:spcBef>
                <a:spcPts val="1200"/>
              </a:spcBef>
              <a:spcAft>
                <a:spcPts val="0"/>
              </a:spcAft>
              <a:buClr>
                <a:schemeClr val="dk1"/>
              </a:buClr>
              <a:buSzPts val="1100"/>
              <a:buFont typeface="Arial"/>
              <a:buNone/>
            </a:pPr>
            <a:r>
              <a:rPr lang="en" sz="1350">
                <a:solidFill>
                  <a:schemeClr val="dk1"/>
                </a:solidFill>
                <a:latin typeface="Source Code Pro"/>
                <a:ea typeface="Source Code Pro"/>
                <a:cs typeface="Source Code Pro"/>
                <a:sym typeface="Source Code Pro"/>
              </a:rPr>
              <a:t>22KTPM4 </a:t>
            </a:r>
            <a:endParaRPr sz="1350">
              <a:solidFill>
                <a:schemeClr val="dk1"/>
              </a:solidFill>
              <a:latin typeface="Source Code Pro"/>
              <a:ea typeface="Source Code Pro"/>
              <a:cs typeface="Source Code Pro"/>
              <a:sym typeface="Source Code Pro"/>
            </a:endParaRPr>
          </a:p>
          <a:p>
            <a:pPr indent="0" lvl="0" marL="0" rtl="0" algn="l">
              <a:spcBef>
                <a:spcPts val="1200"/>
              </a:spcBef>
              <a:spcAft>
                <a:spcPts val="0"/>
              </a:spcAft>
              <a:buClr>
                <a:schemeClr val="dk1"/>
              </a:buClr>
              <a:buSzPts val="1100"/>
              <a:buFont typeface="Arial"/>
              <a:buNone/>
            </a:pPr>
            <a:r>
              <a:rPr lang="en" sz="1350">
                <a:solidFill>
                  <a:schemeClr val="dk1"/>
                </a:solidFill>
                <a:latin typeface="Source Code Pro"/>
                <a:ea typeface="Source Code Pro"/>
                <a:cs typeface="Source Code Pro"/>
                <a:sym typeface="Source Code Pro"/>
              </a:rPr>
              <a:t>Java</a:t>
            </a:r>
            <a:endParaRPr sz="1350">
              <a:solidFill>
                <a:schemeClr val="dk1"/>
              </a:solidFill>
              <a:latin typeface="Source Code Pro"/>
              <a:ea typeface="Source Code Pro"/>
              <a:cs typeface="Source Code Pro"/>
              <a:sym typeface="Source Code Pro"/>
            </a:endParaRPr>
          </a:p>
          <a:p>
            <a:pPr indent="0" lvl="0" marL="0" rtl="0" algn="l">
              <a:spcBef>
                <a:spcPts val="1200"/>
              </a:spcBef>
              <a:spcAft>
                <a:spcPts val="0"/>
              </a:spcAft>
              <a:buClr>
                <a:schemeClr val="dk1"/>
              </a:buClr>
              <a:buSzPts val="1100"/>
              <a:buFont typeface="Arial"/>
              <a:buNone/>
            </a:pPr>
            <a:r>
              <a:rPr lang="en" sz="1350">
                <a:solidFill>
                  <a:schemeClr val="dk1"/>
                </a:solidFill>
                <a:latin typeface="Source Code Pro"/>
                <a:ea typeface="Source Code Pro"/>
                <a:cs typeface="Source Code Pro"/>
                <a:sym typeface="Source Code Pro"/>
              </a:rPr>
              <a:t>Programming </a:t>
            </a:r>
            <a:endParaRPr sz="1350">
              <a:solidFill>
                <a:schemeClr val="dk1"/>
              </a:solidFill>
              <a:latin typeface="Source Code Pro"/>
              <a:ea typeface="Source Code Pro"/>
              <a:cs typeface="Source Code Pro"/>
              <a:sym typeface="Source Code Pro"/>
            </a:endParaRPr>
          </a:p>
          <a:p>
            <a:pPr indent="0" lvl="0" marL="0" rtl="0" algn="l">
              <a:spcBef>
                <a:spcPts val="1200"/>
              </a:spcBef>
              <a:spcAft>
                <a:spcPts val="1200"/>
              </a:spcAft>
              <a:buClr>
                <a:schemeClr val="dk1"/>
              </a:buClr>
              <a:buSzPts val="1100"/>
              <a:buFont typeface="Arial"/>
              <a:buNone/>
            </a:pPr>
            <a:r>
              <a:rPr b="1" lang="en" sz="1350">
                <a:solidFill>
                  <a:srgbClr val="C00000"/>
                </a:solidFill>
              </a:rPr>
              <a:t>Why?: </a:t>
            </a:r>
            <a:r>
              <a:rPr lang="en" sz="1350">
                <a:solidFill>
                  <a:schemeClr val="dk1"/>
                </a:solidFill>
              </a:rPr>
              <a:t>This method breaks the string at line terminators (like </a:t>
            </a:r>
            <a:r>
              <a:rPr lang="en" sz="1350">
                <a:solidFill>
                  <a:srgbClr val="188038"/>
                </a:solidFill>
                <a:latin typeface="Roboto Mono"/>
                <a:ea typeface="Roboto Mono"/>
                <a:cs typeface="Roboto Mono"/>
                <a:sym typeface="Roboto Mono"/>
              </a:rPr>
              <a:t>\n, \r\n, \r,...</a:t>
            </a:r>
            <a:r>
              <a:rPr lang="en" sz="1350">
                <a:solidFill>
                  <a:schemeClr val="dk1"/>
                </a:solidFill>
              </a:rPr>
              <a:t>) and produces a stream of those lines. The </a:t>
            </a:r>
            <a:r>
              <a:rPr lang="en" sz="1350">
                <a:solidFill>
                  <a:schemeClr val="dk1"/>
                </a:solidFill>
                <a:latin typeface="Source Code Pro"/>
                <a:ea typeface="Source Code Pro"/>
                <a:cs typeface="Source Code Pro"/>
                <a:sym typeface="Source Code Pro"/>
              </a:rPr>
              <a:t>forEach(System.out::println)</a:t>
            </a:r>
            <a:r>
              <a:rPr lang="en" sz="1350">
                <a:solidFill>
                  <a:schemeClr val="dk1"/>
                </a:solidFill>
              </a:rPr>
              <a:t> call then iterates over each line and prints it.</a:t>
            </a:r>
            <a:endParaRPr b="1" sz="1350">
              <a:latin typeface="Source Code Pro"/>
              <a:ea typeface="Source Code Pro"/>
              <a:cs typeface="Source Code Pro"/>
              <a:sym typeface="Source Code Pr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1397" name="Shape 1397"/>
        <p:cNvGrpSpPr/>
        <p:nvPr/>
      </p:nvGrpSpPr>
      <p:grpSpPr>
        <a:xfrm>
          <a:off x="0" y="0"/>
          <a:ext cx="0" cy="0"/>
          <a:chOff x="0" y="0"/>
          <a:chExt cx="0" cy="0"/>
        </a:xfrm>
      </p:grpSpPr>
      <p:sp>
        <p:nvSpPr>
          <p:cNvPr id="1398" name="Google Shape;1398;p80"/>
          <p:cNvSpPr txBox="1"/>
          <p:nvPr>
            <p:ph idx="1" type="body"/>
          </p:nvPr>
        </p:nvSpPr>
        <p:spPr>
          <a:xfrm>
            <a:off x="186175" y="123975"/>
            <a:ext cx="8605500" cy="491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50">
                <a:solidFill>
                  <a:srgbClr val="2B91AF"/>
                </a:solidFill>
                <a:latin typeface="Consolas"/>
                <a:ea typeface="Consolas"/>
                <a:cs typeface="Consolas"/>
                <a:sym typeface="Consolas"/>
              </a:rPr>
              <a:t>String</a:t>
            </a:r>
            <a:r>
              <a:rPr b="1" lang="en" sz="1350">
                <a:latin typeface="Consolas"/>
                <a:ea typeface="Consolas"/>
                <a:cs typeface="Consolas"/>
                <a:sym typeface="Consolas"/>
              </a:rPr>
              <a:t> </a:t>
            </a:r>
            <a:r>
              <a:rPr b="1" lang="en" sz="1350">
                <a:solidFill>
                  <a:schemeClr val="dk1"/>
                </a:solidFill>
                <a:latin typeface="Consolas"/>
                <a:ea typeface="Consolas"/>
                <a:cs typeface="Consolas"/>
                <a:sym typeface="Consolas"/>
              </a:rPr>
              <a:t>[]</a:t>
            </a:r>
            <a:r>
              <a:rPr b="1" lang="en" sz="1350">
                <a:solidFill>
                  <a:srgbClr val="74531F"/>
                </a:solidFill>
                <a:latin typeface="Consolas"/>
                <a:ea typeface="Consolas"/>
                <a:cs typeface="Consolas"/>
                <a:sym typeface="Consolas"/>
              </a:rPr>
              <a:t>split</a:t>
            </a:r>
            <a:r>
              <a:rPr b="1" lang="en" sz="1350">
                <a:latin typeface="Consolas"/>
                <a:ea typeface="Consolas"/>
                <a:cs typeface="Consolas"/>
                <a:sym typeface="Consolas"/>
              </a:rPr>
              <a:t> (</a:t>
            </a:r>
            <a:r>
              <a:rPr b="1" lang="en" sz="1350">
                <a:solidFill>
                  <a:srgbClr val="2B91AF"/>
                </a:solidFill>
                <a:latin typeface="Consolas"/>
                <a:ea typeface="Consolas"/>
                <a:cs typeface="Consolas"/>
                <a:sym typeface="Consolas"/>
              </a:rPr>
              <a:t>String</a:t>
            </a:r>
            <a:r>
              <a:rPr b="1" lang="en" sz="1350">
                <a:latin typeface="Consolas"/>
                <a:ea typeface="Consolas"/>
                <a:cs typeface="Consolas"/>
                <a:sym typeface="Consolas"/>
              </a:rPr>
              <a:t> </a:t>
            </a:r>
            <a:r>
              <a:rPr b="1" lang="en" sz="1350">
                <a:solidFill>
                  <a:srgbClr val="74531F"/>
                </a:solidFill>
                <a:latin typeface="Consolas"/>
                <a:ea typeface="Consolas"/>
                <a:cs typeface="Consolas"/>
                <a:sym typeface="Consolas"/>
              </a:rPr>
              <a:t>regex</a:t>
            </a:r>
            <a:r>
              <a:rPr b="1" lang="en" sz="1350">
                <a:latin typeface="Consolas"/>
                <a:ea typeface="Consolas"/>
                <a:cs typeface="Consolas"/>
                <a:sym typeface="Consolas"/>
              </a:rPr>
              <a:t>, </a:t>
            </a:r>
            <a:r>
              <a:rPr b="1" lang="en" sz="1350">
                <a:solidFill>
                  <a:srgbClr val="2B91AF"/>
                </a:solidFill>
                <a:latin typeface="Consolas"/>
                <a:ea typeface="Consolas"/>
                <a:cs typeface="Consolas"/>
                <a:sym typeface="Consolas"/>
              </a:rPr>
              <a:t>int </a:t>
            </a:r>
            <a:r>
              <a:rPr b="1" lang="en" sz="1350">
                <a:solidFill>
                  <a:srgbClr val="74531F"/>
                </a:solidFill>
                <a:latin typeface="Consolas"/>
                <a:ea typeface="Consolas"/>
                <a:cs typeface="Consolas"/>
                <a:sym typeface="Consolas"/>
              </a:rPr>
              <a:t>limit</a:t>
            </a:r>
            <a:r>
              <a:rPr b="1" lang="en" sz="1350">
                <a:latin typeface="Consolas"/>
                <a:ea typeface="Consolas"/>
                <a:cs typeface="Consolas"/>
                <a:sym typeface="Consolas"/>
              </a:rPr>
              <a:t>)</a:t>
            </a:r>
            <a:endParaRPr b="1" sz="1350">
              <a:latin typeface="Consolas"/>
              <a:ea typeface="Consolas"/>
              <a:cs typeface="Consolas"/>
              <a:sym typeface="Consolas"/>
            </a:endParaRPr>
          </a:p>
          <a:p>
            <a:pPr indent="-314325" lvl="0" marL="457200" rtl="0" algn="l">
              <a:lnSpc>
                <a:spcPct val="100000"/>
              </a:lnSpc>
              <a:spcBef>
                <a:spcPts val="1200"/>
              </a:spcBef>
              <a:spcAft>
                <a:spcPts val="0"/>
              </a:spcAft>
              <a:buSzPts val="1350"/>
              <a:buChar char="●"/>
            </a:pPr>
            <a:r>
              <a:rPr b="1" lang="en" sz="1350">
                <a:solidFill>
                  <a:srgbClr val="74531F"/>
                </a:solidFill>
                <a:latin typeface="Consolas"/>
                <a:ea typeface="Consolas"/>
                <a:cs typeface="Consolas"/>
                <a:sym typeface="Consolas"/>
              </a:rPr>
              <a:t>regex</a:t>
            </a:r>
            <a:r>
              <a:rPr lang="en" sz="1350"/>
              <a:t>:</a:t>
            </a:r>
            <a:r>
              <a:rPr lang="en" sz="1350">
                <a:solidFill>
                  <a:schemeClr val="dk1"/>
                </a:solidFill>
              </a:rPr>
              <a:t> A delimiting regular expression.</a:t>
            </a:r>
            <a:endParaRPr sz="1350">
              <a:solidFill>
                <a:schemeClr val="dk1"/>
              </a:solidFill>
            </a:endParaRPr>
          </a:p>
          <a:p>
            <a:pPr indent="-314325" lvl="0" marL="457200" rtl="0" algn="l">
              <a:lnSpc>
                <a:spcPct val="100000"/>
              </a:lnSpc>
              <a:spcBef>
                <a:spcPts val="0"/>
              </a:spcBef>
              <a:spcAft>
                <a:spcPts val="0"/>
              </a:spcAft>
              <a:buSzPts val="1350"/>
              <a:buChar char="●"/>
            </a:pPr>
            <a:r>
              <a:rPr b="1" lang="en" sz="1350">
                <a:solidFill>
                  <a:srgbClr val="74531F"/>
                </a:solidFill>
                <a:latin typeface="Consolas"/>
                <a:ea typeface="Consolas"/>
                <a:cs typeface="Consolas"/>
                <a:sym typeface="Consolas"/>
              </a:rPr>
              <a:t>limit </a:t>
            </a:r>
            <a:r>
              <a:rPr b="1" lang="en" sz="1350">
                <a:solidFill>
                  <a:schemeClr val="dk1"/>
                </a:solidFill>
              </a:rPr>
              <a:t>(optional)</a:t>
            </a:r>
            <a:r>
              <a:rPr lang="en" sz="1350">
                <a:solidFill>
                  <a:schemeClr val="dk1"/>
                </a:solidFill>
              </a:rPr>
              <a:t>: Specifies the number of splits.</a:t>
            </a:r>
            <a:endParaRPr sz="1350">
              <a:solidFill>
                <a:schemeClr val="dk1"/>
              </a:solidFill>
            </a:endParaRPr>
          </a:p>
          <a:p>
            <a:pPr indent="-314325" lvl="1" marL="914400" rtl="0" algn="l">
              <a:lnSpc>
                <a:spcPct val="100000"/>
              </a:lnSpc>
              <a:spcBef>
                <a:spcPts val="0"/>
              </a:spcBef>
              <a:spcAft>
                <a:spcPts val="0"/>
              </a:spcAft>
              <a:buClr>
                <a:schemeClr val="dk1"/>
              </a:buClr>
              <a:buSzPts val="1350"/>
              <a:buChar char="○"/>
            </a:pPr>
            <a:r>
              <a:rPr lang="en" sz="1350">
                <a:solidFill>
                  <a:schemeClr val="dk1"/>
                </a:solidFill>
              </a:rPr>
              <a:t>Limit &gt; 0: the pattern will be applied at most limit-1 times.</a:t>
            </a:r>
            <a:endParaRPr sz="1350">
              <a:solidFill>
                <a:schemeClr val="dk1"/>
              </a:solidFill>
            </a:endParaRPr>
          </a:p>
          <a:p>
            <a:pPr indent="-314325" lvl="1" marL="914400" rtl="0" algn="l">
              <a:lnSpc>
                <a:spcPct val="100000"/>
              </a:lnSpc>
              <a:spcBef>
                <a:spcPts val="0"/>
              </a:spcBef>
              <a:spcAft>
                <a:spcPts val="0"/>
              </a:spcAft>
              <a:buClr>
                <a:schemeClr val="dk1"/>
              </a:buClr>
              <a:buSzPts val="1350"/>
              <a:buChar char="○"/>
            </a:pPr>
            <a:r>
              <a:rPr lang="en" sz="1350">
                <a:solidFill>
                  <a:schemeClr val="dk1"/>
                </a:solidFill>
              </a:rPr>
              <a:t>Limit &lt; 0: the pattern will be applied as many times as possible.</a:t>
            </a:r>
            <a:endParaRPr sz="1350">
              <a:solidFill>
                <a:schemeClr val="dk1"/>
              </a:solidFill>
            </a:endParaRPr>
          </a:p>
          <a:p>
            <a:pPr indent="-314325" lvl="1" marL="914400" rtl="0" algn="l">
              <a:lnSpc>
                <a:spcPct val="100000"/>
              </a:lnSpc>
              <a:spcBef>
                <a:spcPts val="0"/>
              </a:spcBef>
              <a:spcAft>
                <a:spcPts val="0"/>
              </a:spcAft>
              <a:buClr>
                <a:schemeClr val="dk1"/>
              </a:buClr>
              <a:buSzPts val="1350"/>
              <a:buChar char="○"/>
            </a:pPr>
            <a:r>
              <a:rPr lang="en" sz="1350">
                <a:solidFill>
                  <a:schemeClr val="dk1"/>
                </a:solidFill>
              </a:rPr>
              <a:t>Limit = 0: the pattern will be applied as many times as possible, trailing empty strings will be discarded. this is the default value if not specified</a:t>
            </a:r>
            <a:endParaRPr b="1" sz="1350">
              <a:latin typeface="Consolas"/>
              <a:ea typeface="Consolas"/>
              <a:cs typeface="Consolas"/>
              <a:sym typeface="Consolas"/>
            </a:endParaRPr>
          </a:p>
          <a:p>
            <a:pPr indent="0" lvl="0" marL="0" rtl="0" algn="l">
              <a:spcBef>
                <a:spcPts val="1200"/>
              </a:spcBef>
              <a:spcAft>
                <a:spcPts val="0"/>
              </a:spcAft>
              <a:buClr>
                <a:schemeClr val="dk1"/>
              </a:buClr>
              <a:buSzPts val="1100"/>
              <a:buFont typeface="Arial"/>
              <a:buNone/>
            </a:pPr>
            <a:r>
              <a:rPr b="1" lang="en" sz="1350">
                <a:solidFill>
                  <a:srgbClr val="C00000"/>
                </a:solidFill>
              </a:rPr>
              <a:t>Return:</a:t>
            </a:r>
            <a:r>
              <a:rPr b="1" lang="en" sz="1350"/>
              <a:t> </a:t>
            </a:r>
            <a:r>
              <a:rPr lang="en" sz="1350">
                <a:solidFill>
                  <a:schemeClr val="dk1"/>
                </a:solidFill>
              </a:rPr>
              <a:t>An array of strings is computed by splitting the given string.</a:t>
            </a:r>
            <a:endParaRPr sz="1350">
              <a:solidFill>
                <a:schemeClr val="dk1"/>
              </a:solidFill>
            </a:endParaRPr>
          </a:p>
          <a:p>
            <a:pPr indent="0" lvl="0" marL="0" rtl="0" algn="l">
              <a:spcBef>
                <a:spcPts val="1200"/>
              </a:spcBef>
              <a:spcAft>
                <a:spcPts val="0"/>
              </a:spcAft>
              <a:buClr>
                <a:schemeClr val="dk1"/>
              </a:buClr>
              <a:buSzPts val="1100"/>
              <a:buFont typeface="Arial"/>
              <a:buNone/>
            </a:pPr>
            <a:r>
              <a:rPr b="1" lang="en" sz="1350">
                <a:solidFill>
                  <a:srgbClr val="C00000"/>
                </a:solidFill>
              </a:rPr>
              <a:t>Example:</a:t>
            </a:r>
            <a:endParaRPr b="1" sz="1350"/>
          </a:p>
          <a:p>
            <a:pPr indent="0" lvl="0" marL="0" rtl="0" algn="l">
              <a:spcBef>
                <a:spcPts val="1200"/>
              </a:spcBef>
              <a:spcAft>
                <a:spcPts val="0"/>
              </a:spcAft>
              <a:buClr>
                <a:schemeClr val="dk1"/>
              </a:buClr>
              <a:buSzPts val="1100"/>
              <a:buFont typeface="Arial"/>
              <a:buNone/>
            </a:pPr>
            <a:r>
              <a:rPr lang="en" sz="1350">
                <a:solidFill>
                  <a:schemeClr val="dk1"/>
                </a:solidFill>
                <a:latin typeface="Source Code Pro"/>
                <a:ea typeface="Source Code Pro"/>
                <a:cs typeface="Source Code Pro"/>
                <a:sym typeface="Source Code Pro"/>
              </a:rPr>
              <a:t>String myStr = "Hello World, Hi World";</a:t>
            </a:r>
            <a:endParaRPr sz="1350">
              <a:solidFill>
                <a:schemeClr val="dk1"/>
              </a:solidFill>
              <a:latin typeface="Source Code Pro"/>
              <a:ea typeface="Source Code Pro"/>
              <a:cs typeface="Source Code Pro"/>
              <a:sym typeface="Source Code Pro"/>
            </a:endParaRPr>
          </a:p>
          <a:p>
            <a:pPr indent="0" lvl="0" marL="0" rtl="0" algn="l">
              <a:spcBef>
                <a:spcPts val="1200"/>
              </a:spcBef>
              <a:spcAft>
                <a:spcPts val="0"/>
              </a:spcAft>
              <a:buClr>
                <a:schemeClr val="dk1"/>
              </a:buClr>
              <a:buSzPts val="1100"/>
              <a:buFont typeface="Arial"/>
              <a:buNone/>
            </a:pPr>
            <a:r>
              <a:rPr lang="en" sz="1350">
                <a:solidFill>
                  <a:schemeClr val="dk1"/>
                </a:solidFill>
                <a:latin typeface="Source Code Pro"/>
                <a:ea typeface="Source Code Pro"/>
                <a:cs typeface="Source Code Pro"/>
                <a:sym typeface="Source Code Pro"/>
              </a:rPr>
              <a:t>String[] myArray = </a:t>
            </a:r>
            <a:r>
              <a:rPr b="1" lang="en" sz="1350">
                <a:solidFill>
                  <a:srgbClr val="783F04"/>
                </a:solidFill>
                <a:latin typeface="Source Code Pro"/>
                <a:ea typeface="Source Code Pro"/>
                <a:cs typeface="Source Code Pro"/>
                <a:sym typeface="Source Code Pro"/>
              </a:rPr>
              <a:t>myStr.split(" ")</a:t>
            </a:r>
            <a:r>
              <a:rPr lang="en" sz="1350">
                <a:solidFill>
                  <a:schemeClr val="dk1"/>
                </a:solidFill>
                <a:latin typeface="Source Code Pro"/>
                <a:ea typeface="Source Code Pro"/>
                <a:cs typeface="Source Code Pro"/>
                <a:sym typeface="Source Code Pro"/>
              </a:rPr>
              <a:t>;</a:t>
            </a:r>
            <a:endParaRPr sz="1350">
              <a:solidFill>
                <a:schemeClr val="dk1"/>
              </a:solidFill>
              <a:latin typeface="Source Code Pro"/>
              <a:ea typeface="Source Code Pro"/>
              <a:cs typeface="Source Code Pro"/>
              <a:sym typeface="Source Code Pro"/>
            </a:endParaRPr>
          </a:p>
          <a:p>
            <a:pPr indent="0" lvl="0" marL="0" rtl="0" algn="l">
              <a:spcBef>
                <a:spcPts val="1200"/>
              </a:spcBef>
              <a:spcAft>
                <a:spcPts val="0"/>
              </a:spcAft>
              <a:buClr>
                <a:schemeClr val="dk1"/>
              </a:buClr>
              <a:buSzPts val="1100"/>
              <a:buFont typeface="Arial"/>
              <a:buNone/>
            </a:pPr>
            <a:r>
              <a:rPr lang="en" sz="1350">
                <a:solidFill>
                  <a:schemeClr val="dk1"/>
                </a:solidFill>
                <a:latin typeface="Source Code Pro"/>
                <a:ea typeface="Source Code Pro"/>
                <a:cs typeface="Source Code Pro"/>
                <a:sym typeface="Source Code Pro"/>
              </a:rPr>
              <a:t>System.out.println(myArray.length);</a:t>
            </a:r>
            <a:endParaRPr sz="1350">
              <a:solidFill>
                <a:schemeClr val="dk1"/>
              </a:solidFill>
              <a:latin typeface="Source Code Pro"/>
              <a:ea typeface="Source Code Pro"/>
              <a:cs typeface="Source Code Pro"/>
              <a:sym typeface="Source Code Pro"/>
            </a:endParaRPr>
          </a:p>
          <a:p>
            <a:pPr indent="0" lvl="0" marL="0" rtl="0" algn="l">
              <a:spcBef>
                <a:spcPts val="1200"/>
              </a:spcBef>
              <a:spcAft>
                <a:spcPts val="0"/>
              </a:spcAft>
              <a:buClr>
                <a:schemeClr val="dk1"/>
              </a:buClr>
              <a:buSzPts val="1100"/>
              <a:buFont typeface="Arial"/>
              <a:buNone/>
            </a:pPr>
            <a:r>
              <a:rPr lang="en" sz="1350">
                <a:solidFill>
                  <a:schemeClr val="dk1"/>
                </a:solidFill>
                <a:latin typeface="Source Code Pro"/>
                <a:ea typeface="Source Code Pro"/>
                <a:cs typeface="Source Code Pro"/>
                <a:sym typeface="Source Code Pro"/>
              </a:rPr>
              <a:t>for (String s : myArray) {</a:t>
            </a:r>
            <a:endParaRPr sz="1350">
              <a:solidFill>
                <a:schemeClr val="dk1"/>
              </a:solidFill>
              <a:latin typeface="Source Code Pro"/>
              <a:ea typeface="Source Code Pro"/>
              <a:cs typeface="Source Code Pro"/>
              <a:sym typeface="Source Code Pro"/>
            </a:endParaRPr>
          </a:p>
          <a:p>
            <a:pPr indent="0" lvl="0" marL="0" rtl="0" algn="l">
              <a:spcBef>
                <a:spcPts val="1200"/>
              </a:spcBef>
              <a:spcAft>
                <a:spcPts val="0"/>
              </a:spcAft>
              <a:buClr>
                <a:schemeClr val="dk1"/>
              </a:buClr>
              <a:buSzPts val="1100"/>
              <a:buFont typeface="Arial"/>
              <a:buNone/>
            </a:pPr>
            <a:r>
              <a:rPr lang="en" sz="1350">
                <a:solidFill>
                  <a:schemeClr val="dk1"/>
                </a:solidFill>
                <a:latin typeface="Source Code Pro"/>
                <a:ea typeface="Source Code Pro"/>
                <a:cs typeface="Source Code Pro"/>
                <a:sym typeface="Source Code Pro"/>
              </a:rPr>
              <a:t>    System.out.println(s);</a:t>
            </a:r>
            <a:endParaRPr sz="1350">
              <a:solidFill>
                <a:schemeClr val="dk1"/>
              </a:solidFill>
              <a:latin typeface="Source Code Pro"/>
              <a:ea typeface="Source Code Pro"/>
              <a:cs typeface="Source Code Pro"/>
              <a:sym typeface="Source Code Pro"/>
            </a:endParaRPr>
          </a:p>
          <a:p>
            <a:pPr indent="0" lvl="0" marL="0" rtl="0" algn="l">
              <a:spcBef>
                <a:spcPts val="1200"/>
              </a:spcBef>
              <a:spcAft>
                <a:spcPts val="0"/>
              </a:spcAft>
              <a:buClr>
                <a:schemeClr val="dk1"/>
              </a:buClr>
              <a:buSzPts val="1100"/>
              <a:buFont typeface="Arial"/>
              <a:buNone/>
            </a:pPr>
            <a:r>
              <a:rPr lang="en" sz="1350">
                <a:solidFill>
                  <a:schemeClr val="dk1"/>
                </a:solidFill>
                <a:latin typeface="Source Code Pro"/>
                <a:ea typeface="Source Code Pro"/>
                <a:cs typeface="Source Code Pro"/>
                <a:sym typeface="Source Code Pro"/>
              </a:rPr>
              <a:t>}</a:t>
            </a:r>
            <a:endParaRPr sz="1350">
              <a:solidFill>
                <a:schemeClr val="dk1"/>
              </a:solidFill>
              <a:latin typeface="Source Code Pro"/>
              <a:ea typeface="Source Code Pro"/>
              <a:cs typeface="Source Code Pro"/>
              <a:sym typeface="Source Code Pro"/>
            </a:endParaRPr>
          </a:p>
          <a:p>
            <a:pPr indent="0" lvl="0" marL="0" rtl="0" algn="l">
              <a:spcBef>
                <a:spcPts val="1200"/>
              </a:spcBef>
              <a:spcAft>
                <a:spcPts val="0"/>
              </a:spcAft>
              <a:buNone/>
            </a:pPr>
            <a:r>
              <a:t/>
            </a:r>
            <a:endParaRPr b="1" sz="1350">
              <a:latin typeface="Source Code Pro"/>
              <a:ea typeface="Source Code Pro"/>
              <a:cs typeface="Source Code Pro"/>
              <a:sym typeface="Source Code Pro"/>
            </a:endParaRPr>
          </a:p>
          <a:p>
            <a:pPr indent="0" lvl="0" marL="0" rtl="0" algn="l">
              <a:spcBef>
                <a:spcPts val="1200"/>
              </a:spcBef>
              <a:spcAft>
                <a:spcPts val="1200"/>
              </a:spcAft>
              <a:buNone/>
            </a:pPr>
            <a:r>
              <a:t/>
            </a:r>
            <a:endParaRPr b="1" sz="1350">
              <a:latin typeface="Source Code Pro"/>
              <a:ea typeface="Source Code Pro"/>
              <a:cs typeface="Source Code Pro"/>
              <a:sym typeface="Source Code Pro"/>
            </a:endParaRPr>
          </a:p>
        </p:txBody>
      </p:sp>
      <p:sp>
        <p:nvSpPr>
          <p:cNvPr id="1399" name="Google Shape;1399;p80"/>
          <p:cNvSpPr txBox="1"/>
          <p:nvPr/>
        </p:nvSpPr>
        <p:spPr>
          <a:xfrm>
            <a:off x="4833575" y="2280125"/>
            <a:ext cx="1663200" cy="41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b="1" lang="en" sz="1350">
                <a:solidFill>
                  <a:srgbClr val="C00000"/>
                </a:solidFill>
              </a:rPr>
              <a:t>Output:</a:t>
            </a:r>
            <a:endParaRPr b="1" sz="1350">
              <a:solidFill>
                <a:schemeClr val="dk2"/>
              </a:solidFill>
            </a:endParaRPr>
          </a:p>
        </p:txBody>
      </p:sp>
      <p:sp>
        <p:nvSpPr>
          <p:cNvPr id="1400" name="Google Shape;1400;p80"/>
          <p:cNvSpPr txBox="1"/>
          <p:nvPr/>
        </p:nvSpPr>
        <p:spPr>
          <a:xfrm>
            <a:off x="4833575" y="2695925"/>
            <a:ext cx="3390000" cy="1989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 sz="1350">
                <a:solidFill>
                  <a:schemeClr val="dk1"/>
                </a:solidFill>
                <a:latin typeface="Source Code Pro"/>
                <a:ea typeface="Source Code Pro"/>
                <a:cs typeface="Source Code Pro"/>
                <a:sym typeface="Source Code Pro"/>
              </a:rPr>
              <a:t>4</a:t>
            </a:r>
            <a:endParaRPr sz="1350">
              <a:solidFill>
                <a:schemeClr val="dk1"/>
              </a:solidFill>
              <a:latin typeface="Source Code Pro"/>
              <a:ea typeface="Source Code Pro"/>
              <a:cs typeface="Source Code Pro"/>
              <a:sym typeface="Source Code Pro"/>
            </a:endParaRPr>
          </a:p>
          <a:p>
            <a:pPr indent="0" lvl="0" marL="0" marR="0" rtl="0" algn="l">
              <a:lnSpc>
                <a:spcPct val="115000"/>
              </a:lnSpc>
              <a:spcBef>
                <a:spcPts val="1200"/>
              </a:spcBef>
              <a:spcAft>
                <a:spcPts val="0"/>
              </a:spcAft>
              <a:buClr>
                <a:schemeClr val="dk1"/>
              </a:buClr>
              <a:buSzPts val="1100"/>
              <a:buFont typeface="Arial"/>
              <a:buNone/>
            </a:pPr>
            <a:r>
              <a:rPr lang="en" sz="1350">
                <a:solidFill>
                  <a:schemeClr val="dk1"/>
                </a:solidFill>
                <a:latin typeface="Source Code Pro"/>
                <a:ea typeface="Source Code Pro"/>
                <a:cs typeface="Source Code Pro"/>
                <a:sym typeface="Source Code Pro"/>
              </a:rPr>
              <a:t>Hello</a:t>
            </a:r>
            <a:endParaRPr sz="1350">
              <a:solidFill>
                <a:schemeClr val="dk1"/>
              </a:solidFill>
              <a:latin typeface="Source Code Pro"/>
              <a:ea typeface="Source Code Pro"/>
              <a:cs typeface="Source Code Pro"/>
              <a:sym typeface="Source Code Pro"/>
            </a:endParaRPr>
          </a:p>
          <a:p>
            <a:pPr indent="0" lvl="0" marL="0" marR="0" rtl="0" algn="l">
              <a:lnSpc>
                <a:spcPct val="115000"/>
              </a:lnSpc>
              <a:spcBef>
                <a:spcPts val="1200"/>
              </a:spcBef>
              <a:spcAft>
                <a:spcPts val="0"/>
              </a:spcAft>
              <a:buClr>
                <a:schemeClr val="dk1"/>
              </a:buClr>
              <a:buSzPts val="1100"/>
              <a:buFont typeface="Arial"/>
              <a:buNone/>
            </a:pPr>
            <a:r>
              <a:rPr lang="en" sz="1350">
                <a:solidFill>
                  <a:schemeClr val="dk1"/>
                </a:solidFill>
                <a:latin typeface="Source Code Pro"/>
                <a:ea typeface="Source Code Pro"/>
                <a:cs typeface="Source Code Pro"/>
                <a:sym typeface="Source Code Pro"/>
              </a:rPr>
              <a:t>World,</a:t>
            </a:r>
            <a:endParaRPr sz="1350">
              <a:solidFill>
                <a:schemeClr val="dk1"/>
              </a:solidFill>
              <a:latin typeface="Source Code Pro"/>
              <a:ea typeface="Source Code Pro"/>
              <a:cs typeface="Source Code Pro"/>
              <a:sym typeface="Source Code Pro"/>
            </a:endParaRPr>
          </a:p>
          <a:p>
            <a:pPr indent="0" lvl="0" marL="0" marR="0" rtl="0" algn="l">
              <a:lnSpc>
                <a:spcPct val="115000"/>
              </a:lnSpc>
              <a:spcBef>
                <a:spcPts val="1200"/>
              </a:spcBef>
              <a:spcAft>
                <a:spcPts val="0"/>
              </a:spcAft>
              <a:buClr>
                <a:schemeClr val="dk1"/>
              </a:buClr>
              <a:buSzPts val="1100"/>
              <a:buFont typeface="Arial"/>
              <a:buNone/>
            </a:pPr>
            <a:r>
              <a:rPr lang="en" sz="1350">
                <a:solidFill>
                  <a:schemeClr val="dk1"/>
                </a:solidFill>
                <a:latin typeface="Source Code Pro"/>
                <a:ea typeface="Source Code Pro"/>
                <a:cs typeface="Source Code Pro"/>
                <a:sym typeface="Source Code Pro"/>
              </a:rPr>
              <a:t>Hi</a:t>
            </a:r>
            <a:endParaRPr sz="1350">
              <a:solidFill>
                <a:schemeClr val="dk1"/>
              </a:solidFill>
              <a:latin typeface="Source Code Pro"/>
              <a:ea typeface="Source Code Pro"/>
              <a:cs typeface="Source Code Pro"/>
              <a:sym typeface="Source Code Pro"/>
            </a:endParaRPr>
          </a:p>
          <a:p>
            <a:pPr indent="0" lvl="0" marL="0" marR="0" rtl="0" algn="l">
              <a:lnSpc>
                <a:spcPct val="115000"/>
              </a:lnSpc>
              <a:spcBef>
                <a:spcPts val="1200"/>
              </a:spcBef>
              <a:spcAft>
                <a:spcPts val="1200"/>
              </a:spcAft>
              <a:buClr>
                <a:schemeClr val="dk1"/>
              </a:buClr>
              <a:buSzPts val="1100"/>
              <a:buFont typeface="Arial"/>
              <a:buNone/>
            </a:pPr>
            <a:r>
              <a:rPr lang="en" sz="1350">
                <a:solidFill>
                  <a:schemeClr val="dk1"/>
                </a:solidFill>
                <a:latin typeface="Source Code Pro"/>
                <a:ea typeface="Source Code Pro"/>
                <a:cs typeface="Source Code Pro"/>
                <a:sym typeface="Source Code Pro"/>
              </a:rPr>
              <a:t>World</a:t>
            </a:r>
            <a:endParaRPr sz="1350">
              <a:solidFill>
                <a:schemeClr val="dk1"/>
              </a:solidFill>
              <a:latin typeface="Consolas"/>
              <a:ea typeface="Consolas"/>
              <a:cs typeface="Consolas"/>
              <a:sym typeface="Consola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1404" name="Shape 1404"/>
        <p:cNvGrpSpPr/>
        <p:nvPr/>
      </p:nvGrpSpPr>
      <p:grpSpPr>
        <a:xfrm>
          <a:off x="0" y="0"/>
          <a:ext cx="0" cy="0"/>
          <a:chOff x="0" y="0"/>
          <a:chExt cx="0" cy="0"/>
        </a:xfrm>
      </p:grpSpPr>
      <p:sp>
        <p:nvSpPr>
          <p:cNvPr id="1405" name="Google Shape;1405;p81"/>
          <p:cNvSpPr txBox="1"/>
          <p:nvPr>
            <p:ph idx="1" type="body"/>
          </p:nvPr>
        </p:nvSpPr>
        <p:spPr>
          <a:xfrm>
            <a:off x="186175" y="123975"/>
            <a:ext cx="8605500" cy="49152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b="1" lang="en" sz="1350">
                <a:solidFill>
                  <a:srgbClr val="2B91AF"/>
                </a:solidFill>
                <a:latin typeface="Consolas"/>
                <a:ea typeface="Consolas"/>
                <a:cs typeface="Consolas"/>
                <a:sym typeface="Consolas"/>
              </a:rPr>
              <a:t>int </a:t>
            </a:r>
            <a:r>
              <a:rPr b="1" lang="en" sz="1350">
                <a:solidFill>
                  <a:srgbClr val="74531F"/>
                </a:solidFill>
                <a:latin typeface="Consolas"/>
                <a:ea typeface="Consolas"/>
                <a:cs typeface="Consolas"/>
                <a:sym typeface="Consolas"/>
              </a:rPr>
              <a:t>indexOf</a:t>
            </a:r>
            <a:r>
              <a:rPr b="1" lang="en" sz="1350">
                <a:solidFill>
                  <a:schemeClr val="dk1"/>
                </a:solidFill>
                <a:latin typeface="Consolas"/>
                <a:ea typeface="Consolas"/>
                <a:cs typeface="Consolas"/>
                <a:sym typeface="Consolas"/>
              </a:rPr>
              <a:t>(</a:t>
            </a:r>
            <a:r>
              <a:rPr b="1" lang="en" sz="1350">
                <a:solidFill>
                  <a:srgbClr val="2B91AF"/>
                </a:solidFill>
                <a:latin typeface="Consolas"/>
                <a:ea typeface="Consolas"/>
                <a:cs typeface="Consolas"/>
                <a:sym typeface="Consolas"/>
              </a:rPr>
              <a:t>String</a:t>
            </a:r>
            <a:r>
              <a:rPr b="1" lang="en" sz="1350">
                <a:solidFill>
                  <a:schemeClr val="dk1"/>
                </a:solidFill>
                <a:latin typeface="Consolas"/>
                <a:ea typeface="Consolas"/>
                <a:cs typeface="Consolas"/>
                <a:sym typeface="Consolas"/>
              </a:rPr>
              <a:t> </a:t>
            </a:r>
            <a:r>
              <a:rPr b="1" lang="en" sz="1350">
                <a:solidFill>
                  <a:srgbClr val="74531F"/>
                </a:solidFill>
                <a:latin typeface="Consolas"/>
                <a:ea typeface="Consolas"/>
                <a:cs typeface="Consolas"/>
                <a:sym typeface="Consolas"/>
              </a:rPr>
              <a:t>str</a:t>
            </a:r>
            <a:r>
              <a:rPr b="1" lang="en" sz="1350">
                <a:solidFill>
                  <a:schemeClr val="dk1"/>
                </a:solidFill>
                <a:latin typeface="Consolas"/>
                <a:ea typeface="Consolas"/>
                <a:cs typeface="Consolas"/>
                <a:sym typeface="Consolas"/>
              </a:rPr>
              <a:t>, </a:t>
            </a:r>
            <a:r>
              <a:rPr b="1" lang="en" sz="1350">
                <a:solidFill>
                  <a:srgbClr val="2B91AF"/>
                </a:solidFill>
                <a:latin typeface="Consolas"/>
                <a:ea typeface="Consolas"/>
                <a:cs typeface="Consolas"/>
                <a:sym typeface="Consolas"/>
              </a:rPr>
              <a:t>int </a:t>
            </a:r>
            <a:r>
              <a:rPr b="1" lang="en" sz="1350">
                <a:solidFill>
                  <a:srgbClr val="74531F"/>
                </a:solidFill>
                <a:latin typeface="Consolas"/>
                <a:ea typeface="Consolas"/>
                <a:cs typeface="Consolas"/>
                <a:sym typeface="Consolas"/>
              </a:rPr>
              <a:t>fromIndex</a:t>
            </a:r>
            <a:r>
              <a:rPr b="1" lang="en" sz="1350">
                <a:solidFill>
                  <a:schemeClr val="dk1"/>
                </a:solidFill>
                <a:latin typeface="Consolas"/>
                <a:ea typeface="Consolas"/>
                <a:cs typeface="Consolas"/>
                <a:sym typeface="Consolas"/>
              </a:rPr>
              <a:t>)</a:t>
            </a:r>
            <a:endParaRPr b="1" sz="1350">
              <a:latin typeface="Consolas"/>
              <a:ea typeface="Consolas"/>
              <a:cs typeface="Consolas"/>
              <a:sym typeface="Consolas"/>
            </a:endParaRPr>
          </a:p>
          <a:p>
            <a:pPr indent="-314325" lvl="0" marL="457200" rtl="0" algn="l">
              <a:lnSpc>
                <a:spcPct val="135714"/>
              </a:lnSpc>
              <a:spcBef>
                <a:spcPts val="0"/>
              </a:spcBef>
              <a:spcAft>
                <a:spcPts val="0"/>
              </a:spcAft>
              <a:buClr>
                <a:schemeClr val="dk1"/>
              </a:buClr>
              <a:buSzPts val="1350"/>
              <a:buChar char="●"/>
            </a:pPr>
            <a:r>
              <a:rPr b="1" lang="en" sz="1350">
                <a:solidFill>
                  <a:srgbClr val="74531F"/>
                </a:solidFill>
                <a:latin typeface="Consolas"/>
                <a:ea typeface="Consolas"/>
                <a:cs typeface="Consolas"/>
                <a:sym typeface="Consolas"/>
              </a:rPr>
              <a:t>s</a:t>
            </a:r>
            <a:r>
              <a:rPr b="1" lang="en" sz="1350">
                <a:solidFill>
                  <a:srgbClr val="74531F"/>
                </a:solidFill>
                <a:latin typeface="Consolas"/>
                <a:ea typeface="Consolas"/>
                <a:cs typeface="Consolas"/>
                <a:sym typeface="Consolas"/>
              </a:rPr>
              <a:t>tr</a:t>
            </a:r>
            <a:r>
              <a:rPr lang="en" sz="1350">
                <a:solidFill>
                  <a:schemeClr val="dk1"/>
                </a:solidFill>
              </a:rPr>
              <a:t>: a string.</a:t>
            </a:r>
            <a:endParaRPr sz="1350">
              <a:solidFill>
                <a:schemeClr val="dk1"/>
              </a:solidFill>
            </a:endParaRPr>
          </a:p>
          <a:p>
            <a:pPr indent="-314325" lvl="0" marL="457200" rtl="0" algn="l">
              <a:lnSpc>
                <a:spcPct val="135714"/>
              </a:lnSpc>
              <a:spcBef>
                <a:spcPts val="0"/>
              </a:spcBef>
              <a:spcAft>
                <a:spcPts val="0"/>
              </a:spcAft>
              <a:buClr>
                <a:schemeClr val="dk1"/>
              </a:buClr>
              <a:buSzPts val="1350"/>
              <a:buChar char="●"/>
            </a:pPr>
            <a:r>
              <a:rPr b="1" lang="en" sz="1350">
                <a:solidFill>
                  <a:srgbClr val="74531F"/>
                </a:solidFill>
                <a:latin typeface="Consolas"/>
                <a:ea typeface="Consolas"/>
                <a:cs typeface="Consolas"/>
                <a:sym typeface="Consolas"/>
              </a:rPr>
              <a:t>fromIndex </a:t>
            </a:r>
            <a:r>
              <a:rPr b="1" lang="en" sz="1350">
                <a:solidFill>
                  <a:schemeClr val="dk1"/>
                </a:solidFill>
                <a:latin typeface="Consolas"/>
                <a:ea typeface="Consolas"/>
                <a:cs typeface="Consolas"/>
                <a:sym typeface="Consolas"/>
              </a:rPr>
              <a:t>(optional)</a:t>
            </a:r>
            <a:r>
              <a:rPr lang="en" sz="1350">
                <a:solidFill>
                  <a:schemeClr val="dk1"/>
                </a:solidFill>
              </a:rPr>
              <a:t>: the index to start the search from.</a:t>
            </a:r>
            <a:endParaRPr b="1" sz="1350">
              <a:solidFill>
                <a:srgbClr val="74531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1350">
                <a:solidFill>
                  <a:srgbClr val="C00000"/>
                </a:solidFill>
              </a:rPr>
              <a:t>Return:</a:t>
            </a:r>
            <a:r>
              <a:rPr b="1" lang="en" sz="1350"/>
              <a:t> </a:t>
            </a:r>
            <a:r>
              <a:rPr lang="en" sz="1350">
                <a:solidFill>
                  <a:schemeClr val="dk1"/>
                </a:solidFill>
              </a:rPr>
              <a:t>the index within this string of the first occurrence of the specified string.</a:t>
            </a:r>
            <a:endParaRPr sz="1350">
              <a:solidFill>
                <a:schemeClr val="dk1"/>
              </a:solidFill>
            </a:endParaRPr>
          </a:p>
          <a:p>
            <a:pPr indent="0" lvl="0" marL="0" rtl="0" algn="l">
              <a:spcBef>
                <a:spcPts val="1200"/>
              </a:spcBef>
              <a:spcAft>
                <a:spcPts val="0"/>
              </a:spcAft>
              <a:buClr>
                <a:schemeClr val="dk1"/>
              </a:buClr>
              <a:buSzPts val="1100"/>
              <a:buFont typeface="Arial"/>
              <a:buNone/>
            </a:pPr>
            <a:r>
              <a:rPr b="1" lang="en" sz="1350">
                <a:solidFill>
                  <a:srgbClr val="C00000"/>
                </a:solidFill>
              </a:rPr>
              <a:t>Example 1:</a:t>
            </a:r>
            <a:endParaRPr b="1" sz="1350"/>
          </a:p>
          <a:p>
            <a:pPr indent="0" lvl="0" marL="0" rtl="0" algn="l">
              <a:lnSpc>
                <a:spcPct val="150000"/>
              </a:lnSpc>
              <a:spcBef>
                <a:spcPts val="1200"/>
              </a:spcBef>
              <a:spcAft>
                <a:spcPts val="0"/>
              </a:spcAft>
              <a:buClr>
                <a:schemeClr val="dk1"/>
              </a:buClr>
              <a:buSzPts val="1100"/>
              <a:buFont typeface="Arial"/>
              <a:buNone/>
            </a:pPr>
            <a:r>
              <a:rPr lang="en" sz="1350">
                <a:solidFill>
                  <a:schemeClr val="dk1"/>
                </a:solidFill>
                <a:latin typeface="Source Code Pro"/>
                <a:ea typeface="Source Code Pro"/>
                <a:cs typeface="Source Code Pro"/>
                <a:sym typeface="Source Code Pro"/>
              </a:rPr>
              <a:t>String myStr = "Hello World, Hi World";</a:t>
            </a:r>
            <a:endParaRPr sz="1350">
              <a:solidFill>
                <a:schemeClr val="dk1"/>
              </a:solidFill>
              <a:latin typeface="Source Code Pro"/>
              <a:ea typeface="Source Code Pro"/>
              <a:cs typeface="Source Code Pro"/>
              <a:sym typeface="Source Code Pro"/>
            </a:endParaRPr>
          </a:p>
          <a:p>
            <a:pPr indent="0" lvl="0" marL="0" rtl="0" algn="l">
              <a:lnSpc>
                <a:spcPct val="150000"/>
              </a:lnSpc>
              <a:spcBef>
                <a:spcPts val="0"/>
              </a:spcBef>
              <a:spcAft>
                <a:spcPts val="0"/>
              </a:spcAft>
              <a:buClr>
                <a:schemeClr val="dk1"/>
              </a:buClr>
              <a:buSzPts val="1100"/>
              <a:buFont typeface="Arial"/>
              <a:buNone/>
            </a:pPr>
            <a:r>
              <a:rPr lang="en" sz="1350">
                <a:solidFill>
                  <a:schemeClr val="dk1"/>
                </a:solidFill>
                <a:latin typeface="Source Code Pro"/>
                <a:ea typeface="Source Code Pro"/>
                <a:cs typeface="Source Code Pro"/>
                <a:sym typeface="Source Code Pro"/>
              </a:rPr>
              <a:t>System.out.println(</a:t>
            </a:r>
            <a:r>
              <a:rPr b="1" lang="en" sz="1350">
                <a:solidFill>
                  <a:srgbClr val="783F04"/>
                </a:solidFill>
                <a:latin typeface="Source Code Pro"/>
                <a:ea typeface="Source Code Pro"/>
                <a:cs typeface="Source Code Pro"/>
                <a:sym typeface="Source Code Pro"/>
              </a:rPr>
              <a:t>myStr.indexOf("o", 5)</a:t>
            </a:r>
            <a:r>
              <a:rPr lang="en" sz="1350">
                <a:solidFill>
                  <a:schemeClr val="dk1"/>
                </a:solidFill>
                <a:latin typeface="Source Code Pro"/>
                <a:ea typeface="Source Code Pro"/>
                <a:cs typeface="Source Code Pro"/>
                <a:sym typeface="Source Code Pro"/>
              </a:rPr>
              <a:t>);</a:t>
            </a:r>
            <a:endParaRPr sz="1350">
              <a:solidFill>
                <a:schemeClr val="dk1"/>
              </a:solidFill>
            </a:endParaRPr>
          </a:p>
          <a:p>
            <a:pPr indent="0" lvl="0" marL="0" rtl="0" algn="l">
              <a:spcBef>
                <a:spcPts val="0"/>
              </a:spcBef>
              <a:spcAft>
                <a:spcPts val="0"/>
              </a:spcAft>
              <a:buClr>
                <a:schemeClr val="dk1"/>
              </a:buClr>
              <a:buSzPts val="1100"/>
              <a:buFont typeface="Arial"/>
              <a:buNone/>
            </a:pPr>
            <a:r>
              <a:rPr b="1" lang="en" sz="1350">
                <a:solidFill>
                  <a:srgbClr val="C00000"/>
                </a:solidFill>
              </a:rPr>
              <a:t>Output:</a:t>
            </a:r>
            <a:endParaRPr b="1" sz="1350">
              <a:solidFill>
                <a:srgbClr val="C00000"/>
              </a:solidFill>
            </a:endParaRPr>
          </a:p>
          <a:p>
            <a:pPr indent="0" lvl="0" marL="0" rtl="0" algn="l">
              <a:spcBef>
                <a:spcPts val="1200"/>
              </a:spcBef>
              <a:spcAft>
                <a:spcPts val="0"/>
              </a:spcAft>
              <a:buNone/>
            </a:pPr>
            <a:r>
              <a:rPr lang="en" sz="1350">
                <a:solidFill>
                  <a:schemeClr val="dk1"/>
                </a:solidFill>
                <a:latin typeface="Source Code Pro"/>
                <a:ea typeface="Source Code Pro"/>
                <a:cs typeface="Source Code Pro"/>
                <a:sym typeface="Source Code Pro"/>
              </a:rPr>
              <a:t>7</a:t>
            </a:r>
            <a:endParaRPr sz="1350">
              <a:solidFill>
                <a:schemeClr val="dk1"/>
              </a:solidFill>
              <a:latin typeface="Consolas"/>
              <a:ea typeface="Consolas"/>
              <a:cs typeface="Consolas"/>
              <a:sym typeface="Consolas"/>
            </a:endParaRPr>
          </a:p>
          <a:p>
            <a:pPr indent="0" lvl="0" marL="0" rtl="0" algn="l">
              <a:spcBef>
                <a:spcPts val="1200"/>
              </a:spcBef>
              <a:spcAft>
                <a:spcPts val="0"/>
              </a:spcAft>
              <a:buClr>
                <a:schemeClr val="dk1"/>
              </a:buClr>
              <a:buSzPts val="1100"/>
              <a:buFont typeface="Arial"/>
              <a:buNone/>
            </a:pPr>
            <a:r>
              <a:rPr b="1" lang="en" sz="1350">
                <a:solidFill>
                  <a:srgbClr val="C00000"/>
                </a:solidFill>
              </a:rPr>
              <a:t>Example 2:</a:t>
            </a:r>
            <a:endParaRPr b="1" sz="1350"/>
          </a:p>
          <a:p>
            <a:pPr indent="0" lvl="0" marL="0" rtl="0" algn="l">
              <a:lnSpc>
                <a:spcPct val="150000"/>
              </a:lnSpc>
              <a:spcBef>
                <a:spcPts val="1200"/>
              </a:spcBef>
              <a:spcAft>
                <a:spcPts val="0"/>
              </a:spcAft>
              <a:buNone/>
            </a:pPr>
            <a:r>
              <a:rPr lang="en" sz="1350">
                <a:solidFill>
                  <a:schemeClr val="dk1"/>
                </a:solidFill>
                <a:latin typeface="Source Code Pro"/>
                <a:ea typeface="Source Code Pro"/>
                <a:cs typeface="Source Code Pro"/>
                <a:sym typeface="Source Code Pro"/>
              </a:rPr>
              <a:t>String passed_names = "Alice, Bob, Charlie, David, Emma";</a:t>
            </a:r>
            <a:endParaRPr sz="1350">
              <a:solidFill>
                <a:schemeClr val="dk1"/>
              </a:solidFill>
              <a:latin typeface="Source Code Pro"/>
              <a:ea typeface="Source Code Pro"/>
              <a:cs typeface="Source Code Pro"/>
              <a:sym typeface="Source Code Pro"/>
            </a:endParaRPr>
          </a:p>
          <a:p>
            <a:pPr indent="0" lvl="0" marL="0" rtl="0" algn="l">
              <a:lnSpc>
                <a:spcPct val="150000"/>
              </a:lnSpc>
              <a:spcBef>
                <a:spcPts val="0"/>
              </a:spcBef>
              <a:spcAft>
                <a:spcPts val="0"/>
              </a:spcAft>
              <a:buClr>
                <a:schemeClr val="dk1"/>
              </a:buClr>
              <a:buSzPts val="1100"/>
              <a:buFont typeface="Arial"/>
              <a:buNone/>
            </a:pPr>
            <a:r>
              <a:rPr lang="en" sz="1350">
                <a:solidFill>
                  <a:schemeClr val="dk1"/>
                </a:solidFill>
                <a:latin typeface="Source Code Pro"/>
                <a:ea typeface="Source Code Pro"/>
                <a:cs typeface="Source Code Pro"/>
                <a:sym typeface="Source Code Pro"/>
              </a:rPr>
              <a:t>System.out.println("Index of 'Caroline': " +</a:t>
            </a:r>
            <a:r>
              <a:rPr lang="en" sz="1350">
                <a:solidFill>
                  <a:schemeClr val="dk1"/>
                </a:solidFill>
                <a:latin typeface="Consolas"/>
                <a:ea typeface="Consolas"/>
                <a:cs typeface="Consolas"/>
                <a:sym typeface="Consolas"/>
              </a:rPr>
              <a:t> </a:t>
            </a:r>
            <a:r>
              <a:rPr b="1" lang="en" sz="1350">
                <a:solidFill>
                  <a:srgbClr val="783F04"/>
                </a:solidFill>
                <a:latin typeface="Source Code Pro"/>
                <a:ea typeface="Source Code Pro"/>
                <a:cs typeface="Source Code Pro"/>
                <a:sym typeface="Source Code Pro"/>
              </a:rPr>
              <a:t>passed_names.indexOf("Caroline")</a:t>
            </a:r>
            <a:r>
              <a:rPr lang="en" sz="1350">
                <a:solidFill>
                  <a:schemeClr val="dk1"/>
                </a:solidFill>
                <a:latin typeface="Source Code Pro"/>
                <a:ea typeface="Source Code Pro"/>
                <a:cs typeface="Source Code Pro"/>
                <a:sym typeface="Source Code Pro"/>
              </a:rPr>
              <a:t>);</a:t>
            </a:r>
            <a:endParaRPr sz="135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1350">
                <a:solidFill>
                  <a:srgbClr val="C00000"/>
                </a:solidFill>
              </a:rPr>
              <a:t>Output:</a:t>
            </a:r>
            <a:endParaRPr b="1" sz="1350">
              <a:solidFill>
                <a:srgbClr val="C00000"/>
              </a:solidFill>
            </a:endParaRPr>
          </a:p>
          <a:p>
            <a:pPr indent="0" lvl="0" marL="0" rtl="0" algn="l">
              <a:spcBef>
                <a:spcPts val="1200"/>
              </a:spcBef>
              <a:spcAft>
                <a:spcPts val="1200"/>
              </a:spcAft>
              <a:buClr>
                <a:schemeClr val="dk1"/>
              </a:buClr>
              <a:buSzPts val="1100"/>
              <a:buFont typeface="Arial"/>
              <a:buNone/>
            </a:pPr>
            <a:r>
              <a:rPr lang="en" sz="1350">
                <a:solidFill>
                  <a:schemeClr val="dk1"/>
                </a:solidFill>
                <a:latin typeface="Source Code Pro"/>
                <a:ea typeface="Source Code Pro"/>
                <a:cs typeface="Source Code Pro"/>
                <a:sym typeface="Source Code Pro"/>
              </a:rPr>
              <a:t>-1</a:t>
            </a:r>
            <a:endParaRPr b="1" sz="1350">
              <a:latin typeface="Source Code Pro"/>
              <a:ea typeface="Source Code Pro"/>
              <a:cs typeface="Source Code Pro"/>
              <a:sym typeface="Source Code Pr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1409" name="Shape 1409"/>
        <p:cNvGrpSpPr/>
        <p:nvPr/>
      </p:nvGrpSpPr>
      <p:grpSpPr>
        <a:xfrm>
          <a:off x="0" y="0"/>
          <a:ext cx="0" cy="0"/>
          <a:chOff x="0" y="0"/>
          <a:chExt cx="0" cy="0"/>
        </a:xfrm>
      </p:grpSpPr>
      <p:sp>
        <p:nvSpPr>
          <p:cNvPr id="1410" name="Google Shape;1410;p82"/>
          <p:cNvSpPr txBox="1"/>
          <p:nvPr>
            <p:ph idx="1" type="body"/>
          </p:nvPr>
        </p:nvSpPr>
        <p:spPr>
          <a:xfrm>
            <a:off x="186175" y="123975"/>
            <a:ext cx="8605500" cy="4915200"/>
          </a:xfrm>
          <a:prstGeom prst="rect">
            <a:avLst/>
          </a:prstGeom>
        </p:spPr>
        <p:txBody>
          <a:bodyPr anchorCtr="0" anchor="t" bIns="91425" lIns="91425" spcFirstLastPara="1" rIns="91425" wrap="square" tIns="91425">
            <a:normAutofit lnSpcReduction="20000"/>
          </a:bodyPr>
          <a:lstStyle/>
          <a:p>
            <a:pPr indent="0" lvl="0" marL="0" rtl="0" algn="l">
              <a:lnSpc>
                <a:spcPct val="150000"/>
              </a:lnSpc>
              <a:spcBef>
                <a:spcPts val="0"/>
              </a:spcBef>
              <a:spcAft>
                <a:spcPts val="0"/>
              </a:spcAft>
              <a:buNone/>
            </a:pPr>
            <a:r>
              <a:rPr b="1" lang="en" sz="1400">
                <a:solidFill>
                  <a:srgbClr val="2B91AF"/>
                </a:solidFill>
                <a:latin typeface="Consolas"/>
                <a:ea typeface="Consolas"/>
                <a:cs typeface="Consolas"/>
                <a:sym typeface="Consolas"/>
              </a:rPr>
              <a:t>String</a:t>
            </a:r>
            <a:r>
              <a:rPr b="1" lang="en" sz="1400">
                <a:solidFill>
                  <a:schemeClr val="dk1"/>
                </a:solidFill>
                <a:latin typeface="Consolas"/>
                <a:ea typeface="Consolas"/>
                <a:cs typeface="Consolas"/>
                <a:sym typeface="Consolas"/>
              </a:rPr>
              <a:t> </a:t>
            </a:r>
            <a:r>
              <a:rPr b="1" lang="en" sz="1400">
                <a:solidFill>
                  <a:srgbClr val="74531F"/>
                </a:solidFill>
                <a:latin typeface="Consolas"/>
                <a:ea typeface="Consolas"/>
                <a:cs typeface="Consolas"/>
                <a:sym typeface="Consolas"/>
              </a:rPr>
              <a:t>join​</a:t>
            </a:r>
            <a:r>
              <a:rPr b="1" lang="en" sz="1400">
                <a:solidFill>
                  <a:schemeClr val="dk1"/>
                </a:solidFill>
                <a:latin typeface="Consolas"/>
                <a:ea typeface="Consolas"/>
                <a:cs typeface="Consolas"/>
                <a:sym typeface="Consolas"/>
              </a:rPr>
              <a:t>(</a:t>
            </a:r>
            <a:r>
              <a:rPr b="1" lang="en" sz="1400">
                <a:solidFill>
                  <a:srgbClr val="2B91AF"/>
                </a:solidFill>
                <a:latin typeface="Consolas"/>
                <a:ea typeface="Consolas"/>
                <a:cs typeface="Consolas"/>
                <a:sym typeface="Consolas"/>
              </a:rPr>
              <a:t>CharSequence</a:t>
            </a:r>
            <a:r>
              <a:rPr b="1" lang="en" sz="1400">
                <a:solidFill>
                  <a:schemeClr val="dk1"/>
                </a:solidFill>
                <a:latin typeface="Consolas"/>
                <a:ea typeface="Consolas"/>
                <a:cs typeface="Consolas"/>
                <a:sym typeface="Consolas"/>
              </a:rPr>
              <a:t> </a:t>
            </a:r>
            <a:r>
              <a:rPr b="1" lang="en" sz="1400">
                <a:solidFill>
                  <a:srgbClr val="808080"/>
                </a:solidFill>
                <a:latin typeface="Consolas"/>
                <a:ea typeface="Consolas"/>
                <a:cs typeface="Consolas"/>
                <a:sym typeface="Consolas"/>
              </a:rPr>
              <a:t>delimiter</a:t>
            </a:r>
            <a:r>
              <a:rPr b="1" lang="en" sz="1400">
                <a:solidFill>
                  <a:schemeClr val="dk1"/>
                </a:solidFill>
                <a:latin typeface="Consolas"/>
                <a:ea typeface="Consolas"/>
                <a:cs typeface="Consolas"/>
                <a:sym typeface="Consolas"/>
              </a:rPr>
              <a:t>, </a:t>
            </a:r>
            <a:r>
              <a:rPr b="1" lang="en" sz="1400">
                <a:solidFill>
                  <a:srgbClr val="2B91AF"/>
                </a:solidFill>
                <a:latin typeface="Consolas"/>
                <a:ea typeface="Consolas"/>
                <a:cs typeface="Consolas"/>
                <a:sym typeface="Consolas"/>
              </a:rPr>
              <a:t>CharSequence</a:t>
            </a:r>
            <a:r>
              <a:rPr b="1" lang="en" sz="1400">
                <a:solidFill>
                  <a:schemeClr val="dk1"/>
                </a:solidFill>
                <a:latin typeface="Consolas"/>
                <a:ea typeface="Consolas"/>
                <a:cs typeface="Consolas"/>
                <a:sym typeface="Consolas"/>
              </a:rPr>
              <a:t>... </a:t>
            </a:r>
            <a:r>
              <a:rPr b="1" lang="en" sz="1400">
                <a:solidFill>
                  <a:srgbClr val="808080"/>
                </a:solidFill>
                <a:latin typeface="Consolas"/>
                <a:ea typeface="Consolas"/>
                <a:cs typeface="Consolas"/>
                <a:sym typeface="Consolas"/>
              </a:rPr>
              <a:t>elements</a:t>
            </a:r>
            <a:r>
              <a:rPr b="1" lang="en" sz="1400">
                <a:solidFill>
                  <a:schemeClr val="dk1"/>
                </a:solidFill>
                <a:latin typeface="Consolas"/>
                <a:ea typeface="Consolas"/>
                <a:cs typeface="Consolas"/>
                <a:sym typeface="Consolas"/>
              </a:rPr>
              <a:t>)</a:t>
            </a:r>
            <a:endParaRPr b="1" sz="14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b="1" lang="en" sz="1350">
                <a:solidFill>
                  <a:srgbClr val="C00000"/>
                </a:solidFill>
              </a:rPr>
              <a:t>Return:</a:t>
            </a:r>
            <a:r>
              <a:rPr b="1" lang="en" sz="1350"/>
              <a:t> </a:t>
            </a:r>
            <a:r>
              <a:rPr lang="en" sz="1350">
                <a:solidFill>
                  <a:srgbClr val="1F1F1F"/>
                </a:solidFill>
              </a:rPr>
              <a:t>a single concatenated string that</a:t>
            </a:r>
            <a:r>
              <a:rPr lang="en" sz="1350"/>
              <a:t> </a:t>
            </a:r>
            <a:r>
              <a:rPr lang="en" sz="1350">
                <a:solidFill>
                  <a:srgbClr val="1F1F1F"/>
                </a:solidFill>
              </a:rPr>
              <a:t>combines multiple </a:t>
            </a:r>
            <a:r>
              <a:rPr b="1" lang="en" sz="1350">
                <a:solidFill>
                  <a:srgbClr val="1F1F1F"/>
                </a:solidFill>
                <a:latin typeface="Source Code Pro"/>
                <a:ea typeface="Source Code Pro"/>
                <a:cs typeface="Source Code Pro"/>
                <a:sym typeface="Source Code Pro"/>
              </a:rPr>
              <a:t>elements</a:t>
            </a:r>
            <a:r>
              <a:rPr lang="en" sz="1350">
                <a:solidFill>
                  <a:srgbClr val="1F1F1F"/>
                </a:solidFill>
              </a:rPr>
              <a:t>, using a specified </a:t>
            </a:r>
            <a:r>
              <a:rPr b="1" lang="en" sz="1350">
                <a:solidFill>
                  <a:srgbClr val="1F1F1F"/>
                </a:solidFill>
                <a:latin typeface="Source Code Pro"/>
                <a:ea typeface="Source Code Pro"/>
                <a:cs typeface="Source Code Pro"/>
                <a:sym typeface="Source Code Pro"/>
              </a:rPr>
              <a:t>delimiter</a:t>
            </a:r>
            <a:r>
              <a:rPr lang="en" sz="1350">
                <a:solidFill>
                  <a:srgbClr val="1F1F1F"/>
                </a:solidFill>
              </a:rPr>
              <a:t>.</a:t>
            </a:r>
            <a:endParaRPr sz="1350">
              <a:solidFill>
                <a:srgbClr val="1F1F1F"/>
              </a:solidFill>
            </a:endParaRPr>
          </a:p>
          <a:p>
            <a:pPr indent="0" lvl="0" marL="0" rtl="0" algn="l">
              <a:spcBef>
                <a:spcPts val="1200"/>
              </a:spcBef>
              <a:spcAft>
                <a:spcPts val="0"/>
              </a:spcAft>
              <a:buClr>
                <a:schemeClr val="dk1"/>
              </a:buClr>
              <a:buSzPts val="1100"/>
              <a:buFont typeface="Arial"/>
              <a:buNone/>
            </a:pPr>
            <a:r>
              <a:rPr b="1" lang="en" sz="1350">
                <a:solidFill>
                  <a:srgbClr val="C00000"/>
                </a:solidFill>
              </a:rPr>
              <a:t>Example 1:</a:t>
            </a:r>
            <a:endParaRPr b="1" sz="1350"/>
          </a:p>
          <a:p>
            <a:pPr indent="0" lvl="0" marL="0" rtl="0" algn="l">
              <a:spcBef>
                <a:spcPts val="1200"/>
              </a:spcBef>
              <a:spcAft>
                <a:spcPts val="0"/>
              </a:spcAft>
              <a:buClr>
                <a:schemeClr val="dk1"/>
              </a:buClr>
              <a:buSzPts val="1100"/>
              <a:buFont typeface="Arial"/>
              <a:buNone/>
            </a:pPr>
            <a:r>
              <a:rPr lang="en" sz="1350">
                <a:solidFill>
                  <a:schemeClr val="dk1"/>
                </a:solidFill>
                <a:latin typeface="Source Code Pro"/>
                <a:ea typeface="Source Code Pro"/>
                <a:cs typeface="Source Code Pro"/>
                <a:sym typeface="Source Code Pro"/>
              </a:rPr>
              <a:t>String[] data = {"</a:t>
            </a:r>
            <a:r>
              <a:rPr lang="en" sz="1350">
                <a:solidFill>
                  <a:schemeClr val="dk1"/>
                </a:solidFill>
                <a:latin typeface="Source Code Pro"/>
                <a:ea typeface="Source Code Pro"/>
                <a:cs typeface="Source Code Pro"/>
                <a:sym typeface="Source Code Pro"/>
              </a:rPr>
              <a:t>John</a:t>
            </a:r>
            <a:r>
              <a:rPr lang="en" sz="1350">
                <a:solidFill>
                  <a:schemeClr val="dk1"/>
                </a:solidFill>
                <a:latin typeface="Source Code Pro"/>
                <a:ea typeface="Source Code Pro"/>
                <a:cs typeface="Source Code Pro"/>
                <a:sym typeface="Source Code Pro"/>
              </a:rPr>
              <a:t>", "</a:t>
            </a:r>
            <a:r>
              <a:rPr lang="en" sz="1350">
                <a:solidFill>
                  <a:schemeClr val="dk1"/>
                </a:solidFill>
                <a:latin typeface="Source Code Pro"/>
                <a:ea typeface="Source Code Pro"/>
                <a:cs typeface="Source Code Pro"/>
                <a:sym typeface="Source Code Pro"/>
              </a:rPr>
              <a:t>Doe</a:t>
            </a:r>
            <a:r>
              <a:rPr lang="en" sz="1350">
                <a:solidFill>
                  <a:schemeClr val="dk1"/>
                </a:solidFill>
                <a:latin typeface="Source Code Pro"/>
                <a:ea typeface="Source Code Pro"/>
                <a:cs typeface="Source Code Pro"/>
                <a:sym typeface="Source Code Pro"/>
              </a:rPr>
              <a:t>", "</a:t>
            </a:r>
            <a:r>
              <a:rPr lang="en" sz="1350">
                <a:solidFill>
                  <a:schemeClr val="dk1"/>
                </a:solidFill>
                <a:latin typeface="Source Code Pro"/>
                <a:ea typeface="Source Code Pro"/>
                <a:cs typeface="Source Code Pro"/>
                <a:sym typeface="Source Code Pro"/>
              </a:rPr>
              <a:t>30</a:t>
            </a:r>
            <a:r>
              <a:rPr lang="en" sz="1350">
                <a:solidFill>
                  <a:schemeClr val="dk1"/>
                </a:solidFill>
                <a:latin typeface="Source Code Pro"/>
                <a:ea typeface="Source Code Pro"/>
                <a:cs typeface="Source Code Pro"/>
                <a:sym typeface="Source Code Pro"/>
              </a:rPr>
              <a:t>", "New York"};</a:t>
            </a:r>
            <a:endParaRPr sz="1350">
              <a:solidFill>
                <a:schemeClr val="dk1"/>
              </a:solidFill>
              <a:latin typeface="Source Code Pro"/>
              <a:ea typeface="Source Code Pro"/>
              <a:cs typeface="Source Code Pro"/>
              <a:sym typeface="Source Code Pro"/>
            </a:endParaRPr>
          </a:p>
          <a:p>
            <a:pPr indent="0" lvl="0" marL="0" rtl="0" algn="l">
              <a:spcBef>
                <a:spcPts val="1200"/>
              </a:spcBef>
              <a:spcAft>
                <a:spcPts val="0"/>
              </a:spcAft>
              <a:buClr>
                <a:schemeClr val="dk1"/>
              </a:buClr>
              <a:buSzPts val="1100"/>
              <a:buFont typeface="Arial"/>
              <a:buNone/>
            </a:pPr>
            <a:r>
              <a:rPr lang="en" sz="1350">
                <a:solidFill>
                  <a:schemeClr val="dk1"/>
                </a:solidFill>
                <a:latin typeface="Source Code Pro"/>
                <a:ea typeface="Source Code Pro"/>
                <a:cs typeface="Source Code Pro"/>
                <a:sym typeface="Source Code Pro"/>
              </a:rPr>
              <a:t>String csv = </a:t>
            </a:r>
            <a:r>
              <a:rPr b="1" lang="en" sz="1350">
                <a:solidFill>
                  <a:srgbClr val="783F04"/>
                </a:solidFill>
                <a:latin typeface="Source Code Pro"/>
                <a:ea typeface="Source Code Pro"/>
                <a:cs typeface="Source Code Pro"/>
                <a:sym typeface="Source Code Pro"/>
              </a:rPr>
              <a:t>String.join(",", data);</a:t>
            </a:r>
            <a:endParaRPr sz="1350">
              <a:solidFill>
                <a:schemeClr val="dk1"/>
              </a:solidFill>
              <a:latin typeface="Source Code Pro"/>
              <a:ea typeface="Source Code Pro"/>
              <a:cs typeface="Source Code Pro"/>
              <a:sym typeface="Source Code Pro"/>
            </a:endParaRPr>
          </a:p>
          <a:p>
            <a:pPr indent="0" lvl="0" marL="0" rtl="0" algn="l">
              <a:spcBef>
                <a:spcPts val="1200"/>
              </a:spcBef>
              <a:spcAft>
                <a:spcPts val="0"/>
              </a:spcAft>
              <a:buClr>
                <a:schemeClr val="dk1"/>
              </a:buClr>
              <a:buSzPts val="1100"/>
              <a:buFont typeface="Arial"/>
              <a:buNone/>
            </a:pPr>
            <a:r>
              <a:rPr lang="en" sz="1350">
                <a:solidFill>
                  <a:schemeClr val="dk1"/>
                </a:solidFill>
                <a:latin typeface="Source Code Pro"/>
                <a:ea typeface="Source Code Pro"/>
                <a:cs typeface="Source Code Pro"/>
                <a:sym typeface="Source Code Pro"/>
              </a:rPr>
              <a:t>System.out.println(csv); </a:t>
            </a:r>
            <a:endParaRPr sz="1350">
              <a:solidFill>
                <a:schemeClr val="dk1"/>
              </a:solidFill>
              <a:latin typeface="Source Code Pro"/>
              <a:ea typeface="Source Code Pro"/>
              <a:cs typeface="Source Code Pro"/>
              <a:sym typeface="Source Code Pro"/>
            </a:endParaRPr>
          </a:p>
          <a:p>
            <a:pPr indent="0" lvl="0" marL="0" rtl="0" algn="l">
              <a:spcBef>
                <a:spcPts val="1200"/>
              </a:spcBef>
              <a:spcAft>
                <a:spcPts val="0"/>
              </a:spcAft>
              <a:buClr>
                <a:schemeClr val="dk1"/>
              </a:buClr>
              <a:buSzPts val="1100"/>
              <a:buFont typeface="Arial"/>
              <a:buNone/>
            </a:pPr>
            <a:r>
              <a:rPr b="1" lang="en" sz="1350">
                <a:solidFill>
                  <a:srgbClr val="C00000"/>
                </a:solidFill>
              </a:rPr>
              <a:t>Output:</a:t>
            </a:r>
            <a:endParaRPr b="1" sz="1350"/>
          </a:p>
          <a:p>
            <a:pPr indent="0" lvl="0" marL="0" rtl="0" algn="l">
              <a:spcBef>
                <a:spcPts val="1200"/>
              </a:spcBef>
              <a:spcAft>
                <a:spcPts val="0"/>
              </a:spcAft>
              <a:buClr>
                <a:schemeClr val="dk1"/>
              </a:buClr>
              <a:buSzPts val="1100"/>
              <a:buFont typeface="Arial"/>
              <a:buNone/>
            </a:pPr>
            <a:r>
              <a:rPr lang="en" sz="1350">
                <a:solidFill>
                  <a:schemeClr val="dk1"/>
                </a:solidFill>
                <a:latin typeface="Source Code Pro"/>
                <a:ea typeface="Source Code Pro"/>
                <a:cs typeface="Source Code Pro"/>
                <a:sym typeface="Source Code Pro"/>
              </a:rPr>
              <a:t>John,Doe,30,New York</a:t>
            </a:r>
            <a:endParaRPr sz="1350">
              <a:solidFill>
                <a:schemeClr val="dk1"/>
              </a:solidFill>
              <a:latin typeface="Source Code Pro"/>
              <a:ea typeface="Source Code Pro"/>
              <a:cs typeface="Source Code Pro"/>
              <a:sym typeface="Source Code Pro"/>
            </a:endParaRPr>
          </a:p>
          <a:p>
            <a:pPr indent="0" lvl="0" marL="0" rtl="0" algn="l">
              <a:spcBef>
                <a:spcPts val="1200"/>
              </a:spcBef>
              <a:spcAft>
                <a:spcPts val="0"/>
              </a:spcAft>
              <a:buClr>
                <a:schemeClr val="dk1"/>
              </a:buClr>
              <a:buSzPts val="1100"/>
              <a:buFont typeface="Arial"/>
              <a:buNone/>
            </a:pPr>
            <a:r>
              <a:rPr b="1" lang="en" sz="1350">
                <a:solidFill>
                  <a:srgbClr val="C00000"/>
                </a:solidFill>
              </a:rPr>
              <a:t>Example 2:</a:t>
            </a:r>
            <a:endParaRPr b="1" sz="1350"/>
          </a:p>
          <a:p>
            <a:pPr indent="0" lvl="0" marL="0" rtl="0" algn="l">
              <a:spcBef>
                <a:spcPts val="1200"/>
              </a:spcBef>
              <a:spcAft>
                <a:spcPts val="0"/>
              </a:spcAft>
              <a:buClr>
                <a:schemeClr val="dk1"/>
              </a:buClr>
              <a:buSzPts val="1100"/>
              <a:buFont typeface="Arial"/>
              <a:buNone/>
            </a:pPr>
            <a:r>
              <a:rPr lang="en" sz="1350">
                <a:solidFill>
                  <a:schemeClr val="dk1"/>
                </a:solidFill>
                <a:latin typeface="Source Code Pro"/>
                <a:ea typeface="Source Code Pro"/>
                <a:cs typeface="Source Code Pro"/>
                <a:sym typeface="Source Code Pro"/>
              </a:rPr>
              <a:t>String[] queryParams = {"name=John", "age=30", "city=New York"};</a:t>
            </a:r>
            <a:endParaRPr sz="1350">
              <a:solidFill>
                <a:schemeClr val="dk1"/>
              </a:solidFill>
              <a:latin typeface="Source Code Pro"/>
              <a:ea typeface="Source Code Pro"/>
              <a:cs typeface="Source Code Pro"/>
              <a:sym typeface="Source Code Pro"/>
            </a:endParaRPr>
          </a:p>
          <a:p>
            <a:pPr indent="0" lvl="0" marL="0" rtl="0" algn="l">
              <a:spcBef>
                <a:spcPts val="1200"/>
              </a:spcBef>
              <a:spcAft>
                <a:spcPts val="0"/>
              </a:spcAft>
              <a:buClr>
                <a:schemeClr val="dk1"/>
              </a:buClr>
              <a:buSzPts val="1100"/>
              <a:buFont typeface="Arial"/>
              <a:buNone/>
            </a:pPr>
            <a:r>
              <a:rPr lang="en" sz="1350">
                <a:solidFill>
                  <a:schemeClr val="dk1"/>
                </a:solidFill>
                <a:latin typeface="Source Code Pro"/>
                <a:ea typeface="Source Code Pro"/>
                <a:cs typeface="Source Code Pro"/>
                <a:sym typeface="Source Code Pro"/>
              </a:rPr>
              <a:t>String queryUrl = "https://example.com/search?" + </a:t>
            </a:r>
            <a:r>
              <a:rPr b="1" lang="en" sz="1350">
                <a:solidFill>
                  <a:srgbClr val="783F04"/>
                </a:solidFill>
                <a:latin typeface="Source Code Pro"/>
                <a:ea typeface="Source Code Pro"/>
                <a:cs typeface="Source Code Pro"/>
                <a:sym typeface="Source Code Pro"/>
              </a:rPr>
              <a:t>String.join("&amp;", queryParams)</a:t>
            </a:r>
            <a:r>
              <a:rPr lang="en" sz="1350">
                <a:solidFill>
                  <a:schemeClr val="dk1"/>
                </a:solidFill>
                <a:latin typeface="Source Code Pro"/>
                <a:ea typeface="Source Code Pro"/>
                <a:cs typeface="Source Code Pro"/>
                <a:sym typeface="Source Code Pro"/>
              </a:rPr>
              <a:t>;</a:t>
            </a:r>
            <a:endParaRPr sz="1350">
              <a:solidFill>
                <a:schemeClr val="dk1"/>
              </a:solidFill>
              <a:latin typeface="Source Code Pro"/>
              <a:ea typeface="Source Code Pro"/>
              <a:cs typeface="Source Code Pro"/>
              <a:sym typeface="Source Code Pro"/>
            </a:endParaRPr>
          </a:p>
          <a:p>
            <a:pPr indent="0" lvl="0" marL="0" rtl="0" algn="l">
              <a:spcBef>
                <a:spcPts val="1200"/>
              </a:spcBef>
              <a:spcAft>
                <a:spcPts val="0"/>
              </a:spcAft>
              <a:buClr>
                <a:schemeClr val="dk1"/>
              </a:buClr>
              <a:buSzPts val="1100"/>
              <a:buFont typeface="Arial"/>
              <a:buNone/>
            </a:pPr>
            <a:r>
              <a:rPr lang="en" sz="1350">
                <a:solidFill>
                  <a:schemeClr val="dk1"/>
                </a:solidFill>
                <a:latin typeface="Source Code Pro"/>
                <a:ea typeface="Source Code Pro"/>
                <a:cs typeface="Source Code Pro"/>
                <a:sym typeface="Source Code Pro"/>
              </a:rPr>
              <a:t>System.out.println(queryUrl);</a:t>
            </a:r>
            <a:endParaRPr sz="1350">
              <a:solidFill>
                <a:schemeClr val="dk1"/>
              </a:solidFill>
              <a:latin typeface="Source Code Pro"/>
              <a:ea typeface="Source Code Pro"/>
              <a:cs typeface="Source Code Pro"/>
              <a:sym typeface="Source Code Pro"/>
            </a:endParaRPr>
          </a:p>
          <a:p>
            <a:pPr indent="0" lvl="0" marL="0" rtl="0" algn="l">
              <a:spcBef>
                <a:spcPts val="1200"/>
              </a:spcBef>
              <a:spcAft>
                <a:spcPts val="0"/>
              </a:spcAft>
              <a:buClr>
                <a:schemeClr val="dk1"/>
              </a:buClr>
              <a:buSzPts val="1100"/>
              <a:buFont typeface="Arial"/>
              <a:buNone/>
            </a:pPr>
            <a:r>
              <a:rPr b="1" lang="en" sz="1350">
                <a:solidFill>
                  <a:srgbClr val="C00000"/>
                </a:solidFill>
              </a:rPr>
              <a:t>Output:</a:t>
            </a:r>
            <a:endParaRPr b="1" sz="1350"/>
          </a:p>
          <a:p>
            <a:pPr indent="0" lvl="0" marL="0" rtl="0" algn="l">
              <a:spcBef>
                <a:spcPts val="1200"/>
              </a:spcBef>
              <a:spcAft>
                <a:spcPts val="1200"/>
              </a:spcAft>
              <a:buClr>
                <a:schemeClr val="dk1"/>
              </a:buClr>
              <a:buSzPts val="1100"/>
              <a:buFont typeface="Arial"/>
              <a:buNone/>
            </a:pPr>
            <a:r>
              <a:rPr lang="en" sz="1350">
                <a:solidFill>
                  <a:schemeClr val="dk1"/>
                </a:solidFill>
                <a:latin typeface="Source Code Pro"/>
                <a:ea typeface="Source Code Pro"/>
                <a:cs typeface="Source Code Pro"/>
                <a:sym typeface="Source Code Pro"/>
              </a:rPr>
              <a:t>https://example.com/search?name=John&amp;age=30&amp;city=New+York</a:t>
            </a:r>
            <a:endParaRPr b="1">
              <a:latin typeface="Source Code Pro"/>
              <a:ea typeface="Source Code Pro"/>
              <a:cs typeface="Source Code Pro"/>
              <a:sym typeface="Source Code Pr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1414" name="Shape 1414"/>
        <p:cNvGrpSpPr/>
        <p:nvPr/>
      </p:nvGrpSpPr>
      <p:grpSpPr>
        <a:xfrm>
          <a:off x="0" y="0"/>
          <a:ext cx="0" cy="0"/>
          <a:chOff x="0" y="0"/>
          <a:chExt cx="0" cy="0"/>
        </a:xfrm>
      </p:grpSpPr>
      <p:sp>
        <p:nvSpPr>
          <p:cNvPr id="1415" name="Google Shape;1415;p83"/>
          <p:cNvSpPr txBox="1"/>
          <p:nvPr>
            <p:ph idx="1" type="body"/>
          </p:nvPr>
        </p:nvSpPr>
        <p:spPr>
          <a:xfrm>
            <a:off x="186175" y="123975"/>
            <a:ext cx="8605500" cy="49152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b="1" lang="en" sz="1400">
                <a:solidFill>
                  <a:srgbClr val="2B91AF"/>
                </a:solidFill>
                <a:latin typeface="Consolas"/>
                <a:ea typeface="Consolas"/>
                <a:cs typeface="Consolas"/>
                <a:sym typeface="Consolas"/>
              </a:rPr>
              <a:t>String</a:t>
            </a:r>
            <a:r>
              <a:rPr b="1" lang="en" sz="1400">
                <a:solidFill>
                  <a:schemeClr val="dk1"/>
                </a:solidFill>
                <a:latin typeface="Consolas"/>
                <a:ea typeface="Consolas"/>
                <a:cs typeface="Consolas"/>
                <a:sym typeface="Consolas"/>
              </a:rPr>
              <a:t> </a:t>
            </a:r>
            <a:r>
              <a:rPr b="1" lang="en" sz="1400">
                <a:solidFill>
                  <a:srgbClr val="74531F"/>
                </a:solidFill>
                <a:latin typeface="Consolas"/>
                <a:ea typeface="Consolas"/>
                <a:cs typeface="Consolas"/>
                <a:sym typeface="Consolas"/>
              </a:rPr>
              <a:t>format​</a:t>
            </a:r>
            <a:r>
              <a:rPr b="1" lang="en" sz="1400">
                <a:solidFill>
                  <a:schemeClr val="dk1"/>
                </a:solidFill>
                <a:latin typeface="Consolas"/>
                <a:ea typeface="Consolas"/>
                <a:cs typeface="Consolas"/>
                <a:sym typeface="Consolas"/>
              </a:rPr>
              <a:t>(</a:t>
            </a:r>
            <a:r>
              <a:rPr b="1" lang="en" sz="1400">
                <a:solidFill>
                  <a:srgbClr val="2B91AF"/>
                </a:solidFill>
                <a:latin typeface="Consolas"/>
                <a:ea typeface="Consolas"/>
                <a:cs typeface="Consolas"/>
                <a:sym typeface="Consolas"/>
              </a:rPr>
              <a:t>String</a:t>
            </a:r>
            <a:r>
              <a:rPr b="1" lang="en" sz="1400">
                <a:solidFill>
                  <a:schemeClr val="dk1"/>
                </a:solidFill>
                <a:latin typeface="Consolas"/>
                <a:ea typeface="Consolas"/>
                <a:cs typeface="Consolas"/>
                <a:sym typeface="Consolas"/>
              </a:rPr>
              <a:t> </a:t>
            </a:r>
            <a:r>
              <a:rPr b="1" lang="en" sz="1400">
                <a:solidFill>
                  <a:srgbClr val="808080"/>
                </a:solidFill>
                <a:latin typeface="Consolas"/>
                <a:ea typeface="Consolas"/>
                <a:cs typeface="Consolas"/>
                <a:sym typeface="Consolas"/>
              </a:rPr>
              <a:t>format</a:t>
            </a:r>
            <a:r>
              <a:rPr b="1" lang="en" sz="1400">
                <a:solidFill>
                  <a:schemeClr val="dk1"/>
                </a:solidFill>
                <a:latin typeface="Consolas"/>
                <a:ea typeface="Consolas"/>
                <a:cs typeface="Consolas"/>
                <a:sym typeface="Consolas"/>
              </a:rPr>
              <a:t>, </a:t>
            </a:r>
            <a:r>
              <a:rPr b="1" lang="en" sz="1400">
                <a:solidFill>
                  <a:srgbClr val="2B91AF"/>
                </a:solidFill>
                <a:latin typeface="Consolas"/>
                <a:ea typeface="Consolas"/>
                <a:cs typeface="Consolas"/>
                <a:sym typeface="Consolas"/>
              </a:rPr>
              <a:t>Object</a:t>
            </a:r>
            <a:r>
              <a:rPr b="1" lang="en" sz="1400">
                <a:solidFill>
                  <a:schemeClr val="dk1"/>
                </a:solidFill>
                <a:latin typeface="Consolas"/>
                <a:ea typeface="Consolas"/>
                <a:cs typeface="Consolas"/>
                <a:sym typeface="Consolas"/>
              </a:rPr>
              <a:t>... </a:t>
            </a:r>
            <a:r>
              <a:rPr b="1" lang="en" sz="1400">
                <a:solidFill>
                  <a:srgbClr val="808080"/>
                </a:solidFill>
                <a:latin typeface="Consolas"/>
                <a:ea typeface="Consolas"/>
                <a:cs typeface="Consolas"/>
                <a:sym typeface="Consolas"/>
              </a:rPr>
              <a:t>args</a:t>
            </a:r>
            <a:r>
              <a:rPr b="1" lang="en" sz="1400">
                <a:solidFill>
                  <a:schemeClr val="dk1"/>
                </a:solidFill>
                <a:latin typeface="Consolas"/>
                <a:ea typeface="Consolas"/>
                <a:cs typeface="Consolas"/>
                <a:sym typeface="Consolas"/>
              </a:rPr>
              <a:t>)</a:t>
            </a:r>
            <a:endParaRPr b="1" sz="1400">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b="1" lang="en" sz="1350">
                <a:solidFill>
                  <a:srgbClr val="C00000"/>
                </a:solidFill>
              </a:rPr>
              <a:t>Return:</a:t>
            </a:r>
            <a:r>
              <a:rPr b="1" lang="en" sz="1350"/>
              <a:t> </a:t>
            </a:r>
            <a:r>
              <a:rPr lang="en" sz="1350">
                <a:solidFill>
                  <a:schemeClr val="dk1"/>
                </a:solidFill>
              </a:rPr>
              <a:t>a formatted string using the specified </a:t>
            </a:r>
            <a:r>
              <a:rPr b="1" lang="en" sz="1350">
                <a:solidFill>
                  <a:schemeClr val="dk1"/>
                </a:solidFill>
                <a:latin typeface="Source Code Pro"/>
                <a:ea typeface="Source Code Pro"/>
                <a:cs typeface="Source Code Pro"/>
                <a:sym typeface="Source Code Pro"/>
              </a:rPr>
              <a:t>format</a:t>
            </a:r>
            <a:r>
              <a:rPr b="1" lang="en" sz="1350">
                <a:solidFill>
                  <a:schemeClr val="dk1"/>
                </a:solidFill>
              </a:rPr>
              <a:t> </a:t>
            </a:r>
            <a:r>
              <a:rPr lang="en" sz="1350">
                <a:solidFill>
                  <a:schemeClr val="dk1"/>
                </a:solidFill>
              </a:rPr>
              <a:t>string and arguments. </a:t>
            </a:r>
            <a:endParaRPr sz="1350">
              <a:solidFill>
                <a:schemeClr val="dk1"/>
              </a:solidFill>
            </a:endParaRPr>
          </a:p>
          <a:p>
            <a:pPr indent="0" lvl="0" marL="0" rtl="0" algn="l">
              <a:spcBef>
                <a:spcPts val="1200"/>
              </a:spcBef>
              <a:spcAft>
                <a:spcPts val="0"/>
              </a:spcAft>
              <a:buClr>
                <a:schemeClr val="dk1"/>
              </a:buClr>
              <a:buSzPts val="1100"/>
              <a:buFont typeface="Arial"/>
              <a:buNone/>
            </a:pPr>
            <a:r>
              <a:rPr lang="en" sz="1350">
                <a:solidFill>
                  <a:schemeClr val="dk1"/>
                </a:solidFill>
              </a:rPr>
              <a:t>It replaces the placeholders in the format string with the corresponding values - </a:t>
            </a:r>
            <a:r>
              <a:rPr b="1" lang="en" sz="1350">
                <a:solidFill>
                  <a:schemeClr val="dk1"/>
                </a:solidFill>
                <a:latin typeface="Source Code Pro"/>
                <a:ea typeface="Source Code Pro"/>
                <a:cs typeface="Source Code Pro"/>
                <a:sym typeface="Source Code Pro"/>
              </a:rPr>
              <a:t>args</a:t>
            </a:r>
            <a:r>
              <a:rPr lang="en" sz="1350">
                <a:solidFill>
                  <a:schemeClr val="dk1"/>
                </a:solidFill>
              </a:rPr>
              <a:t>, following specific rules for how each type should be formatted.</a:t>
            </a:r>
            <a:endParaRPr sz="1350">
              <a:solidFill>
                <a:schemeClr val="dk1"/>
              </a:solidFill>
            </a:endParaRPr>
          </a:p>
          <a:p>
            <a:pPr indent="0" lvl="0" marL="0" rtl="0" algn="l">
              <a:spcBef>
                <a:spcPts val="1200"/>
              </a:spcBef>
              <a:spcAft>
                <a:spcPts val="0"/>
              </a:spcAft>
              <a:buClr>
                <a:schemeClr val="dk1"/>
              </a:buClr>
              <a:buSzPts val="1100"/>
              <a:buFont typeface="Arial"/>
              <a:buNone/>
            </a:pPr>
            <a:r>
              <a:rPr b="1" lang="en" sz="1350">
                <a:solidFill>
                  <a:srgbClr val="C00000"/>
                </a:solidFill>
              </a:rPr>
              <a:t>Example:</a:t>
            </a:r>
            <a:endParaRPr b="1" sz="1350"/>
          </a:p>
          <a:p>
            <a:pPr indent="0" lvl="0" marL="0" rtl="0" algn="l">
              <a:spcBef>
                <a:spcPts val="1200"/>
              </a:spcBef>
              <a:spcAft>
                <a:spcPts val="0"/>
              </a:spcAft>
              <a:buClr>
                <a:schemeClr val="dk1"/>
              </a:buClr>
              <a:buSzPts val="1100"/>
              <a:buFont typeface="Arial"/>
              <a:buNone/>
            </a:pPr>
            <a:r>
              <a:rPr lang="en" sz="1350">
                <a:solidFill>
                  <a:schemeClr val="dk1"/>
                </a:solidFill>
                <a:latin typeface="Source Code Pro"/>
                <a:ea typeface="Source Code Pro"/>
                <a:cs typeface="Source Code Pro"/>
                <a:sym typeface="Source Code Pro"/>
              </a:rPr>
              <a:t>int Money = 1000000;</a:t>
            </a:r>
            <a:endParaRPr sz="1350">
              <a:solidFill>
                <a:schemeClr val="dk1"/>
              </a:solidFill>
              <a:latin typeface="Source Code Pro"/>
              <a:ea typeface="Source Code Pro"/>
              <a:cs typeface="Source Code Pro"/>
              <a:sym typeface="Source Code Pro"/>
            </a:endParaRPr>
          </a:p>
          <a:p>
            <a:pPr indent="0" lvl="0" marL="0" rtl="0" algn="l">
              <a:spcBef>
                <a:spcPts val="1200"/>
              </a:spcBef>
              <a:spcAft>
                <a:spcPts val="0"/>
              </a:spcAft>
              <a:buClr>
                <a:schemeClr val="dk1"/>
              </a:buClr>
              <a:buSzPts val="1100"/>
              <a:buFont typeface="Arial"/>
              <a:buNone/>
            </a:pPr>
            <a:r>
              <a:rPr lang="en" sz="1350">
                <a:solidFill>
                  <a:schemeClr val="dk1"/>
                </a:solidFill>
                <a:latin typeface="Source Code Pro"/>
                <a:ea typeface="Source Code Pro"/>
                <a:cs typeface="Source Code Pro"/>
                <a:sym typeface="Source Code Pro"/>
              </a:rPr>
              <a:t>String formattedMoney =</a:t>
            </a:r>
            <a:r>
              <a:rPr lang="en" sz="1350">
                <a:latin typeface="Source Code Pro"/>
                <a:ea typeface="Source Code Pro"/>
                <a:cs typeface="Source Code Pro"/>
                <a:sym typeface="Source Code Pro"/>
              </a:rPr>
              <a:t> </a:t>
            </a:r>
            <a:r>
              <a:rPr b="1" lang="en" sz="1350">
                <a:solidFill>
                  <a:srgbClr val="783F04"/>
                </a:solidFill>
                <a:latin typeface="Source Code Pro"/>
                <a:ea typeface="Source Code Pro"/>
                <a:cs typeface="Source Code Pro"/>
                <a:sym typeface="Source Code Pro"/>
              </a:rPr>
              <a:t>String.format("Formatted money: %,d", Money)</a:t>
            </a:r>
            <a:r>
              <a:rPr lang="en" sz="1350">
                <a:latin typeface="Source Code Pro"/>
                <a:ea typeface="Source Code Pro"/>
                <a:cs typeface="Source Code Pro"/>
                <a:sym typeface="Source Code Pro"/>
              </a:rPr>
              <a:t>;</a:t>
            </a:r>
            <a:endParaRPr sz="1350">
              <a:latin typeface="Source Code Pro"/>
              <a:ea typeface="Source Code Pro"/>
              <a:cs typeface="Source Code Pro"/>
              <a:sym typeface="Source Code Pro"/>
            </a:endParaRPr>
          </a:p>
          <a:p>
            <a:pPr indent="0" lvl="0" marL="0" rtl="0" algn="l">
              <a:spcBef>
                <a:spcPts val="1200"/>
              </a:spcBef>
              <a:spcAft>
                <a:spcPts val="0"/>
              </a:spcAft>
              <a:buClr>
                <a:schemeClr val="dk1"/>
              </a:buClr>
              <a:buSzPts val="1100"/>
              <a:buFont typeface="Arial"/>
              <a:buNone/>
            </a:pPr>
            <a:r>
              <a:rPr lang="en" sz="1350">
                <a:solidFill>
                  <a:schemeClr val="dk1"/>
                </a:solidFill>
                <a:latin typeface="Source Code Pro"/>
                <a:ea typeface="Source Code Pro"/>
                <a:cs typeface="Source Code Pro"/>
                <a:sym typeface="Source Code Pro"/>
              </a:rPr>
              <a:t>System.out.println(formattedMoney);</a:t>
            </a:r>
            <a:endParaRPr sz="1350">
              <a:solidFill>
                <a:schemeClr val="dk1"/>
              </a:solidFill>
              <a:latin typeface="Source Code Pro"/>
              <a:ea typeface="Source Code Pro"/>
              <a:cs typeface="Source Code Pro"/>
              <a:sym typeface="Source Code Pro"/>
            </a:endParaRPr>
          </a:p>
          <a:p>
            <a:pPr indent="0" lvl="0" marL="0" rtl="0" algn="l">
              <a:spcBef>
                <a:spcPts val="1200"/>
              </a:spcBef>
              <a:spcAft>
                <a:spcPts val="0"/>
              </a:spcAft>
              <a:buClr>
                <a:schemeClr val="dk1"/>
              </a:buClr>
              <a:buSzPts val="1100"/>
              <a:buFont typeface="Arial"/>
              <a:buNone/>
            </a:pPr>
            <a:r>
              <a:rPr b="1" lang="en" sz="1350">
                <a:solidFill>
                  <a:srgbClr val="C00000"/>
                </a:solidFill>
              </a:rPr>
              <a:t>Output:</a:t>
            </a:r>
            <a:endParaRPr b="1" sz="1350"/>
          </a:p>
          <a:p>
            <a:pPr indent="0" lvl="0" marL="0" rtl="0" algn="l">
              <a:spcBef>
                <a:spcPts val="1200"/>
              </a:spcBef>
              <a:spcAft>
                <a:spcPts val="0"/>
              </a:spcAft>
              <a:buClr>
                <a:schemeClr val="dk1"/>
              </a:buClr>
              <a:buSzPts val="1100"/>
              <a:buFont typeface="Arial"/>
              <a:buNone/>
            </a:pPr>
            <a:r>
              <a:rPr lang="en" sz="1350">
                <a:solidFill>
                  <a:schemeClr val="dk1"/>
                </a:solidFill>
                <a:latin typeface="Source Code Pro"/>
                <a:ea typeface="Source Code Pro"/>
                <a:cs typeface="Source Code Pro"/>
                <a:sym typeface="Source Code Pro"/>
              </a:rPr>
              <a:t>Formatted money: 1,000,000</a:t>
            </a:r>
            <a:endParaRPr sz="1350">
              <a:solidFill>
                <a:schemeClr val="dk1"/>
              </a:solidFill>
              <a:latin typeface="Source Code Pro"/>
              <a:ea typeface="Source Code Pro"/>
              <a:cs typeface="Source Code Pro"/>
              <a:sym typeface="Source Code Pro"/>
            </a:endParaRPr>
          </a:p>
          <a:p>
            <a:pPr indent="0" lvl="0" marL="0" rtl="0" algn="l">
              <a:spcBef>
                <a:spcPts val="1200"/>
              </a:spcBef>
              <a:spcAft>
                <a:spcPts val="0"/>
              </a:spcAft>
              <a:buClr>
                <a:schemeClr val="dk1"/>
              </a:buClr>
              <a:buSzPts val="1100"/>
              <a:buFont typeface="Arial"/>
              <a:buNone/>
            </a:pPr>
            <a:r>
              <a:rPr b="1" i="1" lang="en" sz="1350">
                <a:solidFill>
                  <a:srgbClr val="E06666"/>
                </a:solidFill>
              </a:rPr>
              <a:t>Some example for format:</a:t>
            </a:r>
            <a:r>
              <a:rPr b="1" lang="en" sz="1350"/>
              <a:t> </a:t>
            </a:r>
            <a:r>
              <a:rPr lang="en" sz="1350">
                <a:solidFill>
                  <a:schemeClr val="dk1"/>
                </a:solidFill>
              </a:rPr>
              <a:t>“%s” is used for strings, “%d” is used to format integers,  or “%,d” is used for indicating that the number should include a thousands separator,...</a:t>
            </a:r>
            <a:endParaRPr sz="1350">
              <a:solidFill>
                <a:schemeClr val="dk1"/>
              </a:solidFill>
            </a:endParaRPr>
          </a:p>
          <a:p>
            <a:pPr indent="0" lvl="0" marL="0" rtl="0" algn="l">
              <a:spcBef>
                <a:spcPts val="1200"/>
              </a:spcBef>
              <a:spcAft>
                <a:spcPts val="1200"/>
              </a:spcAft>
              <a:buNone/>
            </a:pPr>
            <a:r>
              <a:t/>
            </a:r>
            <a:endParaRPr b="1">
              <a:latin typeface="Source Code Pro"/>
              <a:ea typeface="Source Code Pro"/>
              <a:cs typeface="Source Code Pro"/>
              <a:sym typeface="Source Code Pr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419" name="Shape 1419"/>
        <p:cNvGrpSpPr/>
        <p:nvPr/>
      </p:nvGrpSpPr>
      <p:grpSpPr>
        <a:xfrm>
          <a:off x="0" y="0"/>
          <a:ext cx="0" cy="0"/>
          <a:chOff x="0" y="0"/>
          <a:chExt cx="0" cy="0"/>
        </a:xfrm>
      </p:grpSpPr>
      <p:sp>
        <p:nvSpPr>
          <p:cNvPr id="1420" name="Google Shape;1420;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457200" rtl="0" algn="l">
              <a:spcBef>
                <a:spcPts val="0"/>
              </a:spcBef>
              <a:spcAft>
                <a:spcPts val="0"/>
              </a:spcAft>
              <a:buNone/>
            </a:pPr>
            <a:r>
              <a:rPr b="1" lang="en"/>
              <a:t>Group05 - StringBuilder, Math, Optional		😎</a:t>
            </a:r>
            <a:endParaRPr b="1"/>
          </a:p>
        </p:txBody>
      </p:sp>
      <p:sp>
        <p:nvSpPr>
          <p:cNvPr id="1421" name="Google Shape;1421;p84"/>
          <p:cNvSpPr txBox="1"/>
          <p:nvPr>
            <p:ph idx="1" type="body"/>
          </p:nvPr>
        </p:nvSpPr>
        <p:spPr>
          <a:xfrm>
            <a:off x="234175" y="2891325"/>
            <a:ext cx="3962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
                <a:solidFill>
                  <a:schemeClr val="dk1"/>
                </a:solidFill>
              </a:rPr>
              <a:t>Võ Đăng Khoa - 22127200</a:t>
            </a:r>
            <a:endParaRPr i="1">
              <a:solidFill>
                <a:schemeClr val="dk1"/>
              </a:solidFill>
            </a:endParaRPr>
          </a:p>
          <a:p>
            <a:pPr indent="0" lvl="0" marL="0" rtl="0" algn="l">
              <a:spcBef>
                <a:spcPts val="1200"/>
              </a:spcBef>
              <a:spcAft>
                <a:spcPts val="0"/>
              </a:spcAft>
              <a:buNone/>
            </a:pPr>
            <a:r>
              <a:rPr i="1" lang="en">
                <a:solidFill>
                  <a:schemeClr val="dk1"/>
                </a:solidFill>
              </a:rPr>
              <a:t>Hà Gia Bảo - 22127028</a:t>
            </a:r>
            <a:endParaRPr i="1">
              <a:solidFill>
                <a:schemeClr val="dk1"/>
              </a:solidFill>
            </a:endParaRPr>
          </a:p>
          <a:p>
            <a:pPr indent="0" lvl="0" marL="0" rtl="0" algn="l">
              <a:spcBef>
                <a:spcPts val="1200"/>
              </a:spcBef>
              <a:spcAft>
                <a:spcPts val="0"/>
              </a:spcAft>
              <a:buNone/>
            </a:pPr>
            <a:r>
              <a:rPr i="1" lang="en">
                <a:solidFill>
                  <a:schemeClr val="dk1"/>
                </a:solidFill>
              </a:rPr>
              <a:t>Võ Việt Long - 22127252</a:t>
            </a:r>
            <a:endParaRPr i="1">
              <a:solidFill>
                <a:schemeClr val="dk1"/>
              </a:solidFill>
            </a:endParaRPr>
          </a:p>
          <a:p>
            <a:pPr indent="0" lvl="0" marL="0" rtl="0" algn="l">
              <a:spcBef>
                <a:spcPts val="1200"/>
              </a:spcBef>
              <a:spcAft>
                <a:spcPts val="0"/>
              </a:spcAft>
              <a:buNone/>
            </a:pPr>
            <a:r>
              <a:rPr i="1" lang="en">
                <a:solidFill>
                  <a:schemeClr val="dk1"/>
                </a:solidFill>
              </a:rPr>
              <a:t>Nguyễn Lê Thanh Duy - 22127474</a:t>
            </a:r>
            <a:endParaRPr i="1">
              <a:solidFill>
                <a:schemeClr val="dk1"/>
              </a:solidFill>
            </a:endParaRPr>
          </a:p>
          <a:p>
            <a:pPr indent="0" lvl="0" marL="0" rtl="0" algn="r">
              <a:spcBef>
                <a:spcPts val="1200"/>
              </a:spcBef>
              <a:spcAft>
                <a:spcPts val="0"/>
              </a:spcAft>
              <a:buNone/>
            </a:pPr>
            <a:r>
              <a:t/>
            </a:r>
            <a:endParaRPr i="1"/>
          </a:p>
          <a:p>
            <a:pPr indent="0" lvl="0" marL="0" rtl="0" algn="l">
              <a:spcBef>
                <a:spcPts val="1200"/>
              </a:spcBef>
              <a:spcAft>
                <a:spcPts val="1200"/>
              </a:spcAft>
              <a:buNone/>
            </a:pPr>
            <a:r>
              <a:t/>
            </a:r>
            <a:endParaRPr i="1"/>
          </a:p>
        </p:txBody>
      </p:sp>
      <p:grpSp>
        <p:nvGrpSpPr>
          <p:cNvPr id="1422" name="Google Shape;1422;p84"/>
          <p:cNvGrpSpPr/>
          <p:nvPr/>
        </p:nvGrpSpPr>
        <p:grpSpPr>
          <a:xfrm>
            <a:off x="5237006" y="-210168"/>
            <a:ext cx="5548293" cy="7049275"/>
            <a:chOff x="5237006" y="-210168"/>
            <a:chExt cx="5548293" cy="7049275"/>
          </a:xfrm>
        </p:grpSpPr>
        <p:sp>
          <p:nvSpPr>
            <p:cNvPr id="1423" name="Google Shape;1423;p84"/>
            <p:cNvSpPr/>
            <p:nvPr/>
          </p:nvSpPr>
          <p:spPr>
            <a:xfrm rot="-6688416">
              <a:off x="6404690" y="855923"/>
              <a:ext cx="4352417" cy="3025418"/>
            </a:xfrm>
            <a:prstGeom prst="rtTriangle">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4" name="Google Shape;1424;p84"/>
            <p:cNvSpPr/>
            <p:nvPr/>
          </p:nvSpPr>
          <p:spPr>
            <a:xfrm rot="-4951602">
              <a:off x="5983316" y="1722252"/>
              <a:ext cx="4352472" cy="3025710"/>
            </a:xfrm>
            <a:prstGeom prst="rtTriangle">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5" name="Google Shape;1425;p84"/>
            <p:cNvSpPr/>
            <p:nvPr/>
          </p:nvSpPr>
          <p:spPr>
            <a:xfrm rot="-3437154">
              <a:off x="5509804" y="2677520"/>
              <a:ext cx="4352504" cy="3025773"/>
            </a:xfrm>
            <a:prstGeom prst="rtTriangle">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429" name="Shape 1429"/>
        <p:cNvGrpSpPr/>
        <p:nvPr/>
      </p:nvGrpSpPr>
      <p:grpSpPr>
        <a:xfrm>
          <a:off x="0" y="0"/>
          <a:ext cx="0" cy="0"/>
          <a:chOff x="0" y="0"/>
          <a:chExt cx="0" cy="0"/>
        </a:xfrm>
      </p:grpSpPr>
      <p:sp>
        <p:nvSpPr>
          <p:cNvPr id="1430" name="Google Shape;1430;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1200"/>
              </a:spcAft>
              <a:buClr>
                <a:schemeClr val="dk1"/>
              </a:buClr>
              <a:buSzPct val="49009"/>
              <a:buFont typeface="Arial"/>
              <a:buNone/>
            </a:pPr>
            <a:r>
              <a:rPr b="1" lang="en" sz="2244">
                <a:latin typeface="Consolas"/>
                <a:ea typeface="Consolas"/>
                <a:cs typeface="Consolas"/>
                <a:sym typeface="Consolas"/>
              </a:rPr>
              <a:t>Math.rint()</a:t>
            </a:r>
            <a:endParaRPr b="1" sz="3244">
              <a:latin typeface="Consolas"/>
              <a:ea typeface="Consolas"/>
              <a:cs typeface="Consolas"/>
              <a:sym typeface="Consolas"/>
            </a:endParaRPr>
          </a:p>
        </p:txBody>
      </p:sp>
      <p:sp>
        <p:nvSpPr>
          <p:cNvPr id="1431" name="Google Shape;1431;p85"/>
          <p:cNvSpPr txBox="1"/>
          <p:nvPr>
            <p:ph idx="1" type="body"/>
          </p:nvPr>
        </p:nvSpPr>
        <p:spPr>
          <a:xfrm>
            <a:off x="259650" y="1152475"/>
            <a:ext cx="8520600" cy="2307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solidFill>
                  <a:schemeClr val="dk1"/>
                </a:solidFill>
                <a:latin typeface="Consolas"/>
                <a:ea typeface="Consolas"/>
                <a:cs typeface="Consolas"/>
                <a:sym typeface="Consolas"/>
              </a:rPr>
              <a:t>static double Math.rint(double </a:t>
            </a:r>
            <a:r>
              <a:rPr lang="en">
                <a:solidFill>
                  <a:srgbClr val="0000FF"/>
                </a:solidFill>
                <a:latin typeface="Consolas"/>
                <a:ea typeface="Consolas"/>
                <a:cs typeface="Consolas"/>
                <a:sym typeface="Consolas"/>
              </a:rPr>
              <a:t>a</a:t>
            </a: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342900" lvl="0" marL="457200" rtl="0" algn="l">
              <a:spcBef>
                <a:spcPts val="1200"/>
              </a:spcBef>
              <a:spcAft>
                <a:spcPts val="0"/>
              </a:spcAft>
              <a:buClr>
                <a:schemeClr val="dk1"/>
              </a:buClr>
              <a:buSzPts val="1800"/>
              <a:buChar char="-"/>
            </a:pPr>
            <a:r>
              <a:rPr lang="en">
                <a:solidFill>
                  <a:schemeClr val="dk1"/>
                </a:solidFill>
              </a:rPr>
              <a:t>Trả về số nguyên có giá trị gần nhất với </a:t>
            </a:r>
            <a:r>
              <a:rPr lang="en">
                <a:solidFill>
                  <a:srgbClr val="0000FF"/>
                </a:solidFill>
              </a:rPr>
              <a:t>a</a:t>
            </a:r>
            <a:endParaRPr>
              <a:solidFill>
                <a:srgbClr val="0000FF"/>
              </a:solidFill>
            </a:endParaRPr>
          </a:p>
          <a:p>
            <a:pPr indent="-342900" lvl="0" marL="457200" rtl="0" algn="l">
              <a:spcBef>
                <a:spcPts val="0"/>
              </a:spcBef>
              <a:spcAft>
                <a:spcPts val="0"/>
              </a:spcAft>
              <a:buClr>
                <a:schemeClr val="dk1"/>
              </a:buClr>
              <a:buSzPts val="1800"/>
              <a:buChar char="-"/>
            </a:pPr>
            <a:r>
              <a:rPr lang="en">
                <a:solidFill>
                  <a:schemeClr val="dk1"/>
                </a:solidFill>
              </a:rPr>
              <a:t>Trường hợp x.5 (1.5, 2.5, …), hàm sẽ trả về số chẵn gần nhất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Khác với hàm </a:t>
            </a:r>
            <a:r>
              <a:rPr lang="en">
                <a:solidFill>
                  <a:schemeClr val="dk1"/>
                </a:solidFill>
                <a:latin typeface="Consolas"/>
                <a:ea typeface="Consolas"/>
                <a:cs typeface="Consolas"/>
                <a:sym typeface="Consolas"/>
              </a:rPr>
              <a:t>Math.round()</a:t>
            </a:r>
            <a:r>
              <a:rPr lang="en">
                <a:solidFill>
                  <a:schemeClr val="dk1"/>
                </a:solidFill>
              </a:rPr>
              <a:t> trả về kiểu </a:t>
            </a:r>
            <a:r>
              <a:rPr lang="en">
                <a:solidFill>
                  <a:schemeClr val="dk1"/>
                </a:solidFill>
                <a:latin typeface="Consolas"/>
                <a:ea typeface="Consolas"/>
                <a:cs typeface="Consolas"/>
                <a:sym typeface="Consolas"/>
              </a:rPr>
              <a:t>long </a:t>
            </a:r>
            <a:r>
              <a:rPr lang="en">
                <a:solidFill>
                  <a:schemeClr val="dk1"/>
                </a:solidFill>
              </a:rPr>
              <a:t>hoặc </a:t>
            </a:r>
            <a:r>
              <a:rPr lang="en">
                <a:solidFill>
                  <a:schemeClr val="dk1"/>
                </a:solidFill>
                <a:latin typeface="Consolas"/>
                <a:ea typeface="Consolas"/>
                <a:cs typeface="Consolas"/>
                <a:sym typeface="Consolas"/>
              </a:rPr>
              <a:t>int</a:t>
            </a:r>
            <a:r>
              <a:rPr lang="en">
                <a:solidFill>
                  <a:schemeClr val="dk1"/>
                </a:solidFill>
              </a:rPr>
              <a:t>, </a:t>
            </a:r>
            <a:r>
              <a:rPr lang="en">
                <a:solidFill>
                  <a:schemeClr val="dk1"/>
                </a:solidFill>
                <a:latin typeface="Consolas"/>
                <a:ea typeface="Consolas"/>
                <a:cs typeface="Consolas"/>
                <a:sym typeface="Consolas"/>
              </a:rPr>
              <a:t>Math.rint() </a:t>
            </a:r>
            <a:r>
              <a:rPr lang="en">
                <a:solidFill>
                  <a:schemeClr val="dk1"/>
                </a:solidFill>
              </a:rPr>
              <a:t>trả về kiểu </a:t>
            </a:r>
            <a:r>
              <a:rPr lang="en">
                <a:solidFill>
                  <a:schemeClr val="dk1"/>
                </a:solidFill>
                <a:latin typeface="Consolas"/>
                <a:ea typeface="Consolas"/>
                <a:cs typeface="Consolas"/>
                <a:sym typeface="Consolas"/>
              </a:rPr>
              <a:t>double</a:t>
            </a:r>
            <a:endParaRPr>
              <a:solidFill>
                <a:schemeClr val="dk1"/>
              </a:solidFill>
              <a:latin typeface="Consolas"/>
              <a:ea typeface="Consolas"/>
              <a:cs typeface="Consolas"/>
              <a:sym typeface="Consolas"/>
            </a:endParaRPr>
          </a:p>
          <a:p>
            <a:pPr indent="0" lvl="0" marL="0" rtl="0" algn="l">
              <a:spcBef>
                <a:spcPts val="1200"/>
              </a:spcBef>
              <a:spcAft>
                <a:spcPts val="1200"/>
              </a:spcAft>
              <a:buNone/>
            </a:pPr>
            <a:r>
              <a:rPr lang="en">
                <a:solidFill>
                  <a:schemeClr val="dk1"/>
                </a:solidFill>
              </a:rPr>
              <a:t>Ví dụ: </a:t>
            </a:r>
            <a:endParaRPr>
              <a:solidFill>
                <a:schemeClr val="dk1"/>
              </a:solidFill>
            </a:endParaRPr>
          </a:p>
        </p:txBody>
      </p:sp>
      <p:grpSp>
        <p:nvGrpSpPr>
          <p:cNvPr id="1432" name="Google Shape;1432;p85"/>
          <p:cNvGrpSpPr/>
          <p:nvPr/>
        </p:nvGrpSpPr>
        <p:grpSpPr>
          <a:xfrm>
            <a:off x="5237006" y="-210168"/>
            <a:ext cx="5548293" cy="7049275"/>
            <a:chOff x="5237006" y="-210168"/>
            <a:chExt cx="5548293" cy="7049275"/>
          </a:xfrm>
        </p:grpSpPr>
        <p:sp>
          <p:nvSpPr>
            <p:cNvPr id="1433" name="Google Shape;1433;p85"/>
            <p:cNvSpPr/>
            <p:nvPr/>
          </p:nvSpPr>
          <p:spPr>
            <a:xfrm rot="-6688416">
              <a:off x="6404690" y="855923"/>
              <a:ext cx="4352417" cy="3025418"/>
            </a:xfrm>
            <a:prstGeom prst="rtTriangle">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4" name="Google Shape;1434;p85"/>
            <p:cNvSpPr/>
            <p:nvPr/>
          </p:nvSpPr>
          <p:spPr>
            <a:xfrm rot="-4951602">
              <a:off x="5983316" y="1722252"/>
              <a:ext cx="4352472" cy="3025710"/>
            </a:xfrm>
            <a:prstGeom prst="rtTriangle">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5" name="Google Shape;1435;p85"/>
            <p:cNvSpPr/>
            <p:nvPr/>
          </p:nvSpPr>
          <p:spPr>
            <a:xfrm rot="-3437154">
              <a:off x="5509804" y="2677520"/>
              <a:ext cx="4352504" cy="3025773"/>
            </a:xfrm>
            <a:prstGeom prst="rtTriangle">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436" name="Google Shape;1436;p85"/>
          <p:cNvSpPr txBox="1"/>
          <p:nvPr/>
        </p:nvSpPr>
        <p:spPr>
          <a:xfrm>
            <a:off x="1702325" y="3343875"/>
            <a:ext cx="5352300" cy="12036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en">
                <a:solidFill>
                  <a:srgbClr val="9900FF"/>
                </a:solidFill>
                <a:latin typeface="Consolas"/>
                <a:ea typeface="Consolas"/>
                <a:cs typeface="Consolas"/>
                <a:sym typeface="Consolas"/>
              </a:rPr>
              <a:t>System</a:t>
            </a:r>
            <a:r>
              <a:rPr lang="en">
                <a:solidFill>
                  <a:schemeClr val="dk1"/>
                </a:solidFill>
                <a:latin typeface="Consolas"/>
                <a:ea typeface="Consolas"/>
                <a:cs typeface="Consolas"/>
                <a:sym typeface="Consolas"/>
              </a:rPr>
              <a:t>.out.println(</a:t>
            </a:r>
            <a:r>
              <a:rPr lang="en">
                <a:solidFill>
                  <a:schemeClr val="dk1"/>
                </a:solidFill>
                <a:latin typeface="Consolas"/>
                <a:ea typeface="Consolas"/>
                <a:cs typeface="Consolas"/>
                <a:sym typeface="Consolas"/>
              </a:rPr>
              <a:t>Math.rint(</a:t>
            </a:r>
            <a:r>
              <a:rPr lang="en">
                <a:solidFill>
                  <a:srgbClr val="0000FF"/>
                </a:solidFill>
                <a:latin typeface="Consolas"/>
                <a:ea typeface="Consolas"/>
                <a:cs typeface="Consolas"/>
                <a:sym typeface="Consolas"/>
              </a:rPr>
              <a:t>8.8848</a:t>
            </a:r>
            <a:r>
              <a:rPr lang="en">
                <a:solidFill>
                  <a:schemeClr val="dk1"/>
                </a:solidFill>
                <a:latin typeface="Consolas"/>
                <a:ea typeface="Consolas"/>
                <a:cs typeface="Consolas"/>
                <a:sym typeface="Consolas"/>
              </a:rPr>
              <a:t>)) </a:t>
            </a:r>
            <a:r>
              <a:rPr lang="en">
                <a:solidFill>
                  <a:srgbClr val="188038"/>
                </a:solidFill>
                <a:latin typeface="Consolas"/>
                <a:ea typeface="Consolas"/>
                <a:cs typeface="Consolas"/>
                <a:sym typeface="Consolas"/>
              </a:rPr>
              <a:t>// 9.0</a:t>
            </a:r>
            <a:endParaRPr>
              <a:solidFill>
                <a:srgbClr val="188038"/>
              </a:solidFill>
            </a:endParaRPr>
          </a:p>
          <a:p>
            <a:pPr indent="0" lvl="0" marL="457200" rtl="0" algn="l">
              <a:lnSpc>
                <a:spcPct val="115000"/>
              </a:lnSpc>
              <a:spcBef>
                <a:spcPts val="1200"/>
              </a:spcBef>
              <a:spcAft>
                <a:spcPts val="0"/>
              </a:spcAft>
              <a:buNone/>
            </a:pPr>
            <a:r>
              <a:rPr lang="en">
                <a:solidFill>
                  <a:srgbClr val="9900FF"/>
                </a:solidFill>
                <a:latin typeface="Consolas"/>
                <a:ea typeface="Consolas"/>
                <a:cs typeface="Consolas"/>
                <a:sym typeface="Consolas"/>
              </a:rPr>
              <a:t>System</a:t>
            </a:r>
            <a:r>
              <a:rPr lang="en">
                <a:solidFill>
                  <a:schemeClr val="dk1"/>
                </a:solidFill>
                <a:latin typeface="Consolas"/>
                <a:ea typeface="Consolas"/>
                <a:cs typeface="Consolas"/>
                <a:sym typeface="Consolas"/>
              </a:rPr>
              <a:t>.out.println(</a:t>
            </a:r>
            <a:r>
              <a:rPr lang="en">
                <a:solidFill>
                  <a:schemeClr val="dk1"/>
                </a:solidFill>
                <a:latin typeface="Consolas"/>
                <a:ea typeface="Consolas"/>
                <a:cs typeface="Consolas"/>
                <a:sym typeface="Consolas"/>
              </a:rPr>
              <a:t>Math.rint(</a:t>
            </a:r>
            <a:r>
              <a:rPr lang="en">
                <a:solidFill>
                  <a:srgbClr val="0000FF"/>
                </a:solidFill>
                <a:latin typeface="Consolas"/>
                <a:ea typeface="Consolas"/>
                <a:cs typeface="Consolas"/>
                <a:sym typeface="Consolas"/>
              </a:rPr>
              <a:t>3.5</a:t>
            </a:r>
            <a:r>
              <a:rPr lang="en">
                <a:solidFill>
                  <a:schemeClr val="dk1"/>
                </a:solidFill>
                <a:latin typeface="Consolas"/>
                <a:ea typeface="Consolas"/>
                <a:cs typeface="Consolas"/>
                <a:sym typeface="Consolas"/>
              </a:rPr>
              <a:t>))    </a:t>
            </a:r>
            <a:r>
              <a:rPr lang="en">
                <a:solidFill>
                  <a:srgbClr val="188038"/>
                </a:solidFill>
                <a:latin typeface="Consolas"/>
                <a:ea typeface="Consolas"/>
                <a:cs typeface="Consolas"/>
                <a:sym typeface="Consolas"/>
              </a:rPr>
              <a:t>// 4.0</a:t>
            </a:r>
            <a:endParaRPr>
              <a:solidFill>
                <a:srgbClr val="188038"/>
              </a:solidFill>
            </a:endParaRPr>
          </a:p>
          <a:p>
            <a:pPr indent="0" lvl="0" marL="457200" rtl="0" algn="l">
              <a:lnSpc>
                <a:spcPct val="115000"/>
              </a:lnSpc>
              <a:spcBef>
                <a:spcPts val="1200"/>
              </a:spcBef>
              <a:spcAft>
                <a:spcPts val="1200"/>
              </a:spcAft>
              <a:buNone/>
            </a:pPr>
            <a:r>
              <a:rPr lang="en">
                <a:solidFill>
                  <a:srgbClr val="9900FF"/>
                </a:solidFill>
                <a:latin typeface="Consolas"/>
                <a:ea typeface="Consolas"/>
                <a:cs typeface="Consolas"/>
                <a:sym typeface="Consolas"/>
              </a:rPr>
              <a:t>System</a:t>
            </a:r>
            <a:r>
              <a:rPr lang="en">
                <a:solidFill>
                  <a:schemeClr val="dk1"/>
                </a:solidFill>
                <a:latin typeface="Consolas"/>
                <a:ea typeface="Consolas"/>
                <a:cs typeface="Consolas"/>
                <a:sym typeface="Consolas"/>
              </a:rPr>
              <a:t>.out.println(</a:t>
            </a:r>
            <a:r>
              <a:rPr lang="en">
                <a:solidFill>
                  <a:schemeClr val="dk1"/>
                </a:solidFill>
                <a:latin typeface="Consolas"/>
                <a:ea typeface="Consolas"/>
                <a:cs typeface="Consolas"/>
                <a:sym typeface="Consolas"/>
              </a:rPr>
              <a:t>Math.rint(</a:t>
            </a:r>
            <a:r>
              <a:rPr lang="en">
                <a:solidFill>
                  <a:srgbClr val="0000FF"/>
                </a:solidFill>
                <a:latin typeface="Consolas"/>
                <a:ea typeface="Consolas"/>
                <a:cs typeface="Consolas"/>
                <a:sym typeface="Consolas"/>
              </a:rPr>
              <a:t>2.5</a:t>
            </a:r>
            <a:r>
              <a:rPr lang="en">
                <a:solidFill>
                  <a:schemeClr val="dk1"/>
                </a:solidFill>
                <a:latin typeface="Consolas"/>
                <a:ea typeface="Consolas"/>
                <a:cs typeface="Consolas"/>
                <a:sym typeface="Consolas"/>
              </a:rPr>
              <a:t>))    </a:t>
            </a:r>
            <a:r>
              <a:rPr lang="en">
                <a:solidFill>
                  <a:srgbClr val="188038"/>
                </a:solidFill>
                <a:latin typeface="Consolas"/>
                <a:ea typeface="Consolas"/>
                <a:cs typeface="Consolas"/>
                <a:sym typeface="Consolas"/>
              </a:rPr>
              <a:t>// 2.0</a:t>
            </a:r>
            <a:endParaRPr>
              <a:solidFill>
                <a:srgbClr val="188038"/>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440" name="Shape 1440"/>
        <p:cNvGrpSpPr/>
        <p:nvPr/>
      </p:nvGrpSpPr>
      <p:grpSpPr>
        <a:xfrm>
          <a:off x="0" y="0"/>
          <a:ext cx="0" cy="0"/>
          <a:chOff x="0" y="0"/>
          <a:chExt cx="0" cy="0"/>
        </a:xfrm>
      </p:grpSpPr>
      <p:sp>
        <p:nvSpPr>
          <p:cNvPr id="1441" name="Google Shape;1441;p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1200"/>
              </a:spcAft>
              <a:buClr>
                <a:schemeClr val="dk1"/>
              </a:buClr>
              <a:buSzPct val="49009"/>
              <a:buFont typeface="Arial"/>
              <a:buNone/>
            </a:pPr>
            <a:r>
              <a:rPr b="1" lang="en" sz="2244">
                <a:latin typeface="Consolas"/>
                <a:ea typeface="Consolas"/>
                <a:cs typeface="Consolas"/>
                <a:sym typeface="Consolas"/>
              </a:rPr>
              <a:t>Math.IEEEremainder()</a:t>
            </a:r>
            <a:endParaRPr b="1" sz="3244"/>
          </a:p>
        </p:txBody>
      </p:sp>
      <p:sp>
        <p:nvSpPr>
          <p:cNvPr id="1442" name="Google Shape;1442;p86"/>
          <p:cNvSpPr txBox="1"/>
          <p:nvPr>
            <p:ph idx="1" type="body"/>
          </p:nvPr>
        </p:nvSpPr>
        <p:spPr>
          <a:xfrm>
            <a:off x="259650" y="1152475"/>
            <a:ext cx="8520600" cy="1875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latin typeface="Consolas"/>
                <a:ea typeface="Consolas"/>
                <a:cs typeface="Consolas"/>
                <a:sym typeface="Consolas"/>
              </a:rPr>
              <a:t>static double Math.</a:t>
            </a:r>
            <a:r>
              <a:rPr lang="en">
                <a:solidFill>
                  <a:schemeClr val="dk1"/>
                </a:solidFill>
                <a:latin typeface="Consolas"/>
                <a:ea typeface="Consolas"/>
                <a:cs typeface="Consolas"/>
                <a:sym typeface="Consolas"/>
              </a:rPr>
              <a:t>IEEEremainder(double </a:t>
            </a:r>
            <a:r>
              <a:rPr lang="en">
                <a:solidFill>
                  <a:srgbClr val="0000FF"/>
                </a:solidFill>
                <a:latin typeface="Consolas"/>
                <a:ea typeface="Consolas"/>
                <a:cs typeface="Consolas"/>
                <a:sym typeface="Consolas"/>
              </a:rPr>
              <a:t>f1</a:t>
            </a:r>
            <a:r>
              <a:rPr lang="en">
                <a:solidFill>
                  <a:schemeClr val="dk1"/>
                </a:solidFill>
                <a:latin typeface="Consolas"/>
                <a:ea typeface="Consolas"/>
                <a:cs typeface="Consolas"/>
                <a:sym typeface="Consolas"/>
              </a:rPr>
              <a:t>, double </a:t>
            </a:r>
            <a:r>
              <a:rPr lang="en">
                <a:solidFill>
                  <a:srgbClr val="0000FF"/>
                </a:solidFill>
                <a:latin typeface="Consolas"/>
                <a:ea typeface="Consolas"/>
                <a:cs typeface="Consolas"/>
                <a:sym typeface="Consolas"/>
              </a:rPr>
              <a:t>f2</a:t>
            </a: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342900" lvl="0" marL="457200" rtl="0" algn="l">
              <a:spcBef>
                <a:spcPts val="1200"/>
              </a:spcBef>
              <a:spcAft>
                <a:spcPts val="0"/>
              </a:spcAft>
              <a:buClr>
                <a:schemeClr val="dk1"/>
              </a:buClr>
              <a:buSzPts val="1800"/>
              <a:buChar char="-"/>
            </a:pPr>
            <a:r>
              <a:rPr lang="en">
                <a:solidFill>
                  <a:schemeClr val="dk1"/>
                </a:solidFill>
              </a:rPr>
              <a:t>Trả về số dư từ phép tính: </a:t>
            </a:r>
            <a:r>
              <a:rPr lang="en">
                <a:solidFill>
                  <a:srgbClr val="0000FF"/>
                </a:solidFill>
              </a:rPr>
              <a:t>f1</a:t>
            </a:r>
            <a:r>
              <a:rPr lang="en">
                <a:solidFill>
                  <a:schemeClr val="dk1"/>
                </a:solidFill>
              </a:rPr>
              <a:t> chia</a:t>
            </a:r>
            <a:r>
              <a:rPr lang="en"/>
              <a:t> </a:t>
            </a:r>
            <a:r>
              <a:rPr lang="en">
                <a:solidFill>
                  <a:srgbClr val="0000FF"/>
                </a:solidFill>
              </a:rPr>
              <a:t>f2</a:t>
            </a:r>
            <a:r>
              <a:rPr lang="en">
                <a:solidFill>
                  <a:schemeClr val="dk1"/>
                </a:solidFill>
              </a:rPr>
              <a:t>, theo chuẩn IEEE 754</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Công thức cụ thể: </a:t>
            </a:r>
            <a:r>
              <a:rPr lang="en">
                <a:solidFill>
                  <a:srgbClr val="0000FF"/>
                </a:solidFill>
                <a:latin typeface="Consolas"/>
                <a:ea typeface="Consolas"/>
                <a:cs typeface="Consolas"/>
                <a:sym typeface="Consolas"/>
              </a:rPr>
              <a:t>f1</a:t>
            </a:r>
            <a:r>
              <a:rPr lang="en">
                <a:solidFill>
                  <a:schemeClr val="dk1"/>
                </a:solidFill>
                <a:latin typeface="Consolas"/>
                <a:ea typeface="Consolas"/>
                <a:cs typeface="Consolas"/>
                <a:sym typeface="Consolas"/>
              </a:rPr>
              <a:t> - (</a:t>
            </a:r>
            <a:r>
              <a:rPr lang="en">
                <a:solidFill>
                  <a:srgbClr val="0000FF"/>
                </a:solidFill>
                <a:latin typeface="Consolas"/>
                <a:ea typeface="Consolas"/>
                <a:cs typeface="Consolas"/>
                <a:sym typeface="Consolas"/>
              </a:rPr>
              <a:t>f2</a:t>
            </a:r>
            <a:r>
              <a:rPr lang="en">
                <a:solidFill>
                  <a:schemeClr val="dk1"/>
                </a:solidFill>
                <a:latin typeface="Consolas"/>
                <a:ea typeface="Consolas"/>
                <a:cs typeface="Consolas"/>
                <a:sym typeface="Consolas"/>
              </a:rPr>
              <a:t> * Math.rint(</a:t>
            </a:r>
            <a:r>
              <a:rPr lang="en">
                <a:solidFill>
                  <a:srgbClr val="0000FF"/>
                </a:solidFill>
                <a:latin typeface="Consolas"/>
                <a:ea typeface="Consolas"/>
                <a:cs typeface="Consolas"/>
                <a:sym typeface="Consolas"/>
              </a:rPr>
              <a:t>f1</a:t>
            </a:r>
            <a:r>
              <a:rPr lang="en">
                <a:latin typeface="Consolas"/>
                <a:ea typeface="Consolas"/>
                <a:cs typeface="Consolas"/>
                <a:sym typeface="Consolas"/>
              </a:rPr>
              <a:t> </a:t>
            </a:r>
            <a:r>
              <a:rPr lang="en">
                <a:solidFill>
                  <a:schemeClr val="dk1"/>
                </a:solidFill>
                <a:latin typeface="Consolas"/>
                <a:ea typeface="Consolas"/>
                <a:cs typeface="Consolas"/>
                <a:sym typeface="Consolas"/>
              </a:rPr>
              <a:t>/ </a:t>
            </a:r>
            <a:r>
              <a:rPr lang="en">
                <a:solidFill>
                  <a:srgbClr val="0000FF"/>
                </a:solidFill>
                <a:latin typeface="Consolas"/>
                <a:ea typeface="Consolas"/>
                <a:cs typeface="Consolas"/>
                <a:sym typeface="Consolas"/>
              </a:rPr>
              <a:t>f2</a:t>
            </a: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spcBef>
                <a:spcPts val="1200"/>
              </a:spcBef>
              <a:spcAft>
                <a:spcPts val="1200"/>
              </a:spcAft>
              <a:buNone/>
            </a:pPr>
            <a:r>
              <a:rPr lang="en">
                <a:solidFill>
                  <a:schemeClr val="dk1"/>
                </a:solidFill>
              </a:rPr>
              <a:t>Ví dụ: </a:t>
            </a:r>
            <a:endParaRPr>
              <a:solidFill>
                <a:schemeClr val="dk1"/>
              </a:solidFill>
            </a:endParaRPr>
          </a:p>
        </p:txBody>
      </p:sp>
      <p:grpSp>
        <p:nvGrpSpPr>
          <p:cNvPr id="1443" name="Google Shape;1443;p86"/>
          <p:cNvGrpSpPr/>
          <p:nvPr/>
        </p:nvGrpSpPr>
        <p:grpSpPr>
          <a:xfrm>
            <a:off x="5237006" y="-210168"/>
            <a:ext cx="5548293" cy="7049275"/>
            <a:chOff x="5237006" y="-210168"/>
            <a:chExt cx="5548293" cy="7049275"/>
          </a:xfrm>
        </p:grpSpPr>
        <p:sp>
          <p:nvSpPr>
            <p:cNvPr id="1444" name="Google Shape;1444;p86"/>
            <p:cNvSpPr/>
            <p:nvPr/>
          </p:nvSpPr>
          <p:spPr>
            <a:xfrm rot="-6688416">
              <a:off x="6404690" y="855923"/>
              <a:ext cx="4352417" cy="3025418"/>
            </a:xfrm>
            <a:prstGeom prst="rtTriangle">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5" name="Google Shape;1445;p86"/>
            <p:cNvSpPr/>
            <p:nvPr/>
          </p:nvSpPr>
          <p:spPr>
            <a:xfrm rot="-4951602">
              <a:off x="5983316" y="1722252"/>
              <a:ext cx="4352472" cy="3025710"/>
            </a:xfrm>
            <a:prstGeom prst="rtTriangle">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6" name="Google Shape;1446;p86"/>
            <p:cNvSpPr/>
            <p:nvPr/>
          </p:nvSpPr>
          <p:spPr>
            <a:xfrm rot="-3437154">
              <a:off x="5509804" y="2677520"/>
              <a:ext cx="4352504" cy="3025773"/>
            </a:xfrm>
            <a:prstGeom prst="rtTriangle">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447" name="Google Shape;1447;p86"/>
          <p:cNvSpPr txBox="1"/>
          <p:nvPr/>
        </p:nvSpPr>
        <p:spPr>
          <a:xfrm>
            <a:off x="1266625" y="3027775"/>
            <a:ext cx="6122400" cy="8019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en">
                <a:solidFill>
                  <a:srgbClr val="9900FF"/>
                </a:solidFill>
                <a:latin typeface="Consolas"/>
                <a:ea typeface="Consolas"/>
                <a:cs typeface="Consolas"/>
                <a:sym typeface="Consolas"/>
              </a:rPr>
              <a:t>System</a:t>
            </a:r>
            <a:r>
              <a:rPr lang="en">
                <a:solidFill>
                  <a:schemeClr val="dk1"/>
                </a:solidFill>
                <a:latin typeface="Consolas"/>
                <a:ea typeface="Consolas"/>
                <a:cs typeface="Consolas"/>
                <a:sym typeface="Consolas"/>
              </a:rPr>
              <a:t>.out.println(Math.IEEEremainder(</a:t>
            </a:r>
            <a:r>
              <a:rPr lang="en">
                <a:solidFill>
                  <a:srgbClr val="0000FF"/>
                </a:solidFill>
                <a:latin typeface="Consolas"/>
                <a:ea typeface="Consolas"/>
                <a:cs typeface="Consolas"/>
                <a:sym typeface="Consolas"/>
              </a:rPr>
              <a:t>11</a:t>
            </a:r>
            <a:r>
              <a:rPr lang="en">
                <a:solidFill>
                  <a:schemeClr val="dk1"/>
                </a:solidFill>
                <a:latin typeface="Consolas"/>
                <a:ea typeface="Consolas"/>
                <a:cs typeface="Consolas"/>
                <a:sym typeface="Consolas"/>
              </a:rPr>
              <a:t>, </a:t>
            </a:r>
            <a:r>
              <a:rPr lang="en">
                <a:solidFill>
                  <a:srgbClr val="0000FF"/>
                </a:solidFill>
                <a:latin typeface="Consolas"/>
                <a:ea typeface="Consolas"/>
                <a:cs typeface="Consolas"/>
                <a:sym typeface="Consolas"/>
              </a:rPr>
              <a:t>3</a:t>
            </a:r>
            <a:r>
              <a:rPr lang="en">
                <a:solidFill>
                  <a:schemeClr val="dk1"/>
                </a:solidFill>
                <a:latin typeface="Consolas"/>
                <a:ea typeface="Consolas"/>
                <a:cs typeface="Consolas"/>
                <a:sym typeface="Consolas"/>
              </a:rPr>
              <a:t>))  </a:t>
            </a:r>
            <a:r>
              <a:rPr lang="en">
                <a:solidFill>
                  <a:srgbClr val="188038"/>
                </a:solidFill>
                <a:latin typeface="Consolas"/>
                <a:ea typeface="Consolas"/>
                <a:cs typeface="Consolas"/>
                <a:sym typeface="Consolas"/>
              </a:rPr>
              <a:t>// -1.0</a:t>
            </a:r>
            <a:endParaRPr>
              <a:solidFill>
                <a:srgbClr val="188038"/>
              </a:solidFill>
            </a:endParaRPr>
          </a:p>
          <a:p>
            <a:pPr indent="0" lvl="0" marL="457200" rtl="0" algn="l">
              <a:lnSpc>
                <a:spcPct val="115000"/>
              </a:lnSpc>
              <a:spcBef>
                <a:spcPts val="1200"/>
              </a:spcBef>
              <a:spcAft>
                <a:spcPts val="1200"/>
              </a:spcAft>
              <a:buNone/>
            </a:pPr>
            <a:r>
              <a:rPr lang="en">
                <a:solidFill>
                  <a:srgbClr val="9900FF"/>
                </a:solidFill>
                <a:latin typeface="Consolas"/>
                <a:ea typeface="Consolas"/>
                <a:cs typeface="Consolas"/>
                <a:sym typeface="Consolas"/>
              </a:rPr>
              <a:t>System</a:t>
            </a:r>
            <a:r>
              <a:rPr lang="en">
                <a:solidFill>
                  <a:schemeClr val="dk1"/>
                </a:solidFill>
                <a:latin typeface="Consolas"/>
                <a:ea typeface="Consolas"/>
                <a:cs typeface="Consolas"/>
                <a:sym typeface="Consolas"/>
              </a:rPr>
              <a:t>.out.println(Math.IEEEremainder(</a:t>
            </a:r>
            <a:r>
              <a:rPr lang="en">
                <a:solidFill>
                  <a:srgbClr val="0000FF"/>
                </a:solidFill>
                <a:latin typeface="Consolas"/>
                <a:ea typeface="Consolas"/>
                <a:cs typeface="Consolas"/>
                <a:sym typeface="Consolas"/>
              </a:rPr>
              <a:t>31</a:t>
            </a:r>
            <a:r>
              <a:rPr lang="en">
                <a:solidFill>
                  <a:schemeClr val="dk1"/>
                </a:solidFill>
                <a:latin typeface="Consolas"/>
                <a:ea typeface="Consolas"/>
                <a:cs typeface="Consolas"/>
                <a:sym typeface="Consolas"/>
              </a:rPr>
              <a:t>, </a:t>
            </a:r>
            <a:r>
              <a:rPr lang="en">
                <a:solidFill>
                  <a:srgbClr val="0000FF"/>
                </a:solidFill>
                <a:latin typeface="Consolas"/>
                <a:ea typeface="Consolas"/>
                <a:cs typeface="Consolas"/>
                <a:sym typeface="Consolas"/>
              </a:rPr>
              <a:t>2.5</a:t>
            </a:r>
            <a:r>
              <a:rPr lang="en">
                <a:solidFill>
                  <a:schemeClr val="dk1"/>
                </a:solidFill>
                <a:latin typeface="Consolas"/>
                <a:ea typeface="Consolas"/>
                <a:cs typeface="Consolas"/>
                <a:sym typeface="Consolas"/>
              </a:rPr>
              <a:t>) </a:t>
            </a:r>
            <a:r>
              <a:rPr lang="en">
                <a:solidFill>
                  <a:srgbClr val="188038"/>
                </a:solidFill>
                <a:latin typeface="Consolas"/>
                <a:ea typeface="Consolas"/>
                <a:cs typeface="Consolas"/>
                <a:sym typeface="Consolas"/>
              </a:rPr>
              <a:t>// 1.0</a:t>
            </a:r>
            <a:endParaRPr>
              <a:solidFill>
                <a:srgbClr val="188038"/>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451" name="Shape 1451"/>
        <p:cNvGrpSpPr/>
        <p:nvPr/>
      </p:nvGrpSpPr>
      <p:grpSpPr>
        <a:xfrm>
          <a:off x="0" y="0"/>
          <a:ext cx="0" cy="0"/>
          <a:chOff x="0" y="0"/>
          <a:chExt cx="0" cy="0"/>
        </a:xfrm>
      </p:grpSpPr>
      <p:sp>
        <p:nvSpPr>
          <p:cNvPr id="1452" name="Google Shape;1452;p8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457200" rtl="0" algn="ctr">
              <a:lnSpc>
                <a:spcPct val="115000"/>
              </a:lnSpc>
              <a:spcBef>
                <a:spcPts val="0"/>
              </a:spcBef>
              <a:spcAft>
                <a:spcPts val="1200"/>
              </a:spcAft>
              <a:buNone/>
            </a:pPr>
            <a:r>
              <a:rPr b="1" lang="en" sz="2000">
                <a:latin typeface="Consolas"/>
                <a:ea typeface="Consolas"/>
                <a:cs typeface="Consolas"/>
                <a:sym typeface="Consolas"/>
              </a:rPr>
              <a:t>StringBuilder.</a:t>
            </a:r>
            <a:r>
              <a:rPr b="1" lang="en" sz="2000">
                <a:latin typeface="Consolas"/>
                <a:ea typeface="Consolas"/>
                <a:cs typeface="Consolas"/>
                <a:sym typeface="Consolas"/>
              </a:rPr>
              <a:t>ensureCapacity​()</a:t>
            </a:r>
            <a:endParaRPr b="1" sz="2000"/>
          </a:p>
        </p:txBody>
      </p:sp>
      <p:sp>
        <p:nvSpPr>
          <p:cNvPr id="1453" name="Google Shape;1453;p87"/>
          <p:cNvSpPr txBox="1"/>
          <p:nvPr>
            <p:ph idx="1" type="body"/>
          </p:nvPr>
        </p:nvSpPr>
        <p:spPr>
          <a:xfrm>
            <a:off x="481400" y="1017725"/>
            <a:ext cx="7260000" cy="6705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lang="en">
                <a:solidFill>
                  <a:schemeClr val="dk1"/>
                </a:solidFill>
                <a:latin typeface="Consolas"/>
                <a:ea typeface="Consolas"/>
                <a:cs typeface="Consolas"/>
                <a:sym typeface="Consolas"/>
              </a:rPr>
              <a:t>public void ensureCapacity​(int </a:t>
            </a:r>
            <a:r>
              <a:rPr lang="en">
                <a:solidFill>
                  <a:srgbClr val="0000FF"/>
                </a:solidFill>
                <a:latin typeface="Consolas"/>
                <a:ea typeface="Consolas"/>
                <a:cs typeface="Consolas"/>
                <a:sym typeface="Consolas"/>
              </a:rPr>
              <a:t>minimumCapacity</a:t>
            </a:r>
            <a:r>
              <a:rPr lang="en">
                <a:solidFill>
                  <a:schemeClr val="dk1"/>
                </a:solidFill>
                <a:latin typeface="Consolas"/>
                <a:ea typeface="Consolas"/>
                <a:cs typeface="Consolas"/>
                <a:sym typeface="Consolas"/>
              </a:rPr>
              <a:t>)</a:t>
            </a:r>
            <a:r>
              <a:rPr lang="en">
                <a:solidFill>
                  <a:schemeClr val="dk1"/>
                </a:solidFill>
              </a:rPr>
              <a:t>:</a:t>
            </a:r>
            <a:endParaRPr b="1">
              <a:solidFill>
                <a:schemeClr val="dk1"/>
              </a:solidFill>
            </a:endParaRPr>
          </a:p>
        </p:txBody>
      </p:sp>
      <p:sp>
        <p:nvSpPr>
          <p:cNvPr id="1454" name="Google Shape;1454;p87"/>
          <p:cNvSpPr txBox="1"/>
          <p:nvPr/>
        </p:nvSpPr>
        <p:spPr>
          <a:xfrm>
            <a:off x="7100625" y="4632525"/>
            <a:ext cx="19083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2"/>
                </a:solidFill>
                <a:latin typeface="Consolas"/>
                <a:ea typeface="Consolas"/>
                <a:cs typeface="Consolas"/>
                <a:sym typeface="Consolas"/>
              </a:rPr>
              <a:t>Code Sample from: GeeksForGeeks</a:t>
            </a:r>
            <a:endParaRPr sz="700">
              <a:solidFill>
                <a:schemeClr val="dk2"/>
              </a:solidFill>
              <a:latin typeface="Consolas"/>
              <a:ea typeface="Consolas"/>
              <a:cs typeface="Consolas"/>
              <a:sym typeface="Consolas"/>
            </a:endParaRPr>
          </a:p>
        </p:txBody>
      </p:sp>
      <p:sp>
        <p:nvSpPr>
          <p:cNvPr id="1455" name="Google Shape;1455;p87"/>
          <p:cNvSpPr txBox="1"/>
          <p:nvPr/>
        </p:nvSpPr>
        <p:spPr>
          <a:xfrm>
            <a:off x="481400" y="1578775"/>
            <a:ext cx="3000000" cy="2878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Char char="-"/>
            </a:pPr>
            <a:r>
              <a:rPr lang="en">
                <a:solidFill>
                  <a:schemeClr val="dk1"/>
                </a:solidFill>
              </a:rPr>
              <a:t>Sử dụng để đảm bảo sức chứa (capacity) của bộ đệm bằng với một giá trị được đề cập. Một mảng mới sẽ được cấp phát nếu giá trị sức chứa hiện tại không đủ so với sức chứa mới được yêu cầu.</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Giá trị sức chứa sẽ được quyết định bởi công thức:</a:t>
            </a:r>
            <a:r>
              <a:rPr lang="en">
                <a:solidFill>
                  <a:schemeClr val="dk1"/>
                </a:solidFill>
                <a:latin typeface="Consolas"/>
                <a:ea typeface="Consolas"/>
                <a:cs typeface="Consolas"/>
                <a:sym typeface="Consolas"/>
              </a:rPr>
              <a:t> </a:t>
            </a:r>
            <a:r>
              <a:rPr b="1" lang="en">
                <a:solidFill>
                  <a:schemeClr val="dk1"/>
                </a:solidFill>
                <a:latin typeface="Consolas"/>
                <a:ea typeface="Consolas"/>
                <a:cs typeface="Consolas"/>
                <a:sym typeface="Consolas"/>
              </a:rPr>
              <a:t>max(</a:t>
            </a:r>
            <a:r>
              <a:rPr b="1" lang="en">
                <a:solidFill>
                  <a:srgbClr val="0000FF"/>
                </a:solidFill>
                <a:latin typeface="Consolas"/>
                <a:ea typeface="Consolas"/>
                <a:cs typeface="Consolas"/>
                <a:sym typeface="Consolas"/>
              </a:rPr>
              <a:t>minimumCapacity</a:t>
            </a:r>
            <a:r>
              <a:rPr b="1" lang="en">
                <a:solidFill>
                  <a:schemeClr val="dk1"/>
                </a:solidFill>
                <a:latin typeface="Consolas"/>
                <a:ea typeface="Consolas"/>
                <a:cs typeface="Consolas"/>
                <a:sym typeface="Consolas"/>
              </a:rPr>
              <a:t>, </a:t>
            </a:r>
            <a:r>
              <a:rPr b="1" i="1" lang="en">
                <a:solidFill>
                  <a:schemeClr val="dk1"/>
                </a:solidFill>
                <a:latin typeface="Consolas"/>
                <a:ea typeface="Consolas"/>
                <a:cs typeface="Consolas"/>
                <a:sym typeface="Consolas"/>
              </a:rPr>
              <a:t>currentCapacity</a:t>
            </a:r>
            <a:r>
              <a:rPr b="1" lang="en">
                <a:solidFill>
                  <a:schemeClr val="dk1"/>
                </a:solidFill>
                <a:latin typeface="Consolas"/>
                <a:ea typeface="Consolas"/>
                <a:cs typeface="Consolas"/>
                <a:sym typeface="Consolas"/>
              </a:rPr>
              <a:t> * 2 + 2)</a:t>
            </a:r>
            <a:endParaRPr/>
          </a:p>
        </p:txBody>
      </p:sp>
      <p:grpSp>
        <p:nvGrpSpPr>
          <p:cNvPr id="1456" name="Google Shape;1456;p87"/>
          <p:cNvGrpSpPr/>
          <p:nvPr/>
        </p:nvGrpSpPr>
        <p:grpSpPr>
          <a:xfrm>
            <a:off x="5237006" y="-210168"/>
            <a:ext cx="5548293" cy="7049275"/>
            <a:chOff x="5237006" y="-210168"/>
            <a:chExt cx="5548293" cy="7049275"/>
          </a:xfrm>
        </p:grpSpPr>
        <p:sp>
          <p:nvSpPr>
            <p:cNvPr id="1457" name="Google Shape;1457;p87"/>
            <p:cNvSpPr/>
            <p:nvPr/>
          </p:nvSpPr>
          <p:spPr>
            <a:xfrm rot="-6688416">
              <a:off x="6404690" y="855923"/>
              <a:ext cx="4352417" cy="3025418"/>
            </a:xfrm>
            <a:prstGeom prst="rtTriangle">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8" name="Google Shape;1458;p87"/>
            <p:cNvSpPr/>
            <p:nvPr/>
          </p:nvSpPr>
          <p:spPr>
            <a:xfrm rot="-4951602">
              <a:off x="5983316" y="1722252"/>
              <a:ext cx="4352472" cy="3025710"/>
            </a:xfrm>
            <a:prstGeom prst="rtTriangle">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9" name="Google Shape;1459;p87"/>
            <p:cNvSpPr/>
            <p:nvPr/>
          </p:nvSpPr>
          <p:spPr>
            <a:xfrm rot="-3437154">
              <a:off x="5509804" y="2677520"/>
              <a:ext cx="4352504" cy="3025773"/>
            </a:xfrm>
            <a:prstGeom prst="rtTriangle">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460" name="Google Shape;1460;p87"/>
          <p:cNvSpPr txBox="1"/>
          <p:nvPr/>
        </p:nvSpPr>
        <p:spPr>
          <a:xfrm>
            <a:off x="3668650" y="1689925"/>
            <a:ext cx="5213400" cy="27705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9900FF"/>
                </a:solidFill>
                <a:latin typeface="Consolas"/>
                <a:ea typeface="Consolas"/>
                <a:cs typeface="Consolas"/>
                <a:sym typeface="Consolas"/>
              </a:rPr>
              <a:t>StringBuilder</a:t>
            </a:r>
            <a:r>
              <a:rPr lang="en">
                <a:solidFill>
                  <a:schemeClr val="dk1"/>
                </a:solidFill>
                <a:latin typeface="Consolas"/>
                <a:ea typeface="Consolas"/>
                <a:cs typeface="Consolas"/>
                <a:sym typeface="Consolas"/>
              </a:rPr>
              <a:t> str1 = new </a:t>
            </a:r>
            <a:r>
              <a:rPr lang="en">
                <a:solidFill>
                  <a:srgbClr val="9900FF"/>
                </a:solidFill>
                <a:latin typeface="Consolas"/>
                <a:ea typeface="Consolas"/>
                <a:cs typeface="Consolas"/>
                <a:sym typeface="Consolas"/>
              </a:rPr>
              <a:t>StringBuilde</a:t>
            </a:r>
            <a:r>
              <a:rPr lang="en">
                <a:solidFill>
                  <a:srgbClr val="9900FF"/>
                </a:solidFill>
                <a:latin typeface="Consolas"/>
                <a:ea typeface="Consolas"/>
                <a:cs typeface="Consolas"/>
                <a:sym typeface="Consolas"/>
              </a:rPr>
              <a:t>r</a:t>
            </a: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rgbClr val="9900FF"/>
                </a:solidFill>
                <a:latin typeface="Consolas"/>
                <a:ea typeface="Consolas"/>
                <a:cs typeface="Consolas"/>
                <a:sym typeface="Consolas"/>
              </a:rPr>
              <a:t>System</a:t>
            </a:r>
            <a:r>
              <a:rPr lang="en">
                <a:solidFill>
                  <a:schemeClr val="dk1"/>
                </a:solidFill>
                <a:latin typeface="Consolas"/>
                <a:ea typeface="Consolas"/>
                <a:cs typeface="Consolas"/>
                <a:sym typeface="Consolas"/>
              </a:rPr>
              <a:t>.out.println(str1.capacity()) </a:t>
            </a:r>
            <a:r>
              <a:rPr lang="en">
                <a:solidFill>
                  <a:srgbClr val="188038"/>
                </a:solidFill>
                <a:latin typeface="Consolas"/>
                <a:ea typeface="Consolas"/>
                <a:cs typeface="Consolas"/>
                <a:sym typeface="Consolas"/>
              </a:rPr>
              <a:t>// 16 (Default)</a:t>
            </a:r>
            <a:endParaRPr>
              <a:solidFill>
                <a:srgbClr val="188038"/>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str1.ensureCapacity(</a:t>
            </a:r>
            <a:r>
              <a:rPr lang="en">
                <a:solidFill>
                  <a:srgbClr val="0000FF"/>
                </a:solidFill>
                <a:latin typeface="Consolas"/>
                <a:ea typeface="Consolas"/>
                <a:cs typeface="Consolas"/>
                <a:sym typeface="Consolas"/>
              </a:rPr>
              <a:t>18</a:t>
            </a: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rgbClr val="9900FF"/>
                </a:solidFill>
                <a:latin typeface="Consolas"/>
                <a:ea typeface="Consolas"/>
                <a:cs typeface="Consolas"/>
                <a:sym typeface="Consolas"/>
              </a:rPr>
              <a:t>System</a:t>
            </a:r>
            <a:r>
              <a:rPr lang="en">
                <a:solidFill>
                  <a:schemeClr val="dk1"/>
                </a:solidFill>
                <a:latin typeface="Consolas"/>
                <a:ea typeface="Consolas"/>
                <a:cs typeface="Consolas"/>
                <a:sym typeface="Consolas"/>
              </a:rPr>
              <a:t>.out.println(str1.capacity()) </a:t>
            </a:r>
            <a:r>
              <a:rPr lang="en">
                <a:solidFill>
                  <a:srgbClr val="188038"/>
                </a:solidFill>
                <a:latin typeface="Consolas"/>
                <a:ea typeface="Consolas"/>
                <a:cs typeface="Consolas"/>
                <a:sym typeface="Consolas"/>
              </a:rPr>
              <a:t>// 34</a:t>
            </a:r>
            <a:endParaRPr>
              <a:solidFill>
                <a:srgbClr val="188038"/>
              </a:solidFill>
              <a:latin typeface="Consolas"/>
              <a:ea typeface="Consolas"/>
              <a:cs typeface="Consolas"/>
              <a:sym typeface="Consolas"/>
            </a:endParaRPr>
          </a:p>
          <a:p>
            <a:pPr indent="0" lvl="0" marL="0" rtl="0" algn="l">
              <a:spcBef>
                <a:spcPts val="0"/>
              </a:spcBef>
              <a:spcAft>
                <a:spcPts val="0"/>
              </a:spcAft>
              <a:buNone/>
            </a:pPr>
            <a:r>
              <a:rPr lang="en">
                <a:solidFill>
                  <a:srgbClr val="188038"/>
                </a:solidFill>
                <a:latin typeface="Consolas"/>
                <a:ea typeface="Consolas"/>
                <a:cs typeface="Consolas"/>
                <a:sym typeface="Consolas"/>
              </a:rPr>
              <a:t>// max(18, 16*2 + 2) = 34</a:t>
            </a:r>
            <a:endParaRPr>
              <a:solidFill>
                <a:srgbClr val="188038"/>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rgbClr val="9900FF"/>
                </a:solidFill>
                <a:latin typeface="Consolas"/>
                <a:ea typeface="Consolas"/>
                <a:cs typeface="Consolas"/>
                <a:sym typeface="Consolas"/>
              </a:rPr>
              <a:t>StringBuilder</a:t>
            </a:r>
            <a:r>
              <a:rPr lang="en">
                <a:solidFill>
                  <a:schemeClr val="dk1"/>
                </a:solidFill>
                <a:latin typeface="Consolas"/>
                <a:ea typeface="Consolas"/>
                <a:cs typeface="Consolas"/>
                <a:sym typeface="Consolas"/>
              </a:rPr>
              <a:t> str2 = new </a:t>
            </a:r>
            <a:r>
              <a:rPr lang="en">
                <a:solidFill>
                  <a:srgbClr val="9900FF"/>
                </a:solidFill>
                <a:latin typeface="Consolas"/>
                <a:ea typeface="Consolas"/>
                <a:cs typeface="Consolas"/>
                <a:sym typeface="Consolas"/>
              </a:rPr>
              <a:t>StringBuilder</a:t>
            </a: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rgbClr val="9900FF"/>
                </a:solidFill>
                <a:latin typeface="Consolas"/>
                <a:ea typeface="Consolas"/>
                <a:cs typeface="Consolas"/>
                <a:sym typeface="Consolas"/>
              </a:rPr>
              <a:t>System</a:t>
            </a:r>
            <a:r>
              <a:rPr lang="en">
                <a:solidFill>
                  <a:schemeClr val="dk1"/>
                </a:solidFill>
                <a:latin typeface="Consolas"/>
                <a:ea typeface="Consolas"/>
                <a:cs typeface="Consolas"/>
                <a:sym typeface="Consolas"/>
              </a:rPr>
              <a:t>.out.println(str2.capacity()) </a:t>
            </a:r>
            <a:r>
              <a:rPr lang="en">
                <a:solidFill>
                  <a:srgbClr val="188038"/>
                </a:solidFill>
                <a:latin typeface="Consolas"/>
                <a:ea typeface="Consolas"/>
                <a:cs typeface="Consolas"/>
                <a:sym typeface="Consolas"/>
              </a:rPr>
              <a:t>// 16 (Default)</a:t>
            </a:r>
            <a:endParaRPr>
              <a:solidFill>
                <a:srgbClr val="188038"/>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str2.ensureCapacity(</a:t>
            </a:r>
            <a:r>
              <a:rPr lang="en">
                <a:solidFill>
                  <a:srgbClr val="0000FF"/>
                </a:solidFill>
                <a:latin typeface="Consolas"/>
                <a:ea typeface="Consolas"/>
                <a:cs typeface="Consolas"/>
                <a:sym typeface="Consolas"/>
              </a:rPr>
              <a:t>44</a:t>
            </a: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rgbClr val="9900FF"/>
                </a:solidFill>
                <a:latin typeface="Consolas"/>
                <a:ea typeface="Consolas"/>
                <a:cs typeface="Consolas"/>
                <a:sym typeface="Consolas"/>
              </a:rPr>
              <a:t>System</a:t>
            </a:r>
            <a:r>
              <a:rPr lang="en">
                <a:solidFill>
                  <a:schemeClr val="dk1"/>
                </a:solidFill>
                <a:latin typeface="Consolas"/>
                <a:ea typeface="Consolas"/>
                <a:cs typeface="Consolas"/>
                <a:sym typeface="Consolas"/>
              </a:rPr>
              <a:t>.out.println(str2.capacity()) </a:t>
            </a:r>
            <a:r>
              <a:rPr lang="en">
                <a:solidFill>
                  <a:srgbClr val="188038"/>
                </a:solidFill>
                <a:latin typeface="Consolas"/>
                <a:ea typeface="Consolas"/>
                <a:cs typeface="Consolas"/>
                <a:sym typeface="Consolas"/>
              </a:rPr>
              <a:t>// 44</a:t>
            </a:r>
            <a:endParaRPr>
              <a:solidFill>
                <a:srgbClr val="188038"/>
              </a:solidFill>
              <a:latin typeface="Consolas"/>
              <a:ea typeface="Consolas"/>
              <a:cs typeface="Consolas"/>
              <a:sym typeface="Consolas"/>
            </a:endParaRPr>
          </a:p>
          <a:p>
            <a:pPr indent="0" lvl="0" marL="0" rtl="0" algn="l">
              <a:spcBef>
                <a:spcPts val="0"/>
              </a:spcBef>
              <a:spcAft>
                <a:spcPts val="0"/>
              </a:spcAft>
              <a:buNone/>
            </a:pPr>
            <a:r>
              <a:rPr lang="en">
                <a:solidFill>
                  <a:srgbClr val="188038"/>
                </a:solidFill>
                <a:latin typeface="Consolas"/>
                <a:ea typeface="Consolas"/>
                <a:cs typeface="Consolas"/>
                <a:sym typeface="Consolas"/>
              </a:rPr>
              <a:t>// max(44, 16*2 + 2) = 44</a:t>
            </a:r>
            <a:endParaRPr>
              <a:solidFill>
                <a:srgbClr val="188038"/>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chemeClr val="dk1"/>
              </a:solidFill>
              <a:latin typeface="Consolas"/>
              <a:ea typeface="Consolas"/>
              <a:cs typeface="Consolas"/>
              <a:sym typeface="Consola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grpSp>
        <p:nvGrpSpPr>
          <p:cNvPr id="611" name="Google Shape;611;p43"/>
          <p:cNvGrpSpPr/>
          <p:nvPr/>
        </p:nvGrpSpPr>
        <p:grpSpPr>
          <a:xfrm rot="-5400000">
            <a:off x="7882250" y="3035750"/>
            <a:ext cx="603495" cy="1371596"/>
            <a:chOff x="3724575" y="3497700"/>
            <a:chExt cx="603495" cy="1371596"/>
          </a:xfrm>
        </p:grpSpPr>
        <p:sp>
          <p:nvSpPr>
            <p:cNvPr id="612" name="Google Shape;612;p43"/>
            <p:cNvSpPr/>
            <p:nvPr/>
          </p:nvSpPr>
          <p:spPr>
            <a:xfrm>
              <a:off x="3724575" y="3497700"/>
              <a:ext cx="603495" cy="1371596"/>
            </a:xfrm>
            <a:custGeom>
              <a:rect b="b" l="l" r="r" t="t"/>
              <a:pathLst>
                <a:path extrusionOk="0" h="16415" w="7221">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3"/>
            <p:cNvSpPr/>
            <p:nvPr/>
          </p:nvSpPr>
          <p:spPr>
            <a:xfrm>
              <a:off x="3757170" y="3848221"/>
              <a:ext cx="538223" cy="988485"/>
            </a:xfrm>
            <a:custGeom>
              <a:rect b="b" l="l" r="r" t="t"/>
              <a:pathLst>
                <a:path extrusionOk="0" h="11830" w="644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3"/>
            <p:cNvSpPr/>
            <p:nvPr/>
          </p:nvSpPr>
          <p:spPr>
            <a:xfrm>
              <a:off x="3816342" y="4047922"/>
              <a:ext cx="38779" cy="654255"/>
            </a:xfrm>
            <a:custGeom>
              <a:rect b="b" l="l" r="r" t="t"/>
              <a:pathLst>
                <a:path extrusionOk="0" h="7830" w="464">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3"/>
            <p:cNvSpPr/>
            <p:nvPr/>
          </p:nvSpPr>
          <p:spPr>
            <a:xfrm>
              <a:off x="3724575" y="3497700"/>
              <a:ext cx="603495" cy="1371596"/>
            </a:xfrm>
            <a:custGeom>
              <a:rect b="b" l="l" r="r" t="t"/>
              <a:pathLst>
                <a:path extrusionOk="0" h="16415" w="7221">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3"/>
            <p:cNvSpPr/>
            <p:nvPr/>
          </p:nvSpPr>
          <p:spPr>
            <a:xfrm>
              <a:off x="3871336" y="3530287"/>
              <a:ext cx="309980" cy="285349"/>
            </a:xfrm>
            <a:custGeom>
              <a:rect b="b" l="l" r="r" t="t"/>
              <a:pathLst>
                <a:path extrusionOk="0" h="3415" w="3709">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3"/>
            <p:cNvSpPr/>
            <p:nvPr/>
          </p:nvSpPr>
          <p:spPr>
            <a:xfrm>
              <a:off x="3775557" y="3848221"/>
              <a:ext cx="519836" cy="988485"/>
            </a:xfrm>
            <a:custGeom>
              <a:rect b="b" l="l" r="r" t="t"/>
              <a:pathLst>
                <a:path extrusionOk="0" h="11830" w="622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 name="Google Shape;618;p43"/>
          <p:cNvGrpSpPr/>
          <p:nvPr/>
        </p:nvGrpSpPr>
        <p:grpSpPr>
          <a:xfrm>
            <a:off x="549676" y="534999"/>
            <a:ext cx="1630719" cy="1463142"/>
            <a:chOff x="715100" y="274199"/>
            <a:chExt cx="1920300" cy="1918875"/>
          </a:xfrm>
        </p:grpSpPr>
        <p:sp>
          <p:nvSpPr>
            <p:cNvPr id="619" name="Google Shape;619;p43"/>
            <p:cNvSpPr/>
            <p:nvPr/>
          </p:nvSpPr>
          <p:spPr>
            <a:xfrm>
              <a:off x="806600" y="364274"/>
              <a:ext cx="1828800" cy="18288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 name="Google Shape;620;p43"/>
            <p:cNvGrpSpPr/>
            <p:nvPr/>
          </p:nvGrpSpPr>
          <p:grpSpPr>
            <a:xfrm>
              <a:off x="715100" y="274199"/>
              <a:ext cx="1828800" cy="1828800"/>
              <a:chOff x="715100" y="274199"/>
              <a:chExt cx="1828800" cy="1828800"/>
            </a:xfrm>
          </p:grpSpPr>
          <p:sp>
            <p:nvSpPr>
              <p:cNvPr id="621" name="Google Shape;621;p43"/>
              <p:cNvSpPr/>
              <p:nvPr/>
            </p:nvSpPr>
            <p:spPr>
              <a:xfrm>
                <a:off x="715100" y="274199"/>
                <a:ext cx="1828800" cy="18288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2" name="Google Shape;622;p43"/>
              <p:cNvCxnSpPr/>
              <p:nvPr/>
            </p:nvCxnSpPr>
            <p:spPr>
              <a:xfrm>
                <a:off x="717952" y="637800"/>
                <a:ext cx="1823100" cy="0"/>
              </a:xfrm>
              <a:prstGeom prst="straightConnector1">
                <a:avLst/>
              </a:prstGeom>
              <a:noFill/>
              <a:ln cap="flat" cmpd="sng" w="28575">
                <a:solidFill>
                  <a:schemeClr val="dk1"/>
                </a:solidFill>
                <a:prstDash val="solid"/>
                <a:round/>
                <a:headEnd len="med" w="med" type="none"/>
                <a:tailEnd len="med" w="med" type="none"/>
              </a:ln>
            </p:spPr>
          </p:cxnSp>
          <p:grpSp>
            <p:nvGrpSpPr>
              <p:cNvPr id="623" name="Google Shape;623;p43"/>
              <p:cNvGrpSpPr/>
              <p:nvPr/>
            </p:nvGrpSpPr>
            <p:grpSpPr>
              <a:xfrm>
                <a:off x="2267950" y="363963"/>
                <a:ext cx="183000" cy="183000"/>
                <a:chOff x="8225400" y="367488"/>
                <a:chExt cx="183000" cy="183000"/>
              </a:xfrm>
            </p:grpSpPr>
            <p:cxnSp>
              <p:nvCxnSpPr>
                <p:cNvPr id="624" name="Google Shape;624;p43"/>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625" name="Google Shape;625;p43"/>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626" name="Google Shape;626;p43"/>
              <p:cNvSpPr/>
              <p:nvPr/>
            </p:nvSpPr>
            <p:spPr>
              <a:xfrm>
                <a:off x="1951450" y="367563"/>
                <a:ext cx="179400" cy="1794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7" name="Google Shape;627;p43"/>
              <p:cNvCxnSpPr/>
              <p:nvPr/>
            </p:nvCxnSpPr>
            <p:spPr>
              <a:xfrm>
                <a:off x="1605849" y="546963"/>
                <a:ext cx="208500" cy="0"/>
              </a:xfrm>
              <a:prstGeom prst="straightConnector1">
                <a:avLst/>
              </a:prstGeom>
              <a:noFill/>
              <a:ln cap="flat" cmpd="sng" w="28575">
                <a:solidFill>
                  <a:schemeClr val="dk1"/>
                </a:solidFill>
                <a:prstDash val="solid"/>
                <a:round/>
                <a:headEnd len="med" w="med" type="none"/>
                <a:tailEnd len="med" w="med" type="none"/>
              </a:ln>
            </p:spPr>
          </p:cxnSp>
        </p:grpSp>
      </p:grpSp>
      <p:sp>
        <p:nvSpPr>
          <p:cNvPr id="628" name="Google Shape;628;p43"/>
          <p:cNvSpPr txBox="1"/>
          <p:nvPr>
            <p:ph idx="2" type="title"/>
          </p:nvPr>
        </p:nvSpPr>
        <p:spPr>
          <a:xfrm>
            <a:off x="463700" y="645725"/>
            <a:ext cx="1713300" cy="137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104">
                <a:latin typeface="Arial"/>
                <a:ea typeface="Arial"/>
                <a:cs typeface="Arial"/>
                <a:sym typeface="Arial"/>
              </a:rPr>
              <a:t>charAt()</a:t>
            </a:r>
            <a:endParaRPr sz="1600"/>
          </a:p>
        </p:txBody>
      </p:sp>
      <p:sp>
        <p:nvSpPr>
          <p:cNvPr id="629" name="Google Shape;629;p43"/>
          <p:cNvSpPr txBox="1"/>
          <p:nvPr>
            <p:ph type="title"/>
          </p:nvPr>
        </p:nvSpPr>
        <p:spPr>
          <a:xfrm>
            <a:off x="1828800" y="585461"/>
            <a:ext cx="5486400" cy="91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String</a:t>
            </a:r>
            <a:endParaRPr sz="3100"/>
          </a:p>
        </p:txBody>
      </p:sp>
      <p:grpSp>
        <p:nvGrpSpPr>
          <p:cNvPr id="630" name="Google Shape;630;p43"/>
          <p:cNvGrpSpPr/>
          <p:nvPr/>
        </p:nvGrpSpPr>
        <p:grpSpPr>
          <a:xfrm>
            <a:off x="463651" y="4105603"/>
            <a:ext cx="502899" cy="502899"/>
            <a:chOff x="858700" y="1967475"/>
            <a:chExt cx="605100" cy="605100"/>
          </a:xfrm>
        </p:grpSpPr>
        <p:sp>
          <p:nvSpPr>
            <p:cNvPr id="631" name="Google Shape;631;p43"/>
            <p:cNvSpPr/>
            <p:nvPr/>
          </p:nvSpPr>
          <p:spPr>
            <a:xfrm>
              <a:off x="858700" y="1967475"/>
              <a:ext cx="605100" cy="605100"/>
            </a:xfrm>
            <a:prstGeom prst="roundRect">
              <a:avLst>
                <a:gd fmla="val 15109" name="adj"/>
              </a:avLst>
            </a:pr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3"/>
            <p:cNvSpPr/>
            <p:nvPr/>
          </p:nvSpPr>
          <p:spPr>
            <a:xfrm>
              <a:off x="932654" y="2075711"/>
              <a:ext cx="457191" cy="388627"/>
            </a:xfrm>
            <a:custGeom>
              <a:rect b="b" l="l" r="r" t="t"/>
              <a:pathLst>
                <a:path extrusionOk="0" h="9051" w="10659">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 name="Google Shape;633;p43"/>
          <p:cNvGrpSpPr/>
          <p:nvPr/>
        </p:nvGrpSpPr>
        <p:grpSpPr>
          <a:xfrm>
            <a:off x="463700" y="3419800"/>
            <a:ext cx="502800" cy="502800"/>
            <a:chOff x="1627550" y="2017350"/>
            <a:chExt cx="502800" cy="502800"/>
          </a:xfrm>
        </p:grpSpPr>
        <p:sp>
          <p:nvSpPr>
            <p:cNvPr id="634" name="Google Shape;634;p43"/>
            <p:cNvSpPr/>
            <p:nvPr/>
          </p:nvSpPr>
          <p:spPr>
            <a:xfrm>
              <a:off x="1627550" y="2017350"/>
              <a:ext cx="502800" cy="502800"/>
            </a:xfrm>
            <a:prstGeom prst="roundRect">
              <a:avLst>
                <a:gd fmla="val 15109" name="adj"/>
              </a:avLst>
            </a:pr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3"/>
            <p:cNvSpPr/>
            <p:nvPr/>
          </p:nvSpPr>
          <p:spPr>
            <a:xfrm>
              <a:off x="1718900" y="2108700"/>
              <a:ext cx="320100" cy="320100"/>
            </a:xfrm>
            <a:prstGeom prst="donut">
              <a:avLst>
                <a:gd fmla="val 25000" name="adj"/>
              </a:avLst>
            </a:pr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 name="Google Shape;636;p43"/>
          <p:cNvGrpSpPr/>
          <p:nvPr/>
        </p:nvGrpSpPr>
        <p:grpSpPr>
          <a:xfrm>
            <a:off x="5486400" y="274200"/>
            <a:ext cx="3657590" cy="348347"/>
            <a:chOff x="4572050" y="100025"/>
            <a:chExt cx="3657590" cy="348347"/>
          </a:xfrm>
        </p:grpSpPr>
        <p:sp>
          <p:nvSpPr>
            <p:cNvPr id="637" name="Google Shape;637;p43"/>
            <p:cNvSpPr/>
            <p:nvPr/>
          </p:nvSpPr>
          <p:spPr>
            <a:xfrm>
              <a:off x="4572050" y="100025"/>
              <a:ext cx="3657590" cy="348347"/>
            </a:xfrm>
            <a:custGeom>
              <a:rect b="b" l="l" r="r" t="t"/>
              <a:pathLst>
                <a:path extrusionOk="0" h="4488" w="46122">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638" name="Google Shape;638;p43"/>
            <p:cNvSpPr/>
            <p:nvPr/>
          </p:nvSpPr>
          <p:spPr>
            <a:xfrm>
              <a:off x="4572050" y="100025"/>
              <a:ext cx="3657590" cy="348347"/>
            </a:xfrm>
            <a:custGeom>
              <a:rect b="b" l="l" r="r" t="t"/>
              <a:pathLst>
                <a:path extrusionOk="0" h="4488" w="46122">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639" name="Google Shape;639;p43"/>
            <p:cNvSpPr/>
            <p:nvPr/>
          </p:nvSpPr>
          <p:spPr>
            <a:xfrm>
              <a:off x="4720981" y="137824"/>
              <a:ext cx="328867" cy="270807"/>
            </a:xfrm>
            <a:custGeom>
              <a:rect b="b" l="l" r="r" t="t"/>
              <a:pathLst>
                <a:path extrusionOk="0" h="3489" w="4147">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640" name="Google Shape;640;p43"/>
            <p:cNvSpPr/>
            <p:nvPr/>
          </p:nvSpPr>
          <p:spPr>
            <a:xfrm>
              <a:off x="4722884" y="287391"/>
              <a:ext cx="307614" cy="121239"/>
            </a:xfrm>
            <a:custGeom>
              <a:rect b="b" l="l" r="r" t="t"/>
              <a:pathLst>
                <a:path extrusionOk="0" h="1562" w="3879">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641" name="Google Shape;641;p43"/>
            <p:cNvSpPr/>
            <p:nvPr/>
          </p:nvSpPr>
          <p:spPr>
            <a:xfrm>
              <a:off x="4610750" y="238182"/>
              <a:ext cx="98732" cy="70089"/>
            </a:xfrm>
            <a:custGeom>
              <a:rect b="b" l="l" r="r" t="t"/>
              <a:pathLst>
                <a:path extrusionOk="0" h="903" w="1245">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642" name="Google Shape;642;p43"/>
            <p:cNvSpPr/>
            <p:nvPr/>
          </p:nvSpPr>
          <p:spPr>
            <a:xfrm>
              <a:off x="4610750" y="272256"/>
              <a:ext cx="92943" cy="36015"/>
            </a:xfrm>
            <a:custGeom>
              <a:rect b="b" l="l" r="r" t="t"/>
              <a:pathLst>
                <a:path extrusionOk="0" h="464" w="1172">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643" name="Google Shape;643;p43"/>
            <p:cNvSpPr/>
            <p:nvPr/>
          </p:nvSpPr>
          <p:spPr>
            <a:xfrm>
              <a:off x="7610613" y="130295"/>
              <a:ext cx="152895" cy="287806"/>
            </a:xfrm>
            <a:custGeom>
              <a:rect b="b" l="l" r="r" t="t"/>
              <a:pathLst>
                <a:path extrusionOk="0" h="3708" w="1928">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644" name="Google Shape;644;p43"/>
            <p:cNvSpPr/>
            <p:nvPr/>
          </p:nvSpPr>
          <p:spPr>
            <a:xfrm>
              <a:off x="7610613" y="361205"/>
              <a:ext cx="154798" cy="56894"/>
            </a:xfrm>
            <a:custGeom>
              <a:rect b="b" l="l" r="r" t="t"/>
              <a:pathLst>
                <a:path extrusionOk="0" h="733" w="1952">
                  <a:moveTo>
                    <a:pt x="1" y="1"/>
                  </a:moveTo>
                  <a:lnTo>
                    <a:pt x="1" y="732"/>
                  </a:lnTo>
                  <a:lnTo>
                    <a:pt x="1952" y="732"/>
                  </a:lnTo>
                  <a:lnTo>
                    <a:pt x="1952" y="1"/>
                  </a:lnTo>
                  <a:lnTo>
                    <a:pt x="1" y="1"/>
                  </a:ln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645" name="Google Shape;645;p43"/>
            <p:cNvSpPr/>
            <p:nvPr/>
          </p:nvSpPr>
          <p:spPr>
            <a:xfrm>
              <a:off x="7788568" y="130295"/>
              <a:ext cx="408170" cy="287806"/>
            </a:xfrm>
            <a:custGeom>
              <a:rect b="b" l="l" r="r" t="t"/>
              <a:pathLst>
                <a:path extrusionOk="0" h="3708" w="5147">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646" name="Google Shape;646;p43"/>
            <p:cNvSpPr/>
            <p:nvPr/>
          </p:nvSpPr>
          <p:spPr>
            <a:xfrm>
              <a:off x="7788568" y="224910"/>
              <a:ext cx="396592" cy="193190"/>
            </a:xfrm>
            <a:custGeom>
              <a:rect b="b" l="l" r="r" t="t"/>
              <a:pathLst>
                <a:path extrusionOk="0" h="2489" w="5001">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647" name="Google Shape;647;p43"/>
            <p:cNvSpPr/>
            <p:nvPr/>
          </p:nvSpPr>
          <p:spPr>
            <a:xfrm>
              <a:off x="5043980" y="130295"/>
              <a:ext cx="2541566" cy="289669"/>
            </a:xfrm>
            <a:custGeom>
              <a:rect b="b" l="l" r="r" t="t"/>
              <a:pathLst>
                <a:path extrusionOk="0" h="3732" w="32049">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grpSp>
      <p:sp>
        <p:nvSpPr>
          <p:cNvPr id="648" name="Google Shape;648;p43"/>
          <p:cNvSpPr txBox="1"/>
          <p:nvPr>
            <p:ph type="title"/>
          </p:nvPr>
        </p:nvSpPr>
        <p:spPr>
          <a:xfrm>
            <a:off x="2180300" y="1454200"/>
            <a:ext cx="5486400" cy="3063300"/>
          </a:xfrm>
          <a:prstGeom prst="rect">
            <a:avLst/>
          </a:prstGeom>
        </p:spPr>
        <p:txBody>
          <a:bodyPr anchorCtr="0" anchor="t" bIns="91425" lIns="91425" spcFirstLastPara="1" rIns="91425" wrap="square" tIns="91425">
            <a:noAutofit/>
          </a:bodyPr>
          <a:lstStyle/>
          <a:p>
            <a:pPr indent="0" lvl="0" marL="0" marR="25400" rtl="0" algn="l">
              <a:lnSpc>
                <a:spcPct val="115000"/>
              </a:lnSpc>
              <a:spcBef>
                <a:spcPts val="0"/>
              </a:spcBef>
              <a:spcAft>
                <a:spcPts val="0"/>
              </a:spcAft>
              <a:buNone/>
            </a:pPr>
            <a:r>
              <a:rPr lang="en" sz="2000">
                <a:solidFill>
                  <a:srgbClr val="2B2A29"/>
                </a:solidFill>
                <a:latin typeface="Montserrat"/>
                <a:ea typeface="Montserrat"/>
                <a:cs typeface="Montserrat"/>
                <a:sym typeface="Montserrat"/>
              </a:rPr>
              <a:t>public </a:t>
            </a:r>
            <a:r>
              <a:rPr b="1" lang="en" sz="2000">
                <a:solidFill>
                  <a:srgbClr val="006699"/>
                </a:solidFill>
                <a:latin typeface="Montserrat"/>
                <a:ea typeface="Montserrat"/>
                <a:cs typeface="Montserrat"/>
                <a:sym typeface="Montserrat"/>
              </a:rPr>
              <a:t>class</a:t>
            </a:r>
            <a:r>
              <a:rPr lang="en" sz="2000">
                <a:solidFill>
                  <a:srgbClr val="2B2A29"/>
                </a:solidFill>
                <a:latin typeface="Montserrat"/>
                <a:ea typeface="Montserrat"/>
                <a:cs typeface="Montserrat"/>
                <a:sym typeface="Montserrat"/>
              </a:rPr>
              <a:t> CharAtExample{  </a:t>
            </a:r>
            <a:endParaRPr sz="2000">
              <a:solidFill>
                <a:srgbClr val="2B2A29"/>
              </a:solidFill>
              <a:latin typeface="Montserrat"/>
              <a:ea typeface="Montserrat"/>
              <a:cs typeface="Montserrat"/>
              <a:sym typeface="Montserrat"/>
            </a:endParaRPr>
          </a:p>
          <a:p>
            <a:pPr indent="457200" lvl="0" marL="0" marR="25400" rtl="0" algn="l">
              <a:lnSpc>
                <a:spcPct val="115000"/>
              </a:lnSpc>
              <a:spcBef>
                <a:spcPts val="0"/>
              </a:spcBef>
              <a:spcAft>
                <a:spcPts val="0"/>
              </a:spcAft>
              <a:buClr>
                <a:schemeClr val="dk1"/>
              </a:buClr>
              <a:buSzPts val="1100"/>
              <a:buFont typeface="Arial"/>
              <a:buNone/>
            </a:pPr>
            <a:r>
              <a:rPr b="1" lang="en" sz="2000">
                <a:solidFill>
                  <a:srgbClr val="006699"/>
                </a:solidFill>
                <a:latin typeface="Montserrat"/>
                <a:ea typeface="Montserrat"/>
                <a:cs typeface="Montserrat"/>
                <a:sym typeface="Montserrat"/>
              </a:rPr>
              <a:t>public</a:t>
            </a:r>
            <a:r>
              <a:rPr lang="en" sz="2000">
                <a:solidFill>
                  <a:srgbClr val="2B2A29"/>
                </a:solidFill>
                <a:latin typeface="Montserrat"/>
                <a:ea typeface="Montserrat"/>
                <a:cs typeface="Montserrat"/>
                <a:sym typeface="Montserrat"/>
              </a:rPr>
              <a:t> </a:t>
            </a:r>
            <a:r>
              <a:rPr b="1" lang="en" sz="2000">
                <a:solidFill>
                  <a:srgbClr val="006699"/>
                </a:solidFill>
                <a:latin typeface="Montserrat"/>
                <a:ea typeface="Montserrat"/>
                <a:cs typeface="Montserrat"/>
                <a:sym typeface="Montserrat"/>
              </a:rPr>
              <a:t>static</a:t>
            </a:r>
            <a:r>
              <a:rPr lang="en" sz="2000">
                <a:solidFill>
                  <a:srgbClr val="2B2A29"/>
                </a:solidFill>
                <a:latin typeface="Montserrat"/>
                <a:ea typeface="Montserrat"/>
                <a:cs typeface="Montserrat"/>
                <a:sym typeface="Montserrat"/>
              </a:rPr>
              <a:t> </a:t>
            </a:r>
            <a:r>
              <a:rPr b="1" lang="en" sz="2000">
                <a:solidFill>
                  <a:srgbClr val="006699"/>
                </a:solidFill>
                <a:latin typeface="Montserrat"/>
                <a:ea typeface="Montserrat"/>
                <a:cs typeface="Montserrat"/>
                <a:sym typeface="Montserrat"/>
              </a:rPr>
              <a:t>void</a:t>
            </a:r>
            <a:r>
              <a:rPr lang="en" sz="2000">
                <a:solidFill>
                  <a:srgbClr val="2B2A29"/>
                </a:solidFill>
                <a:latin typeface="Montserrat"/>
                <a:ea typeface="Montserrat"/>
                <a:cs typeface="Montserrat"/>
                <a:sym typeface="Montserrat"/>
              </a:rPr>
              <a:t> main(String args[]){  </a:t>
            </a:r>
            <a:endParaRPr sz="2000">
              <a:solidFill>
                <a:srgbClr val="2B2A29"/>
              </a:solidFill>
              <a:latin typeface="Montserrat"/>
              <a:ea typeface="Montserrat"/>
              <a:cs typeface="Montserrat"/>
              <a:sym typeface="Montserrat"/>
            </a:endParaRPr>
          </a:p>
          <a:p>
            <a:pPr indent="457200" lvl="0" marL="457200" marR="25400" rtl="0" algn="l">
              <a:lnSpc>
                <a:spcPct val="115000"/>
              </a:lnSpc>
              <a:spcBef>
                <a:spcPts val="0"/>
              </a:spcBef>
              <a:spcAft>
                <a:spcPts val="0"/>
              </a:spcAft>
              <a:buClr>
                <a:schemeClr val="dk1"/>
              </a:buClr>
              <a:buSzPts val="1100"/>
              <a:buFont typeface="Arial"/>
              <a:buNone/>
            </a:pPr>
            <a:r>
              <a:rPr lang="en" sz="2000">
                <a:solidFill>
                  <a:srgbClr val="2B2A29"/>
                </a:solidFill>
                <a:latin typeface="Montserrat"/>
                <a:ea typeface="Montserrat"/>
                <a:cs typeface="Montserrat"/>
                <a:sym typeface="Montserrat"/>
              </a:rPr>
              <a:t>String name="javatpoint";  </a:t>
            </a:r>
            <a:endParaRPr sz="2000">
              <a:solidFill>
                <a:srgbClr val="2B2A29"/>
              </a:solidFill>
              <a:latin typeface="Montserrat"/>
              <a:ea typeface="Montserrat"/>
              <a:cs typeface="Montserrat"/>
              <a:sym typeface="Montserrat"/>
            </a:endParaRPr>
          </a:p>
          <a:p>
            <a:pPr indent="457200" lvl="0" marL="457200" marR="25400" rtl="0" algn="l">
              <a:lnSpc>
                <a:spcPct val="115000"/>
              </a:lnSpc>
              <a:spcBef>
                <a:spcPts val="0"/>
              </a:spcBef>
              <a:spcAft>
                <a:spcPts val="0"/>
              </a:spcAft>
              <a:buClr>
                <a:schemeClr val="dk1"/>
              </a:buClr>
              <a:buSzPts val="1100"/>
              <a:buFont typeface="Arial"/>
              <a:buNone/>
            </a:pPr>
            <a:r>
              <a:rPr b="1" lang="en" sz="2000">
                <a:solidFill>
                  <a:srgbClr val="006699"/>
                </a:solidFill>
                <a:latin typeface="Montserrat"/>
                <a:ea typeface="Montserrat"/>
                <a:cs typeface="Montserrat"/>
                <a:sym typeface="Montserrat"/>
              </a:rPr>
              <a:t>char</a:t>
            </a:r>
            <a:r>
              <a:rPr lang="en" sz="2000">
                <a:solidFill>
                  <a:srgbClr val="2B2A29"/>
                </a:solidFill>
                <a:latin typeface="Montserrat"/>
                <a:ea typeface="Montserrat"/>
                <a:cs typeface="Montserrat"/>
                <a:sym typeface="Montserrat"/>
              </a:rPr>
              <a:t> ch=name.charAt(</a:t>
            </a:r>
            <a:r>
              <a:rPr lang="en" sz="2000">
                <a:solidFill>
                  <a:srgbClr val="C00000"/>
                </a:solidFill>
                <a:latin typeface="Montserrat"/>
                <a:ea typeface="Montserrat"/>
                <a:cs typeface="Montserrat"/>
                <a:sym typeface="Montserrat"/>
              </a:rPr>
              <a:t>1</a:t>
            </a:r>
            <a:r>
              <a:rPr lang="en" sz="2000">
                <a:solidFill>
                  <a:srgbClr val="2B2A29"/>
                </a:solidFill>
                <a:latin typeface="Montserrat"/>
                <a:ea typeface="Montserrat"/>
                <a:cs typeface="Montserrat"/>
                <a:sym typeface="Montserrat"/>
              </a:rPr>
              <a:t>);</a:t>
            </a:r>
            <a:endParaRPr sz="2000">
              <a:solidFill>
                <a:srgbClr val="2B2A29"/>
              </a:solidFill>
              <a:latin typeface="Montserrat"/>
              <a:ea typeface="Montserrat"/>
              <a:cs typeface="Montserrat"/>
              <a:sym typeface="Montserrat"/>
            </a:endParaRPr>
          </a:p>
          <a:p>
            <a:pPr indent="457200" lvl="0" marL="457200" marR="25400" rtl="0" algn="l">
              <a:lnSpc>
                <a:spcPct val="115000"/>
              </a:lnSpc>
              <a:spcBef>
                <a:spcPts val="0"/>
              </a:spcBef>
              <a:spcAft>
                <a:spcPts val="0"/>
              </a:spcAft>
              <a:buClr>
                <a:schemeClr val="dk1"/>
              </a:buClr>
              <a:buSzPts val="1100"/>
              <a:buFont typeface="Arial"/>
              <a:buNone/>
            </a:pPr>
            <a:r>
              <a:rPr lang="en" sz="2000">
                <a:solidFill>
                  <a:srgbClr val="2B2A29"/>
                </a:solidFill>
                <a:latin typeface="Montserrat"/>
                <a:ea typeface="Montserrat"/>
                <a:cs typeface="Montserrat"/>
                <a:sym typeface="Montserrat"/>
              </a:rPr>
              <a:t>System.out.println(ch);  </a:t>
            </a:r>
            <a:endParaRPr sz="2000">
              <a:solidFill>
                <a:srgbClr val="2B2A29"/>
              </a:solidFill>
              <a:latin typeface="Montserrat"/>
              <a:ea typeface="Montserrat"/>
              <a:cs typeface="Montserrat"/>
              <a:sym typeface="Montserrat"/>
            </a:endParaRPr>
          </a:p>
          <a:p>
            <a:pPr indent="0" lvl="0" marL="0" marR="25400" rtl="0" algn="l">
              <a:lnSpc>
                <a:spcPct val="115000"/>
              </a:lnSpc>
              <a:spcBef>
                <a:spcPts val="0"/>
              </a:spcBef>
              <a:spcAft>
                <a:spcPts val="0"/>
              </a:spcAft>
              <a:buClr>
                <a:schemeClr val="dk1"/>
              </a:buClr>
              <a:buSzPts val="1100"/>
              <a:buFont typeface="Arial"/>
              <a:buNone/>
            </a:pPr>
            <a:r>
              <a:rPr lang="en" sz="2000">
                <a:solidFill>
                  <a:srgbClr val="2B2A29"/>
                </a:solidFill>
                <a:latin typeface="Montserrat"/>
                <a:ea typeface="Montserrat"/>
                <a:cs typeface="Montserrat"/>
                <a:sym typeface="Montserrat"/>
              </a:rPr>
              <a:t>}}</a:t>
            </a:r>
            <a:endParaRPr sz="2000">
              <a:solidFill>
                <a:srgbClr val="2B2A29"/>
              </a:solidFill>
              <a:latin typeface="Montserrat"/>
              <a:ea typeface="Montserrat"/>
              <a:cs typeface="Montserrat"/>
              <a:sym typeface="Montserrat"/>
            </a:endParaRPr>
          </a:p>
          <a:p>
            <a:pPr indent="0" lvl="0" marL="0" marR="25400" rtl="0" algn="l">
              <a:lnSpc>
                <a:spcPct val="115000"/>
              </a:lnSpc>
              <a:spcBef>
                <a:spcPts val="0"/>
              </a:spcBef>
              <a:spcAft>
                <a:spcPts val="0"/>
              </a:spcAft>
              <a:buClr>
                <a:schemeClr val="dk1"/>
              </a:buClr>
              <a:buSzPts val="1100"/>
              <a:buFont typeface="Arial"/>
              <a:buNone/>
            </a:pPr>
            <a:r>
              <a:rPr lang="en" sz="2000">
                <a:solidFill>
                  <a:srgbClr val="2B2A29"/>
                </a:solidFill>
                <a:latin typeface="Montserrat"/>
                <a:ea typeface="Montserrat"/>
                <a:cs typeface="Montserrat"/>
                <a:sym typeface="Montserrat"/>
              </a:rPr>
              <a:t>// a</a:t>
            </a:r>
            <a:endParaRPr sz="2000">
              <a:solidFill>
                <a:srgbClr val="2B2A29"/>
              </a:solidFill>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464" name="Shape 1464"/>
        <p:cNvGrpSpPr/>
        <p:nvPr/>
      </p:nvGrpSpPr>
      <p:grpSpPr>
        <a:xfrm>
          <a:off x="0" y="0"/>
          <a:ext cx="0" cy="0"/>
          <a:chOff x="0" y="0"/>
          <a:chExt cx="0" cy="0"/>
        </a:xfrm>
      </p:grpSpPr>
      <p:sp>
        <p:nvSpPr>
          <p:cNvPr id="1465" name="Google Shape;1465;p8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457200" rtl="0" algn="ctr">
              <a:lnSpc>
                <a:spcPct val="115000"/>
              </a:lnSpc>
              <a:spcBef>
                <a:spcPts val="0"/>
              </a:spcBef>
              <a:spcAft>
                <a:spcPts val="1200"/>
              </a:spcAft>
              <a:buNone/>
            </a:pPr>
            <a:r>
              <a:rPr b="1" lang="en" sz="2000">
                <a:latin typeface="Consolas"/>
                <a:ea typeface="Consolas"/>
                <a:cs typeface="Consolas"/>
                <a:sym typeface="Consolas"/>
              </a:rPr>
              <a:t>StringBuilder.</a:t>
            </a:r>
            <a:r>
              <a:rPr b="1" lang="en" sz="2000">
                <a:latin typeface="Consolas"/>
                <a:ea typeface="Consolas"/>
                <a:cs typeface="Consolas"/>
                <a:sym typeface="Consolas"/>
              </a:rPr>
              <a:t>trimToSize()</a:t>
            </a:r>
            <a:endParaRPr b="1" sz="2000"/>
          </a:p>
        </p:txBody>
      </p:sp>
      <p:sp>
        <p:nvSpPr>
          <p:cNvPr id="1466" name="Google Shape;1466;p88"/>
          <p:cNvSpPr txBox="1"/>
          <p:nvPr>
            <p:ph idx="1" type="body"/>
          </p:nvPr>
        </p:nvSpPr>
        <p:spPr>
          <a:xfrm>
            <a:off x="259650" y="1152475"/>
            <a:ext cx="39069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a:solidFill>
                  <a:schemeClr val="dk1"/>
                </a:solidFill>
                <a:latin typeface="Consolas"/>
                <a:ea typeface="Consolas"/>
                <a:cs typeface="Consolas"/>
                <a:sym typeface="Consolas"/>
              </a:rPr>
              <a:t>public void </a:t>
            </a:r>
            <a:r>
              <a:rPr lang="en">
                <a:solidFill>
                  <a:schemeClr val="dk1"/>
                </a:solidFill>
                <a:latin typeface="Consolas"/>
                <a:ea typeface="Consolas"/>
                <a:cs typeface="Consolas"/>
                <a:sym typeface="Consolas"/>
              </a:rPr>
              <a:t>trimToSize()</a:t>
            </a:r>
            <a:r>
              <a:rPr lang="en">
                <a:solidFill>
                  <a:schemeClr val="dk1"/>
                </a:solidFill>
              </a:rPr>
              <a:t>:</a:t>
            </a:r>
            <a:endParaRPr>
              <a:solidFill>
                <a:schemeClr val="dk1"/>
              </a:solidFill>
            </a:endParaRPr>
          </a:p>
          <a:p>
            <a:pPr indent="-317500" lvl="0" marL="457200" rtl="0" algn="l">
              <a:spcBef>
                <a:spcPts val="1200"/>
              </a:spcBef>
              <a:spcAft>
                <a:spcPts val="0"/>
              </a:spcAft>
              <a:buClr>
                <a:schemeClr val="dk1"/>
              </a:buClr>
              <a:buSzPts val="1400"/>
              <a:buChar char="-"/>
            </a:pPr>
            <a:r>
              <a:rPr lang="en" sz="1400">
                <a:solidFill>
                  <a:schemeClr val="dk1"/>
                </a:solidFill>
              </a:rPr>
              <a:t>Phương thức này được sử dụng để gọt bỏ phần sức chứa (capacity) dư thừa của mảng bên trong.</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Nếu bộ đệm của đối tượng lớp StringBuilder không được sử dụng hết, vd: chỉ chứa chuỗi “aaa” (3 ký tự) khi sức chứa là 12, thì trimToSize() sẽ giảm sức chứa của bộ đệm xuống còn 3, tối ưu bộ nhớ được sử dụng.</a:t>
            </a:r>
            <a:endParaRPr b="1" sz="1400">
              <a:solidFill>
                <a:schemeClr val="dk1"/>
              </a:solidFill>
            </a:endParaRPr>
          </a:p>
        </p:txBody>
      </p:sp>
      <p:sp>
        <p:nvSpPr>
          <p:cNvPr id="1467" name="Google Shape;1467;p88"/>
          <p:cNvSpPr txBox="1"/>
          <p:nvPr/>
        </p:nvSpPr>
        <p:spPr>
          <a:xfrm>
            <a:off x="7100625" y="4632525"/>
            <a:ext cx="19083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2"/>
                </a:solidFill>
                <a:latin typeface="Consolas"/>
                <a:ea typeface="Consolas"/>
                <a:cs typeface="Consolas"/>
                <a:sym typeface="Consolas"/>
              </a:rPr>
              <a:t>Code Sample from: GeeksForGeeks</a:t>
            </a:r>
            <a:endParaRPr sz="700">
              <a:solidFill>
                <a:schemeClr val="dk2"/>
              </a:solidFill>
              <a:latin typeface="Consolas"/>
              <a:ea typeface="Consolas"/>
              <a:cs typeface="Consolas"/>
              <a:sym typeface="Consolas"/>
            </a:endParaRPr>
          </a:p>
        </p:txBody>
      </p:sp>
      <p:grpSp>
        <p:nvGrpSpPr>
          <p:cNvPr id="1468" name="Google Shape;1468;p88"/>
          <p:cNvGrpSpPr/>
          <p:nvPr/>
        </p:nvGrpSpPr>
        <p:grpSpPr>
          <a:xfrm>
            <a:off x="5237006" y="-210168"/>
            <a:ext cx="5548293" cy="7049275"/>
            <a:chOff x="5237006" y="-210168"/>
            <a:chExt cx="5548293" cy="7049275"/>
          </a:xfrm>
        </p:grpSpPr>
        <p:sp>
          <p:nvSpPr>
            <p:cNvPr id="1469" name="Google Shape;1469;p88"/>
            <p:cNvSpPr/>
            <p:nvPr/>
          </p:nvSpPr>
          <p:spPr>
            <a:xfrm rot="-6688416">
              <a:off x="6404690" y="855923"/>
              <a:ext cx="4352417" cy="3025418"/>
            </a:xfrm>
            <a:prstGeom prst="rtTriangle">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0" name="Google Shape;1470;p88"/>
            <p:cNvSpPr/>
            <p:nvPr/>
          </p:nvSpPr>
          <p:spPr>
            <a:xfrm rot="-4951602">
              <a:off x="5983316" y="1722252"/>
              <a:ext cx="4352472" cy="3025710"/>
            </a:xfrm>
            <a:prstGeom prst="rtTriangle">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1" name="Google Shape;1471;p88"/>
            <p:cNvSpPr/>
            <p:nvPr/>
          </p:nvSpPr>
          <p:spPr>
            <a:xfrm rot="-3437154">
              <a:off x="5509804" y="2677520"/>
              <a:ext cx="4352504" cy="3025773"/>
            </a:xfrm>
            <a:prstGeom prst="rtTriangle">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472" name="Google Shape;1472;p88"/>
          <p:cNvSpPr txBox="1"/>
          <p:nvPr/>
        </p:nvSpPr>
        <p:spPr>
          <a:xfrm>
            <a:off x="4085600" y="1763125"/>
            <a:ext cx="4965300" cy="21240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9900FF"/>
                </a:solidFill>
                <a:latin typeface="Consolas"/>
                <a:ea typeface="Consolas"/>
                <a:cs typeface="Consolas"/>
                <a:sym typeface="Consolas"/>
              </a:rPr>
              <a:t>StringBuilder</a:t>
            </a:r>
            <a:r>
              <a:rPr lang="en">
                <a:solidFill>
                  <a:schemeClr val="dk1"/>
                </a:solidFill>
                <a:latin typeface="Consolas"/>
                <a:ea typeface="Consolas"/>
                <a:cs typeface="Consolas"/>
                <a:sym typeface="Consolas"/>
              </a:rPr>
              <a:t> str = new </a:t>
            </a:r>
            <a:r>
              <a:rPr lang="en">
                <a:solidFill>
                  <a:srgbClr val="9900FF"/>
                </a:solidFill>
                <a:latin typeface="Consolas"/>
                <a:ea typeface="Consolas"/>
                <a:cs typeface="Consolas"/>
                <a:sym typeface="Consolas"/>
              </a:rPr>
              <a:t>StringBuilder</a:t>
            </a:r>
            <a:r>
              <a:rPr lang="en">
                <a:solidFill>
                  <a:schemeClr val="dk1"/>
                </a:solidFill>
                <a:latin typeface="Consolas"/>
                <a:ea typeface="Consolas"/>
                <a:cs typeface="Consolas"/>
                <a:sym typeface="Consolas"/>
              </a:rPr>
              <a:t>(</a:t>
            </a:r>
            <a:r>
              <a:rPr lang="en">
                <a:solidFill>
                  <a:srgbClr val="FF0000"/>
                </a:solidFill>
                <a:latin typeface="Consolas"/>
                <a:ea typeface="Consolas"/>
                <a:cs typeface="Consolas"/>
                <a:sym typeface="Consolas"/>
              </a:rPr>
              <a:t>“I Love”</a:t>
            </a: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rgbClr val="9900FF"/>
                </a:solidFill>
                <a:latin typeface="Consolas"/>
                <a:ea typeface="Consolas"/>
                <a:cs typeface="Consolas"/>
                <a:sym typeface="Consolas"/>
              </a:rPr>
              <a:t>System</a:t>
            </a:r>
            <a:r>
              <a:rPr lang="en">
                <a:solidFill>
                  <a:schemeClr val="dk1"/>
                </a:solidFill>
                <a:latin typeface="Consolas"/>
                <a:ea typeface="Consolas"/>
                <a:cs typeface="Consolas"/>
                <a:sym typeface="Consolas"/>
              </a:rPr>
              <a:t>.out.println(str.capacity()) </a:t>
            </a:r>
            <a:r>
              <a:rPr lang="en">
                <a:solidFill>
                  <a:srgbClr val="188038"/>
                </a:solidFill>
                <a:latin typeface="Consolas"/>
                <a:ea typeface="Consolas"/>
                <a:cs typeface="Consolas"/>
                <a:sym typeface="Consolas"/>
              </a:rPr>
              <a:t>// 22</a:t>
            </a:r>
            <a:endParaRPr>
              <a:solidFill>
                <a:srgbClr val="9900FF"/>
              </a:solidFill>
              <a:latin typeface="Consolas"/>
              <a:ea typeface="Consolas"/>
              <a:cs typeface="Consolas"/>
              <a:sym typeface="Consolas"/>
            </a:endParaRPr>
          </a:p>
          <a:p>
            <a:pPr indent="0" lvl="0" marL="0" rtl="0" algn="l">
              <a:spcBef>
                <a:spcPts val="0"/>
              </a:spcBef>
              <a:spcAft>
                <a:spcPts val="0"/>
              </a:spcAft>
              <a:buNone/>
            </a:pPr>
            <a:r>
              <a:rPr lang="en">
                <a:solidFill>
                  <a:srgbClr val="188038"/>
                </a:solidFill>
                <a:latin typeface="Consolas"/>
                <a:ea typeface="Consolas"/>
                <a:cs typeface="Consolas"/>
                <a:sym typeface="Consolas"/>
              </a:rPr>
              <a:t>// Change the content</a:t>
            </a:r>
            <a:endParaRPr>
              <a:solidFill>
                <a:srgbClr val="9900FF"/>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str.append(</a:t>
            </a:r>
            <a:r>
              <a:rPr lang="en">
                <a:solidFill>
                  <a:srgbClr val="FF0000"/>
                </a:solidFill>
                <a:latin typeface="Consolas"/>
                <a:ea typeface="Consolas"/>
                <a:cs typeface="Consolas"/>
                <a:sym typeface="Consolas"/>
              </a:rPr>
              <a:t>“HCMUS and Science”</a:t>
            </a: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rgbClr val="9900FF"/>
                </a:solidFill>
                <a:latin typeface="Consolas"/>
                <a:ea typeface="Consolas"/>
                <a:cs typeface="Consolas"/>
                <a:sym typeface="Consolas"/>
              </a:rPr>
              <a:t>System</a:t>
            </a:r>
            <a:r>
              <a:rPr lang="en">
                <a:solidFill>
                  <a:schemeClr val="dk1"/>
                </a:solidFill>
                <a:latin typeface="Consolas"/>
                <a:ea typeface="Consolas"/>
                <a:cs typeface="Consolas"/>
                <a:sym typeface="Consolas"/>
              </a:rPr>
              <a:t>.out.println(str.capacity()) </a:t>
            </a:r>
            <a:r>
              <a:rPr lang="en">
                <a:solidFill>
                  <a:srgbClr val="188038"/>
                </a:solidFill>
                <a:latin typeface="Consolas"/>
                <a:ea typeface="Consolas"/>
                <a:cs typeface="Consolas"/>
                <a:sym typeface="Consolas"/>
              </a:rPr>
              <a:t>// 46</a:t>
            </a:r>
            <a:endParaRPr>
              <a:solidFill>
                <a:srgbClr val="188038"/>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188038"/>
                </a:solidFill>
                <a:latin typeface="Consolas"/>
                <a:ea typeface="Consolas"/>
                <a:cs typeface="Consolas"/>
                <a:sym typeface="Consolas"/>
              </a:rPr>
              <a:t>// Trim</a:t>
            </a:r>
            <a:endParaRPr>
              <a:solidFill>
                <a:srgbClr val="188038"/>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str.trimToSize();</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rgbClr val="9900FF"/>
                </a:solidFill>
                <a:latin typeface="Consolas"/>
                <a:ea typeface="Consolas"/>
                <a:cs typeface="Consolas"/>
                <a:sym typeface="Consolas"/>
              </a:rPr>
              <a:t>System</a:t>
            </a:r>
            <a:r>
              <a:rPr lang="en">
                <a:solidFill>
                  <a:schemeClr val="dk1"/>
                </a:solidFill>
                <a:latin typeface="Consolas"/>
                <a:ea typeface="Consolas"/>
                <a:cs typeface="Consolas"/>
                <a:sym typeface="Consolas"/>
              </a:rPr>
              <a:t>.out.println(str.capacity()) </a:t>
            </a:r>
            <a:r>
              <a:rPr lang="en">
                <a:solidFill>
                  <a:srgbClr val="188038"/>
                </a:solidFill>
                <a:latin typeface="Consolas"/>
                <a:ea typeface="Consolas"/>
                <a:cs typeface="Consolas"/>
                <a:sym typeface="Consolas"/>
              </a:rPr>
              <a:t>// 23</a:t>
            </a:r>
            <a:endParaRPr>
              <a:solidFill>
                <a:srgbClr val="188038"/>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476" name="Shape 1476"/>
        <p:cNvGrpSpPr/>
        <p:nvPr/>
      </p:nvGrpSpPr>
      <p:grpSpPr>
        <a:xfrm>
          <a:off x="0" y="0"/>
          <a:ext cx="0" cy="0"/>
          <a:chOff x="0" y="0"/>
          <a:chExt cx="0" cy="0"/>
        </a:xfrm>
      </p:grpSpPr>
      <p:sp>
        <p:nvSpPr>
          <p:cNvPr id="1477" name="Google Shape;1477;p89"/>
          <p:cNvSpPr txBox="1"/>
          <p:nvPr>
            <p:ph idx="1" type="body"/>
          </p:nvPr>
        </p:nvSpPr>
        <p:spPr>
          <a:xfrm>
            <a:off x="396875" y="1017725"/>
            <a:ext cx="7802100" cy="455100"/>
          </a:xfrm>
          <a:prstGeom prst="rect">
            <a:avLst/>
          </a:prstGeom>
        </p:spPr>
        <p:txBody>
          <a:bodyPr anchorCtr="0" anchor="t" bIns="91425" lIns="91425" spcFirstLastPara="1" rIns="91425" wrap="square" tIns="91425">
            <a:normAutofit fontScale="92500"/>
          </a:bodyPr>
          <a:lstStyle/>
          <a:p>
            <a:pPr indent="0" lvl="0" marL="457200" rtl="0" algn="l">
              <a:spcBef>
                <a:spcPts val="0"/>
              </a:spcBef>
              <a:spcAft>
                <a:spcPts val="1200"/>
              </a:spcAft>
              <a:buNone/>
            </a:pPr>
            <a:r>
              <a:rPr lang="en">
                <a:solidFill>
                  <a:schemeClr val="dk1"/>
                </a:solidFill>
                <a:latin typeface="Consolas"/>
                <a:ea typeface="Consolas"/>
                <a:cs typeface="Consolas"/>
                <a:sym typeface="Consolas"/>
              </a:rPr>
              <a:t>public StringBuilder </a:t>
            </a:r>
            <a:r>
              <a:rPr lang="en">
                <a:solidFill>
                  <a:schemeClr val="dk1"/>
                </a:solidFill>
                <a:latin typeface="Consolas"/>
                <a:ea typeface="Consolas"/>
                <a:cs typeface="Consolas"/>
                <a:sym typeface="Consolas"/>
              </a:rPr>
              <a:t>replace(int </a:t>
            </a:r>
            <a:r>
              <a:rPr lang="en">
                <a:solidFill>
                  <a:srgbClr val="0000FF"/>
                </a:solidFill>
                <a:latin typeface="Consolas"/>
                <a:ea typeface="Consolas"/>
                <a:cs typeface="Consolas"/>
                <a:sym typeface="Consolas"/>
              </a:rPr>
              <a:t>start</a:t>
            </a:r>
            <a:r>
              <a:rPr lang="en">
                <a:solidFill>
                  <a:schemeClr val="dk1"/>
                </a:solidFill>
                <a:latin typeface="Consolas"/>
                <a:ea typeface="Consolas"/>
                <a:cs typeface="Consolas"/>
                <a:sym typeface="Consolas"/>
              </a:rPr>
              <a:t>, int </a:t>
            </a:r>
            <a:r>
              <a:rPr lang="en">
                <a:solidFill>
                  <a:srgbClr val="0000FF"/>
                </a:solidFill>
                <a:latin typeface="Consolas"/>
                <a:ea typeface="Consolas"/>
                <a:cs typeface="Consolas"/>
                <a:sym typeface="Consolas"/>
              </a:rPr>
              <a:t>end</a:t>
            </a:r>
            <a:r>
              <a:rPr lang="en">
                <a:solidFill>
                  <a:schemeClr val="dk1"/>
                </a:solidFill>
                <a:latin typeface="Consolas"/>
                <a:ea typeface="Consolas"/>
                <a:cs typeface="Consolas"/>
                <a:sym typeface="Consolas"/>
              </a:rPr>
              <a:t>, String </a:t>
            </a:r>
            <a:r>
              <a:rPr lang="en">
                <a:solidFill>
                  <a:srgbClr val="FF0000"/>
                </a:solidFill>
                <a:latin typeface="Consolas"/>
                <a:ea typeface="Consolas"/>
                <a:cs typeface="Consolas"/>
                <a:sym typeface="Consolas"/>
              </a:rPr>
              <a:t>str</a:t>
            </a:r>
            <a:r>
              <a:rPr lang="en">
                <a:solidFill>
                  <a:schemeClr val="dk1"/>
                </a:solidFill>
                <a:latin typeface="Consolas"/>
                <a:ea typeface="Consolas"/>
                <a:cs typeface="Consolas"/>
                <a:sym typeface="Consolas"/>
              </a:rPr>
              <a:t>)</a:t>
            </a:r>
            <a:endParaRPr/>
          </a:p>
        </p:txBody>
      </p:sp>
      <p:sp>
        <p:nvSpPr>
          <p:cNvPr id="1478" name="Google Shape;1478;p8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457200" rtl="0" algn="ctr">
              <a:lnSpc>
                <a:spcPct val="115000"/>
              </a:lnSpc>
              <a:spcBef>
                <a:spcPts val="0"/>
              </a:spcBef>
              <a:spcAft>
                <a:spcPts val="1200"/>
              </a:spcAft>
              <a:buNone/>
            </a:pPr>
            <a:r>
              <a:rPr b="1" lang="en" sz="2244">
                <a:latin typeface="Consolas"/>
                <a:ea typeface="Consolas"/>
                <a:cs typeface="Consolas"/>
                <a:sym typeface="Consolas"/>
              </a:rPr>
              <a:t>StringBuilder.replace()</a:t>
            </a:r>
            <a:endParaRPr b="1" sz="3244"/>
          </a:p>
        </p:txBody>
      </p:sp>
      <p:sp>
        <p:nvSpPr>
          <p:cNvPr id="1479" name="Google Shape;1479;p89"/>
          <p:cNvSpPr txBox="1"/>
          <p:nvPr/>
        </p:nvSpPr>
        <p:spPr>
          <a:xfrm>
            <a:off x="396875" y="4568875"/>
            <a:ext cx="19083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2"/>
                </a:solidFill>
                <a:latin typeface="Consolas"/>
                <a:ea typeface="Consolas"/>
                <a:cs typeface="Consolas"/>
                <a:sym typeface="Consolas"/>
              </a:rPr>
              <a:t>Code Sample from: GeeksForGeeks</a:t>
            </a:r>
            <a:endParaRPr sz="700">
              <a:solidFill>
                <a:schemeClr val="dk2"/>
              </a:solidFill>
              <a:latin typeface="Consolas"/>
              <a:ea typeface="Consolas"/>
              <a:cs typeface="Consolas"/>
              <a:sym typeface="Consolas"/>
            </a:endParaRPr>
          </a:p>
        </p:txBody>
      </p:sp>
      <p:sp>
        <p:nvSpPr>
          <p:cNvPr id="1480" name="Google Shape;1480;p89"/>
          <p:cNvSpPr txBox="1"/>
          <p:nvPr/>
        </p:nvSpPr>
        <p:spPr>
          <a:xfrm>
            <a:off x="396875" y="1472825"/>
            <a:ext cx="3000000" cy="30108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Char char="-"/>
            </a:pPr>
            <a:r>
              <a:rPr lang="en" sz="1800">
                <a:solidFill>
                  <a:schemeClr val="dk1"/>
                </a:solidFill>
              </a:rPr>
              <a:t>Hàm được sử dụng để thay thế một phần của một chuỗi cho trước.</a:t>
            </a:r>
            <a:endParaRPr sz="1800">
              <a:solidFill>
                <a:schemeClr val="dk1"/>
              </a:solidFill>
            </a:endParaRPr>
          </a:p>
          <a:p>
            <a:pPr indent="-342900" lvl="0" marL="457200" rtl="0" algn="l">
              <a:lnSpc>
                <a:spcPct val="115000"/>
              </a:lnSpc>
              <a:spcBef>
                <a:spcPts val="0"/>
              </a:spcBef>
              <a:spcAft>
                <a:spcPts val="0"/>
              </a:spcAft>
              <a:buClr>
                <a:schemeClr val="dk1"/>
              </a:buClr>
              <a:buSzPts val="1800"/>
              <a:buFont typeface="Consolas"/>
              <a:buChar char="-"/>
            </a:pPr>
            <a:r>
              <a:rPr lang="en" sz="1800">
                <a:solidFill>
                  <a:srgbClr val="0000FF"/>
                </a:solidFill>
                <a:latin typeface="Consolas"/>
                <a:ea typeface="Consolas"/>
                <a:cs typeface="Consolas"/>
                <a:sym typeface="Consolas"/>
              </a:rPr>
              <a:t>start</a:t>
            </a:r>
            <a:r>
              <a:rPr lang="en" sz="1800">
                <a:solidFill>
                  <a:schemeClr val="dk1"/>
                </a:solidFill>
                <a:latin typeface="Consolas"/>
                <a:ea typeface="Consolas"/>
                <a:cs typeface="Consolas"/>
                <a:sym typeface="Consolas"/>
              </a:rPr>
              <a:t>, </a:t>
            </a:r>
            <a:r>
              <a:rPr lang="en" sz="1800">
                <a:solidFill>
                  <a:srgbClr val="0000FF"/>
                </a:solidFill>
                <a:latin typeface="Consolas"/>
                <a:ea typeface="Consolas"/>
                <a:cs typeface="Consolas"/>
                <a:sym typeface="Consolas"/>
              </a:rPr>
              <a:t>end</a:t>
            </a:r>
            <a:r>
              <a:rPr lang="en" sz="1800">
                <a:solidFill>
                  <a:schemeClr val="dk1"/>
                </a:solidFill>
                <a:latin typeface="Consolas"/>
                <a:ea typeface="Consolas"/>
                <a:cs typeface="Consolas"/>
                <a:sym typeface="Consolas"/>
              </a:rPr>
              <a:t>: </a:t>
            </a:r>
            <a:r>
              <a:rPr lang="en" sz="1800">
                <a:solidFill>
                  <a:schemeClr val="dk1"/>
                </a:solidFill>
              </a:rPr>
              <a:t>index các vị trí bắt đầu và kết thúc của phần được thay thế</a:t>
            </a:r>
            <a:endParaRPr sz="1800">
              <a:solidFill>
                <a:schemeClr val="dk1"/>
              </a:solidFill>
            </a:endParaRPr>
          </a:p>
          <a:p>
            <a:pPr indent="-342900" lvl="0" marL="457200" rtl="0" algn="l">
              <a:lnSpc>
                <a:spcPct val="115000"/>
              </a:lnSpc>
              <a:spcBef>
                <a:spcPts val="0"/>
              </a:spcBef>
              <a:spcAft>
                <a:spcPts val="0"/>
              </a:spcAft>
              <a:buClr>
                <a:schemeClr val="dk1"/>
              </a:buClr>
              <a:buSzPts val="1800"/>
              <a:buFont typeface="Consolas"/>
              <a:buChar char="-"/>
            </a:pPr>
            <a:r>
              <a:rPr lang="en" sz="1800">
                <a:solidFill>
                  <a:srgbClr val="FF0000"/>
                </a:solidFill>
                <a:latin typeface="Consolas"/>
                <a:ea typeface="Consolas"/>
                <a:cs typeface="Consolas"/>
                <a:sym typeface="Consolas"/>
              </a:rPr>
              <a:t>str</a:t>
            </a:r>
            <a:r>
              <a:rPr lang="en" sz="1800">
                <a:solidFill>
                  <a:schemeClr val="dk1"/>
                </a:solidFill>
                <a:latin typeface="Consolas"/>
                <a:ea typeface="Consolas"/>
                <a:cs typeface="Consolas"/>
                <a:sym typeface="Consolas"/>
              </a:rPr>
              <a:t>: </a:t>
            </a:r>
            <a:r>
              <a:rPr lang="en" sz="1800">
                <a:solidFill>
                  <a:schemeClr val="dk1"/>
                </a:solidFill>
              </a:rPr>
              <a:t>chuỗi được thay thế</a:t>
            </a:r>
            <a:endParaRPr/>
          </a:p>
        </p:txBody>
      </p:sp>
      <p:grpSp>
        <p:nvGrpSpPr>
          <p:cNvPr id="1481" name="Google Shape;1481;p89"/>
          <p:cNvGrpSpPr/>
          <p:nvPr/>
        </p:nvGrpSpPr>
        <p:grpSpPr>
          <a:xfrm>
            <a:off x="5237006" y="-210168"/>
            <a:ext cx="5548293" cy="7049275"/>
            <a:chOff x="5237006" y="-210168"/>
            <a:chExt cx="5548293" cy="7049275"/>
          </a:xfrm>
        </p:grpSpPr>
        <p:sp>
          <p:nvSpPr>
            <p:cNvPr id="1482" name="Google Shape;1482;p89"/>
            <p:cNvSpPr/>
            <p:nvPr/>
          </p:nvSpPr>
          <p:spPr>
            <a:xfrm rot="-6688416">
              <a:off x="6404690" y="855923"/>
              <a:ext cx="4352417" cy="3025418"/>
            </a:xfrm>
            <a:prstGeom prst="rtTriangle">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83" name="Google Shape;1483;p89"/>
            <p:cNvSpPr/>
            <p:nvPr/>
          </p:nvSpPr>
          <p:spPr>
            <a:xfrm rot="-4951602">
              <a:off x="5983316" y="1722252"/>
              <a:ext cx="4352472" cy="3025710"/>
            </a:xfrm>
            <a:prstGeom prst="rtTriangle">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84" name="Google Shape;1484;p89"/>
            <p:cNvSpPr/>
            <p:nvPr/>
          </p:nvSpPr>
          <p:spPr>
            <a:xfrm rot="-3437154">
              <a:off x="5509804" y="2677520"/>
              <a:ext cx="4352504" cy="3025773"/>
            </a:xfrm>
            <a:prstGeom prst="rtTriangle">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485" name="Google Shape;1485;p89"/>
          <p:cNvSpPr txBox="1"/>
          <p:nvPr/>
        </p:nvSpPr>
        <p:spPr>
          <a:xfrm>
            <a:off x="3667500" y="2127050"/>
            <a:ext cx="5363100" cy="14469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en" sz="1300">
                <a:solidFill>
                  <a:srgbClr val="9900FF"/>
                </a:solidFill>
                <a:latin typeface="Consolas"/>
                <a:ea typeface="Consolas"/>
                <a:cs typeface="Consolas"/>
                <a:sym typeface="Consolas"/>
              </a:rPr>
              <a:t>StringBuilder</a:t>
            </a:r>
            <a:r>
              <a:rPr lang="en" sz="1300">
                <a:solidFill>
                  <a:schemeClr val="dk1"/>
                </a:solidFill>
                <a:latin typeface="Consolas"/>
                <a:ea typeface="Consolas"/>
                <a:cs typeface="Consolas"/>
                <a:sym typeface="Consolas"/>
              </a:rPr>
              <a:t> str = new </a:t>
            </a:r>
            <a:r>
              <a:rPr lang="en" sz="1300">
                <a:solidFill>
                  <a:srgbClr val="9900FF"/>
                </a:solidFill>
                <a:latin typeface="Consolas"/>
                <a:ea typeface="Consolas"/>
                <a:cs typeface="Consolas"/>
                <a:sym typeface="Consolas"/>
              </a:rPr>
              <a:t>StringBuilder</a:t>
            </a:r>
            <a:r>
              <a:rPr lang="en" sz="1300">
                <a:solidFill>
                  <a:schemeClr val="dk1"/>
                </a:solidFill>
                <a:latin typeface="Consolas"/>
                <a:ea typeface="Consolas"/>
                <a:cs typeface="Consolas"/>
                <a:sym typeface="Consolas"/>
              </a:rPr>
              <a:t>(</a:t>
            </a:r>
            <a:r>
              <a:rPr lang="en" sz="1300">
                <a:solidFill>
                  <a:srgbClr val="FF0000"/>
                </a:solidFill>
                <a:latin typeface="Consolas"/>
                <a:ea typeface="Consolas"/>
                <a:cs typeface="Consolas"/>
                <a:sym typeface="Consolas"/>
              </a:rPr>
              <a:t>"abcdefg"</a:t>
            </a:r>
            <a:r>
              <a:rPr lang="en" sz="1300">
                <a:solidFill>
                  <a:schemeClr val="dk1"/>
                </a:solidFill>
                <a:latin typeface="Consolas"/>
                <a:ea typeface="Consolas"/>
                <a:cs typeface="Consolas"/>
                <a:sym typeface="Consolas"/>
              </a:rPr>
              <a:t>);</a:t>
            </a:r>
            <a:endParaRPr sz="1300">
              <a:solidFill>
                <a:schemeClr val="dk1"/>
              </a:solidFill>
              <a:latin typeface="Consolas"/>
              <a:ea typeface="Consolas"/>
              <a:cs typeface="Consolas"/>
              <a:sym typeface="Consolas"/>
            </a:endParaRPr>
          </a:p>
          <a:p>
            <a:pPr indent="0" lvl="0" marL="0" rtl="0" algn="l">
              <a:lnSpc>
                <a:spcPct val="100000"/>
              </a:lnSpc>
              <a:spcBef>
                <a:spcPts val="1200"/>
              </a:spcBef>
              <a:spcAft>
                <a:spcPts val="0"/>
              </a:spcAft>
              <a:buClr>
                <a:schemeClr val="dk1"/>
              </a:buClr>
              <a:buSzPts val="1100"/>
              <a:buFont typeface="Arial"/>
              <a:buNone/>
            </a:pPr>
            <a:r>
              <a:rPr lang="en" sz="1300">
                <a:solidFill>
                  <a:srgbClr val="9900FF"/>
                </a:solidFill>
                <a:latin typeface="Consolas"/>
                <a:ea typeface="Consolas"/>
                <a:cs typeface="Consolas"/>
                <a:sym typeface="Consolas"/>
              </a:rPr>
              <a:t>System</a:t>
            </a:r>
            <a:r>
              <a:rPr lang="en" sz="1300">
                <a:solidFill>
                  <a:schemeClr val="dk1"/>
                </a:solidFill>
                <a:latin typeface="Consolas"/>
                <a:ea typeface="Consolas"/>
                <a:cs typeface="Consolas"/>
                <a:sym typeface="Consolas"/>
              </a:rPr>
              <a:t>.out.println(str.toString()); </a:t>
            </a:r>
            <a:r>
              <a:rPr lang="en" sz="1300">
                <a:solidFill>
                  <a:srgbClr val="008000"/>
                </a:solidFill>
                <a:latin typeface="Consolas"/>
                <a:ea typeface="Consolas"/>
                <a:cs typeface="Consolas"/>
                <a:sym typeface="Consolas"/>
              </a:rPr>
              <a:t>// “abcdefg”</a:t>
            </a:r>
            <a:endParaRPr sz="1300">
              <a:solidFill>
                <a:srgbClr val="008000"/>
              </a:solidFill>
              <a:latin typeface="Consolas"/>
              <a:ea typeface="Consolas"/>
              <a:cs typeface="Consolas"/>
              <a:sym typeface="Consolas"/>
            </a:endParaRPr>
          </a:p>
          <a:p>
            <a:pPr indent="0" lvl="0" marL="0" rtl="0" algn="l">
              <a:lnSpc>
                <a:spcPct val="100000"/>
              </a:lnSpc>
              <a:spcBef>
                <a:spcPts val="1200"/>
              </a:spcBef>
              <a:spcAft>
                <a:spcPts val="0"/>
              </a:spcAft>
              <a:buNone/>
            </a:pPr>
            <a:r>
              <a:rPr lang="en" sz="1300">
                <a:solidFill>
                  <a:srgbClr val="9900FF"/>
                </a:solidFill>
                <a:latin typeface="Consolas"/>
                <a:ea typeface="Consolas"/>
                <a:cs typeface="Consolas"/>
                <a:sym typeface="Consolas"/>
              </a:rPr>
              <a:t>StringBuilder</a:t>
            </a:r>
            <a:r>
              <a:rPr lang="en" sz="1300">
                <a:solidFill>
                  <a:schemeClr val="dk1"/>
                </a:solidFill>
                <a:latin typeface="Consolas"/>
                <a:ea typeface="Consolas"/>
                <a:cs typeface="Consolas"/>
                <a:sym typeface="Consolas"/>
              </a:rPr>
              <a:t> strReplaced = str.replace(</a:t>
            </a:r>
            <a:r>
              <a:rPr lang="en" sz="1300">
                <a:solidFill>
                  <a:srgbClr val="0000FF"/>
                </a:solidFill>
                <a:latin typeface="Consolas"/>
                <a:ea typeface="Consolas"/>
                <a:cs typeface="Consolas"/>
                <a:sym typeface="Consolas"/>
              </a:rPr>
              <a:t>1</a:t>
            </a:r>
            <a:r>
              <a:rPr lang="en" sz="1300">
                <a:solidFill>
                  <a:schemeClr val="dk1"/>
                </a:solidFill>
                <a:latin typeface="Consolas"/>
                <a:ea typeface="Consolas"/>
                <a:cs typeface="Consolas"/>
                <a:sym typeface="Consolas"/>
              </a:rPr>
              <a:t>, </a:t>
            </a:r>
            <a:r>
              <a:rPr lang="en" sz="1300">
                <a:solidFill>
                  <a:srgbClr val="0000FF"/>
                </a:solidFill>
                <a:latin typeface="Consolas"/>
                <a:ea typeface="Consolas"/>
                <a:cs typeface="Consolas"/>
                <a:sym typeface="Consolas"/>
              </a:rPr>
              <a:t>5</a:t>
            </a:r>
            <a:r>
              <a:rPr lang="en" sz="1300">
                <a:solidFill>
                  <a:schemeClr val="dk1"/>
                </a:solidFill>
                <a:latin typeface="Consolas"/>
                <a:ea typeface="Consolas"/>
                <a:cs typeface="Consolas"/>
                <a:sym typeface="Consolas"/>
              </a:rPr>
              <a:t>, </a:t>
            </a:r>
            <a:r>
              <a:rPr lang="en" sz="1300">
                <a:solidFill>
                  <a:srgbClr val="FF0000"/>
                </a:solidFill>
                <a:latin typeface="Consolas"/>
                <a:ea typeface="Consolas"/>
                <a:cs typeface="Consolas"/>
                <a:sym typeface="Consolas"/>
              </a:rPr>
              <a:t>"xyz"</a:t>
            </a:r>
            <a:r>
              <a:rPr lang="en" sz="1300">
                <a:solidFill>
                  <a:schemeClr val="dk1"/>
                </a:solidFill>
                <a:latin typeface="Consolas"/>
                <a:ea typeface="Consolas"/>
                <a:cs typeface="Consolas"/>
                <a:sym typeface="Consolas"/>
              </a:rPr>
              <a:t>);</a:t>
            </a:r>
            <a:endParaRPr sz="1300">
              <a:solidFill>
                <a:schemeClr val="dk1"/>
              </a:solidFill>
              <a:latin typeface="Consolas"/>
              <a:ea typeface="Consolas"/>
              <a:cs typeface="Consolas"/>
              <a:sym typeface="Consolas"/>
            </a:endParaRPr>
          </a:p>
          <a:p>
            <a:pPr indent="0" lvl="0" marL="0" rtl="0" algn="l">
              <a:lnSpc>
                <a:spcPct val="100000"/>
              </a:lnSpc>
              <a:spcBef>
                <a:spcPts val="1200"/>
              </a:spcBef>
              <a:spcAft>
                <a:spcPts val="1200"/>
              </a:spcAft>
              <a:buNone/>
            </a:pPr>
            <a:r>
              <a:rPr lang="en" sz="1300">
                <a:solidFill>
                  <a:srgbClr val="9900FF"/>
                </a:solidFill>
                <a:latin typeface="Consolas"/>
                <a:ea typeface="Consolas"/>
                <a:cs typeface="Consolas"/>
                <a:sym typeface="Consolas"/>
              </a:rPr>
              <a:t>System</a:t>
            </a:r>
            <a:r>
              <a:rPr lang="en" sz="1300">
                <a:solidFill>
                  <a:schemeClr val="dk1"/>
                </a:solidFill>
                <a:latin typeface="Consolas"/>
                <a:ea typeface="Consolas"/>
                <a:cs typeface="Consolas"/>
                <a:sym typeface="Consolas"/>
              </a:rPr>
              <a:t>.out.println(strReplaced.toString()); </a:t>
            </a:r>
            <a:r>
              <a:rPr lang="en" sz="1300">
                <a:solidFill>
                  <a:srgbClr val="188038"/>
                </a:solidFill>
                <a:latin typeface="Consolas"/>
                <a:ea typeface="Consolas"/>
                <a:cs typeface="Consolas"/>
                <a:sym typeface="Consolas"/>
              </a:rPr>
              <a:t>// “axyzfg”</a:t>
            </a:r>
            <a:endParaRPr sz="1300">
              <a:solidFill>
                <a:srgbClr val="188038"/>
              </a:solidFill>
              <a:latin typeface="Consolas"/>
              <a:ea typeface="Consolas"/>
              <a:cs typeface="Consolas"/>
              <a:sym typeface="Consola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489" name="Shape 1489"/>
        <p:cNvGrpSpPr/>
        <p:nvPr/>
      </p:nvGrpSpPr>
      <p:grpSpPr>
        <a:xfrm>
          <a:off x="0" y="0"/>
          <a:ext cx="0" cy="0"/>
          <a:chOff x="0" y="0"/>
          <a:chExt cx="0" cy="0"/>
        </a:xfrm>
      </p:grpSpPr>
      <p:sp>
        <p:nvSpPr>
          <p:cNvPr id="1490" name="Google Shape;1490;p9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457200" rtl="0" algn="ctr">
              <a:lnSpc>
                <a:spcPct val="115000"/>
              </a:lnSpc>
              <a:spcBef>
                <a:spcPts val="0"/>
              </a:spcBef>
              <a:spcAft>
                <a:spcPts val="1200"/>
              </a:spcAft>
              <a:buNone/>
            </a:pPr>
            <a:r>
              <a:rPr b="1" lang="en" sz="2000">
                <a:latin typeface="Consolas"/>
                <a:ea typeface="Consolas"/>
                <a:cs typeface="Consolas"/>
                <a:sym typeface="Consolas"/>
              </a:rPr>
              <a:t>StringBuilder.delete()</a:t>
            </a:r>
            <a:endParaRPr b="1" sz="2000"/>
          </a:p>
        </p:txBody>
      </p:sp>
      <p:sp>
        <p:nvSpPr>
          <p:cNvPr id="1491" name="Google Shape;1491;p90"/>
          <p:cNvSpPr txBox="1"/>
          <p:nvPr>
            <p:ph idx="1" type="body"/>
          </p:nvPr>
        </p:nvSpPr>
        <p:spPr>
          <a:xfrm>
            <a:off x="259650" y="1152475"/>
            <a:ext cx="8520600" cy="12429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a:solidFill>
                  <a:schemeClr val="dk1"/>
                </a:solidFill>
                <a:latin typeface="Consolas"/>
                <a:ea typeface="Consolas"/>
                <a:cs typeface="Consolas"/>
                <a:sym typeface="Consolas"/>
              </a:rPr>
              <a:t>public StringBuilder </a:t>
            </a:r>
            <a:r>
              <a:rPr lang="en">
                <a:solidFill>
                  <a:schemeClr val="dk1"/>
                </a:solidFill>
                <a:latin typeface="Consolas"/>
                <a:ea typeface="Consolas"/>
                <a:cs typeface="Consolas"/>
                <a:sym typeface="Consolas"/>
              </a:rPr>
              <a:t>delete(int </a:t>
            </a:r>
            <a:r>
              <a:rPr lang="en">
                <a:solidFill>
                  <a:srgbClr val="FF0000"/>
                </a:solidFill>
                <a:latin typeface="Consolas"/>
                <a:ea typeface="Consolas"/>
                <a:cs typeface="Consolas"/>
                <a:sym typeface="Consolas"/>
              </a:rPr>
              <a:t>start</a:t>
            </a:r>
            <a:r>
              <a:rPr lang="en">
                <a:solidFill>
                  <a:schemeClr val="dk1"/>
                </a:solidFill>
                <a:latin typeface="Consolas"/>
                <a:ea typeface="Consolas"/>
                <a:cs typeface="Consolas"/>
                <a:sym typeface="Consolas"/>
              </a:rPr>
              <a:t>, int </a:t>
            </a:r>
            <a:r>
              <a:rPr lang="en">
                <a:solidFill>
                  <a:srgbClr val="FF0000"/>
                </a:solidFill>
                <a:latin typeface="Consolas"/>
                <a:ea typeface="Consolas"/>
                <a:cs typeface="Consolas"/>
                <a:sym typeface="Consolas"/>
              </a:rPr>
              <a:t>end</a:t>
            </a: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342900" lvl="0" marL="457200" rtl="0" algn="l">
              <a:spcBef>
                <a:spcPts val="1200"/>
              </a:spcBef>
              <a:spcAft>
                <a:spcPts val="0"/>
              </a:spcAft>
              <a:buClr>
                <a:schemeClr val="dk1"/>
              </a:buClr>
              <a:buSzPts val="1800"/>
              <a:buChar char="-"/>
            </a:pPr>
            <a:r>
              <a:rPr lang="en">
                <a:solidFill>
                  <a:schemeClr val="dk1"/>
                </a:solidFill>
              </a:rPr>
              <a:t>Hàm được sử dụng để xóa một phần của chuỗi cho trước.</a:t>
            </a:r>
            <a:endParaRPr>
              <a:solidFill>
                <a:schemeClr val="dk1"/>
              </a:solidFill>
            </a:endParaRPr>
          </a:p>
          <a:p>
            <a:pPr indent="-342900" lvl="0" marL="457200" rtl="0" algn="l">
              <a:spcBef>
                <a:spcPts val="0"/>
              </a:spcBef>
              <a:spcAft>
                <a:spcPts val="0"/>
              </a:spcAft>
              <a:buClr>
                <a:schemeClr val="dk1"/>
              </a:buClr>
              <a:buSzPts val="1800"/>
              <a:buFont typeface="Consolas"/>
              <a:buChar char="-"/>
            </a:pPr>
            <a:r>
              <a:rPr lang="en">
                <a:solidFill>
                  <a:srgbClr val="FF0000"/>
                </a:solidFill>
                <a:latin typeface="Consolas"/>
                <a:ea typeface="Consolas"/>
                <a:cs typeface="Consolas"/>
                <a:sym typeface="Consolas"/>
              </a:rPr>
              <a:t>start</a:t>
            </a:r>
            <a:r>
              <a:rPr lang="en">
                <a:solidFill>
                  <a:schemeClr val="dk1"/>
                </a:solidFill>
                <a:latin typeface="Consolas"/>
                <a:ea typeface="Consolas"/>
                <a:cs typeface="Consolas"/>
                <a:sym typeface="Consolas"/>
              </a:rPr>
              <a:t>, </a:t>
            </a:r>
            <a:r>
              <a:rPr lang="en">
                <a:solidFill>
                  <a:srgbClr val="FF0000"/>
                </a:solidFill>
                <a:latin typeface="Consolas"/>
                <a:ea typeface="Consolas"/>
                <a:cs typeface="Consolas"/>
                <a:sym typeface="Consolas"/>
              </a:rPr>
              <a:t>end</a:t>
            </a:r>
            <a:r>
              <a:rPr lang="en">
                <a:solidFill>
                  <a:schemeClr val="dk1"/>
                </a:solidFill>
                <a:latin typeface="Consolas"/>
                <a:ea typeface="Consolas"/>
                <a:cs typeface="Consolas"/>
                <a:sym typeface="Consolas"/>
              </a:rPr>
              <a:t>: </a:t>
            </a:r>
            <a:r>
              <a:rPr lang="en">
                <a:solidFill>
                  <a:schemeClr val="dk1"/>
                </a:solidFill>
              </a:rPr>
              <a:t>index các vị trí bắt đầu và kết thúc của phần cần xóa</a:t>
            </a:r>
            <a:endParaRPr>
              <a:solidFill>
                <a:schemeClr val="dk1"/>
              </a:solidFill>
            </a:endParaRPr>
          </a:p>
        </p:txBody>
      </p:sp>
      <p:sp>
        <p:nvSpPr>
          <p:cNvPr id="1492" name="Google Shape;1492;p90"/>
          <p:cNvSpPr txBox="1"/>
          <p:nvPr/>
        </p:nvSpPr>
        <p:spPr>
          <a:xfrm>
            <a:off x="364575" y="4568875"/>
            <a:ext cx="19083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2"/>
                </a:solidFill>
                <a:latin typeface="Consolas"/>
                <a:ea typeface="Consolas"/>
                <a:cs typeface="Consolas"/>
                <a:sym typeface="Consolas"/>
              </a:rPr>
              <a:t>Code Sample from: GeeksForGeeks</a:t>
            </a:r>
            <a:endParaRPr sz="700">
              <a:solidFill>
                <a:schemeClr val="dk2"/>
              </a:solidFill>
              <a:latin typeface="Consolas"/>
              <a:ea typeface="Consolas"/>
              <a:cs typeface="Consolas"/>
              <a:sym typeface="Consolas"/>
            </a:endParaRPr>
          </a:p>
        </p:txBody>
      </p:sp>
      <p:grpSp>
        <p:nvGrpSpPr>
          <p:cNvPr id="1493" name="Google Shape;1493;p90"/>
          <p:cNvGrpSpPr/>
          <p:nvPr/>
        </p:nvGrpSpPr>
        <p:grpSpPr>
          <a:xfrm>
            <a:off x="5237006" y="-210168"/>
            <a:ext cx="5548293" cy="7049275"/>
            <a:chOff x="5237006" y="-210168"/>
            <a:chExt cx="5548293" cy="7049275"/>
          </a:xfrm>
        </p:grpSpPr>
        <p:sp>
          <p:nvSpPr>
            <p:cNvPr id="1494" name="Google Shape;1494;p90"/>
            <p:cNvSpPr/>
            <p:nvPr/>
          </p:nvSpPr>
          <p:spPr>
            <a:xfrm rot="-6688416">
              <a:off x="6404690" y="855923"/>
              <a:ext cx="4352417" cy="3025418"/>
            </a:xfrm>
            <a:prstGeom prst="rtTriangle">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95" name="Google Shape;1495;p90"/>
            <p:cNvSpPr/>
            <p:nvPr/>
          </p:nvSpPr>
          <p:spPr>
            <a:xfrm rot="-4951602">
              <a:off x="5983316" y="1722252"/>
              <a:ext cx="4352472" cy="3025710"/>
            </a:xfrm>
            <a:prstGeom prst="rtTriangle">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96" name="Google Shape;1496;p90"/>
            <p:cNvSpPr/>
            <p:nvPr/>
          </p:nvSpPr>
          <p:spPr>
            <a:xfrm rot="-3437154">
              <a:off x="5509804" y="2677520"/>
              <a:ext cx="4352504" cy="3025773"/>
            </a:xfrm>
            <a:prstGeom prst="rtTriangle">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497" name="Google Shape;1497;p90"/>
          <p:cNvSpPr txBox="1"/>
          <p:nvPr/>
        </p:nvSpPr>
        <p:spPr>
          <a:xfrm>
            <a:off x="1937550" y="2395375"/>
            <a:ext cx="5164800" cy="14469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en" sz="1300">
                <a:solidFill>
                  <a:srgbClr val="9900FF"/>
                </a:solidFill>
                <a:latin typeface="Consolas"/>
                <a:ea typeface="Consolas"/>
                <a:cs typeface="Consolas"/>
                <a:sym typeface="Consolas"/>
              </a:rPr>
              <a:t>StringBuilder</a:t>
            </a:r>
            <a:r>
              <a:rPr lang="en" sz="1300">
                <a:solidFill>
                  <a:schemeClr val="dk1"/>
                </a:solidFill>
                <a:latin typeface="Consolas"/>
                <a:ea typeface="Consolas"/>
                <a:cs typeface="Consolas"/>
                <a:sym typeface="Consolas"/>
              </a:rPr>
              <a:t> str = new </a:t>
            </a:r>
            <a:r>
              <a:rPr lang="en" sz="1300">
                <a:solidFill>
                  <a:srgbClr val="9900FF"/>
                </a:solidFill>
                <a:latin typeface="Consolas"/>
                <a:ea typeface="Consolas"/>
                <a:cs typeface="Consolas"/>
                <a:sym typeface="Consolas"/>
              </a:rPr>
              <a:t>StringBuilder</a:t>
            </a:r>
            <a:r>
              <a:rPr lang="en" sz="1300">
                <a:solidFill>
                  <a:schemeClr val="dk1"/>
                </a:solidFill>
                <a:latin typeface="Consolas"/>
                <a:ea typeface="Consolas"/>
                <a:cs typeface="Consolas"/>
                <a:sym typeface="Consolas"/>
              </a:rPr>
              <a:t>(</a:t>
            </a:r>
            <a:r>
              <a:rPr lang="en" sz="1300">
                <a:solidFill>
                  <a:srgbClr val="FF0000"/>
                </a:solidFill>
                <a:latin typeface="Consolas"/>
                <a:ea typeface="Consolas"/>
                <a:cs typeface="Consolas"/>
                <a:sym typeface="Consolas"/>
              </a:rPr>
              <a:t>"abcdefg"</a:t>
            </a:r>
            <a:r>
              <a:rPr lang="en" sz="1300">
                <a:solidFill>
                  <a:schemeClr val="dk1"/>
                </a:solidFill>
                <a:latin typeface="Consolas"/>
                <a:ea typeface="Consolas"/>
                <a:cs typeface="Consolas"/>
                <a:sym typeface="Consolas"/>
              </a:rPr>
              <a:t>);</a:t>
            </a:r>
            <a:endParaRPr sz="1300">
              <a:solidFill>
                <a:schemeClr val="dk1"/>
              </a:solidFill>
              <a:latin typeface="Consolas"/>
              <a:ea typeface="Consolas"/>
              <a:cs typeface="Consolas"/>
              <a:sym typeface="Consolas"/>
            </a:endParaRPr>
          </a:p>
          <a:p>
            <a:pPr indent="0" lvl="0" marL="0" rtl="0" algn="l">
              <a:lnSpc>
                <a:spcPct val="100000"/>
              </a:lnSpc>
              <a:spcBef>
                <a:spcPts val="1200"/>
              </a:spcBef>
              <a:spcAft>
                <a:spcPts val="0"/>
              </a:spcAft>
              <a:buClr>
                <a:schemeClr val="dk1"/>
              </a:buClr>
              <a:buSzPts val="1100"/>
              <a:buFont typeface="Arial"/>
              <a:buNone/>
            </a:pPr>
            <a:r>
              <a:rPr lang="en" sz="1300">
                <a:solidFill>
                  <a:srgbClr val="9900FF"/>
                </a:solidFill>
                <a:latin typeface="Consolas"/>
                <a:ea typeface="Consolas"/>
                <a:cs typeface="Consolas"/>
                <a:sym typeface="Consolas"/>
              </a:rPr>
              <a:t>System</a:t>
            </a:r>
            <a:r>
              <a:rPr lang="en" sz="1300">
                <a:solidFill>
                  <a:schemeClr val="dk1"/>
                </a:solidFill>
                <a:latin typeface="Consolas"/>
                <a:ea typeface="Consolas"/>
                <a:cs typeface="Consolas"/>
                <a:sym typeface="Consolas"/>
              </a:rPr>
              <a:t>.out.println(str.toString()); </a:t>
            </a:r>
            <a:r>
              <a:rPr lang="en" sz="1300">
                <a:solidFill>
                  <a:srgbClr val="008000"/>
                </a:solidFill>
                <a:latin typeface="Consolas"/>
                <a:ea typeface="Consolas"/>
                <a:cs typeface="Consolas"/>
                <a:sym typeface="Consolas"/>
              </a:rPr>
              <a:t>// “abcdefg”</a:t>
            </a:r>
            <a:endParaRPr sz="1300">
              <a:solidFill>
                <a:srgbClr val="008000"/>
              </a:solidFill>
              <a:latin typeface="Consolas"/>
              <a:ea typeface="Consolas"/>
              <a:cs typeface="Consolas"/>
              <a:sym typeface="Consolas"/>
            </a:endParaRPr>
          </a:p>
          <a:p>
            <a:pPr indent="0" lvl="0" marL="0" rtl="0" algn="l">
              <a:lnSpc>
                <a:spcPct val="100000"/>
              </a:lnSpc>
              <a:spcBef>
                <a:spcPts val="1200"/>
              </a:spcBef>
              <a:spcAft>
                <a:spcPts val="0"/>
              </a:spcAft>
              <a:buNone/>
            </a:pPr>
            <a:r>
              <a:rPr lang="en" sz="1300">
                <a:solidFill>
                  <a:srgbClr val="9900FF"/>
                </a:solidFill>
                <a:latin typeface="Consolas"/>
                <a:ea typeface="Consolas"/>
                <a:cs typeface="Consolas"/>
                <a:sym typeface="Consolas"/>
              </a:rPr>
              <a:t>StringBuilder</a:t>
            </a:r>
            <a:r>
              <a:rPr lang="en" sz="1300">
                <a:solidFill>
                  <a:schemeClr val="dk1"/>
                </a:solidFill>
                <a:latin typeface="Consolas"/>
                <a:ea typeface="Consolas"/>
                <a:cs typeface="Consolas"/>
                <a:sym typeface="Consolas"/>
              </a:rPr>
              <a:t> strDeleted = str.delete(</a:t>
            </a:r>
            <a:r>
              <a:rPr lang="en" sz="1300">
                <a:solidFill>
                  <a:srgbClr val="0000FF"/>
                </a:solidFill>
                <a:latin typeface="Consolas"/>
                <a:ea typeface="Consolas"/>
                <a:cs typeface="Consolas"/>
                <a:sym typeface="Consolas"/>
              </a:rPr>
              <a:t>2</a:t>
            </a:r>
            <a:r>
              <a:rPr lang="en" sz="1300">
                <a:solidFill>
                  <a:schemeClr val="dk1"/>
                </a:solidFill>
                <a:latin typeface="Consolas"/>
                <a:ea typeface="Consolas"/>
                <a:cs typeface="Consolas"/>
                <a:sym typeface="Consolas"/>
              </a:rPr>
              <a:t>, </a:t>
            </a:r>
            <a:r>
              <a:rPr lang="en" sz="1300">
                <a:solidFill>
                  <a:srgbClr val="0000FF"/>
                </a:solidFill>
                <a:latin typeface="Consolas"/>
                <a:ea typeface="Consolas"/>
                <a:cs typeface="Consolas"/>
                <a:sym typeface="Consolas"/>
              </a:rPr>
              <a:t>5</a:t>
            </a:r>
            <a:r>
              <a:rPr lang="en" sz="1300">
                <a:solidFill>
                  <a:schemeClr val="dk1"/>
                </a:solidFill>
                <a:latin typeface="Consolas"/>
                <a:ea typeface="Consolas"/>
                <a:cs typeface="Consolas"/>
                <a:sym typeface="Consolas"/>
              </a:rPr>
              <a:t>);</a:t>
            </a:r>
            <a:endParaRPr sz="1300">
              <a:solidFill>
                <a:schemeClr val="dk1"/>
              </a:solidFill>
              <a:latin typeface="Consolas"/>
              <a:ea typeface="Consolas"/>
              <a:cs typeface="Consolas"/>
              <a:sym typeface="Consolas"/>
            </a:endParaRPr>
          </a:p>
          <a:p>
            <a:pPr indent="0" lvl="0" marL="0" rtl="0" algn="l">
              <a:lnSpc>
                <a:spcPct val="100000"/>
              </a:lnSpc>
              <a:spcBef>
                <a:spcPts val="1200"/>
              </a:spcBef>
              <a:spcAft>
                <a:spcPts val="1200"/>
              </a:spcAft>
              <a:buNone/>
            </a:pPr>
            <a:r>
              <a:rPr lang="en" sz="1300">
                <a:solidFill>
                  <a:srgbClr val="9900FF"/>
                </a:solidFill>
                <a:latin typeface="Consolas"/>
                <a:ea typeface="Consolas"/>
                <a:cs typeface="Consolas"/>
                <a:sym typeface="Consolas"/>
              </a:rPr>
              <a:t>System</a:t>
            </a:r>
            <a:r>
              <a:rPr lang="en" sz="1300">
                <a:solidFill>
                  <a:schemeClr val="dk1"/>
                </a:solidFill>
                <a:latin typeface="Consolas"/>
                <a:ea typeface="Consolas"/>
                <a:cs typeface="Consolas"/>
                <a:sym typeface="Consolas"/>
              </a:rPr>
              <a:t>.out.println(strDeleted.toString()); </a:t>
            </a:r>
            <a:r>
              <a:rPr lang="en" sz="1300">
                <a:solidFill>
                  <a:srgbClr val="188038"/>
                </a:solidFill>
                <a:latin typeface="Consolas"/>
                <a:ea typeface="Consolas"/>
                <a:cs typeface="Consolas"/>
                <a:sym typeface="Consolas"/>
              </a:rPr>
              <a:t>// “abfg”</a:t>
            </a:r>
            <a:endParaRPr sz="1300">
              <a:solidFill>
                <a:srgbClr val="188038"/>
              </a:solidFill>
              <a:latin typeface="Consolas"/>
              <a:ea typeface="Consolas"/>
              <a:cs typeface="Consolas"/>
              <a:sym typeface="Consola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501" name="Shape 1501"/>
        <p:cNvGrpSpPr/>
        <p:nvPr/>
      </p:nvGrpSpPr>
      <p:grpSpPr>
        <a:xfrm>
          <a:off x="0" y="0"/>
          <a:ext cx="0" cy="0"/>
          <a:chOff x="0" y="0"/>
          <a:chExt cx="0" cy="0"/>
        </a:xfrm>
      </p:grpSpPr>
      <p:sp>
        <p:nvSpPr>
          <p:cNvPr id="1502" name="Google Shape;1502;p9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457200" rtl="0" algn="ctr">
              <a:lnSpc>
                <a:spcPct val="115000"/>
              </a:lnSpc>
              <a:spcBef>
                <a:spcPts val="0"/>
              </a:spcBef>
              <a:spcAft>
                <a:spcPts val="1200"/>
              </a:spcAft>
              <a:buNone/>
            </a:pPr>
            <a:r>
              <a:rPr b="1" lang="en" sz="2000">
                <a:latin typeface="Consolas"/>
                <a:ea typeface="Consolas"/>
                <a:cs typeface="Consolas"/>
                <a:sym typeface="Consolas"/>
              </a:rPr>
              <a:t>Optional.ofNullable​()</a:t>
            </a:r>
            <a:endParaRPr b="1" sz="2000"/>
          </a:p>
        </p:txBody>
      </p:sp>
      <p:sp>
        <p:nvSpPr>
          <p:cNvPr id="1503" name="Google Shape;1503;p91"/>
          <p:cNvSpPr txBox="1"/>
          <p:nvPr>
            <p:ph idx="1" type="body"/>
          </p:nvPr>
        </p:nvSpPr>
        <p:spPr>
          <a:xfrm>
            <a:off x="79100" y="951775"/>
            <a:ext cx="4627800" cy="3750900"/>
          </a:xfrm>
          <a:prstGeom prst="rect">
            <a:avLst/>
          </a:prstGeom>
          <a:noFill/>
          <a:ln>
            <a:noFill/>
          </a:ln>
        </p:spPr>
        <p:txBody>
          <a:bodyPr anchorCtr="0" anchor="t" bIns="91425" lIns="91425" spcFirstLastPara="1" rIns="91425" wrap="square" tIns="91425">
            <a:normAutofit lnSpcReduction="20000"/>
          </a:bodyPr>
          <a:lstStyle/>
          <a:p>
            <a:pPr indent="0" lvl="0" marL="457200" rtl="0" algn="l">
              <a:lnSpc>
                <a:spcPct val="115000"/>
              </a:lnSpc>
              <a:spcBef>
                <a:spcPts val="0"/>
              </a:spcBef>
              <a:spcAft>
                <a:spcPts val="0"/>
              </a:spcAft>
              <a:buNone/>
            </a:pPr>
            <a:r>
              <a:rPr lang="en">
                <a:solidFill>
                  <a:schemeClr val="dk1"/>
                </a:solidFill>
                <a:latin typeface="Consolas"/>
                <a:ea typeface="Consolas"/>
                <a:cs typeface="Consolas"/>
                <a:sym typeface="Consolas"/>
              </a:rPr>
              <a:t>public static &lt;T&gt;</a:t>
            </a:r>
            <a:br>
              <a:rPr lang="en">
                <a:solidFill>
                  <a:schemeClr val="dk1"/>
                </a:solidFill>
                <a:latin typeface="Consolas"/>
                <a:ea typeface="Consolas"/>
                <a:cs typeface="Consolas"/>
                <a:sym typeface="Consolas"/>
              </a:rPr>
            </a:br>
            <a:r>
              <a:rPr lang="en">
                <a:solidFill>
                  <a:schemeClr val="dk1"/>
                </a:solidFill>
                <a:latin typeface="Consolas"/>
                <a:ea typeface="Consolas"/>
                <a:cs typeface="Consolas"/>
                <a:sym typeface="Consolas"/>
              </a:rPr>
              <a:t>  Optional&lt;T&gt; ofNullable​(</a:t>
            </a:r>
            <a:r>
              <a:rPr lang="en">
                <a:solidFill>
                  <a:srgbClr val="0000FF"/>
                </a:solidFill>
                <a:latin typeface="Consolas"/>
                <a:ea typeface="Consolas"/>
                <a:cs typeface="Consolas"/>
                <a:sym typeface="Consolas"/>
              </a:rPr>
              <a:t>value</a:t>
            </a: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342900" lvl="0" marL="457200" rtl="0" algn="l">
              <a:lnSpc>
                <a:spcPct val="115000"/>
              </a:lnSpc>
              <a:spcBef>
                <a:spcPts val="1200"/>
              </a:spcBef>
              <a:spcAft>
                <a:spcPts val="0"/>
              </a:spcAft>
              <a:buClr>
                <a:schemeClr val="dk1"/>
              </a:buClr>
              <a:buSzPts val="1800"/>
              <a:buChar char="-"/>
            </a:pPr>
            <a:r>
              <a:rPr lang="en">
                <a:solidFill>
                  <a:schemeClr val="dk1"/>
                </a:solidFill>
              </a:rPr>
              <a:t>Dùng để tạo một đối tượng Optional mà không chắc đối số có null hay không.</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Giá trị trả về:</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Nếu đối số là null thì trả về một Optional trống (empty)</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Nếu đối số có giá trị thì trả về một Optional chứa giá trị đó</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Mục đích: tránh lỗi NullPointerException khi thao tác trên các giá trị có thể null</a:t>
            </a:r>
            <a:endParaRPr>
              <a:solidFill>
                <a:schemeClr val="dk1"/>
              </a:solidFill>
            </a:endParaRPr>
          </a:p>
        </p:txBody>
      </p:sp>
      <p:sp>
        <p:nvSpPr>
          <p:cNvPr id="1504" name="Google Shape;1504;p91"/>
          <p:cNvSpPr txBox="1"/>
          <p:nvPr/>
        </p:nvSpPr>
        <p:spPr>
          <a:xfrm>
            <a:off x="7100625" y="4632525"/>
            <a:ext cx="19083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2"/>
                </a:solidFill>
                <a:latin typeface="Consolas"/>
                <a:ea typeface="Consolas"/>
                <a:cs typeface="Consolas"/>
                <a:sym typeface="Consolas"/>
              </a:rPr>
              <a:t>Code Sample from: </a:t>
            </a:r>
            <a:r>
              <a:rPr lang="en" sz="700">
                <a:solidFill>
                  <a:schemeClr val="dk2"/>
                </a:solidFill>
                <a:latin typeface="Consolas"/>
                <a:ea typeface="Consolas"/>
                <a:cs typeface="Consolas"/>
                <a:sym typeface="Consolas"/>
              </a:rPr>
              <a:t>viblo.asia</a:t>
            </a:r>
            <a:endParaRPr sz="700">
              <a:solidFill>
                <a:schemeClr val="dk2"/>
              </a:solidFill>
              <a:latin typeface="Consolas"/>
              <a:ea typeface="Consolas"/>
              <a:cs typeface="Consolas"/>
              <a:sym typeface="Consolas"/>
            </a:endParaRPr>
          </a:p>
        </p:txBody>
      </p:sp>
      <p:grpSp>
        <p:nvGrpSpPr>
          <p:cNvPr id="1505" name="Google Shape;1505;p91"/>
          <p:cNvGrpSpPr/>
          <p:nvPr/>
        </p:nvGrpSpPr>
        <p:grpSpPr>
          <a:xfrm>
            <a:off x="5237006" y="-210168"/>
            <a:ext cx="5548293" cy="7049275"/>
            <a:chOff x="5237006" y="-210168"/>
            <a:chExt cx="5548293" cy="7049275"/>
          </a:xfrm>
        </p:grpSpPr>
        <p:sp>
          <p:nvSpPr>
            <p:cNvPr id="1506" name="Google Shape;1506;p91"/>
            <p:cNvSpPr/>
            <p:nvPr/>
          </p:nvSpPr>
          <p:spPr>
            <a:xfrm rot="-6688416">
              <a:off x="6404690" y="855923"/>
              <a:ext cx="4352417" cy="3025418"/>
            </a:xfrm>
            <a:prstGeom prst="rtTriangle">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07" name="Google Shape;1507;p91"/>
            <p:cNvSpPr/>
            <p:nvPr/>
          </p:nvSpPr>
          <p:spPr>
            <a:xfrm rot="-4951602">
              <a:off x="5983316" y="1722252"/>
              <a:ext cx="4352472" cy="3025710"/>
            </a:xfrm>
            <a:prstGeom prst="rtTriangle">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08" name="Google Shape;1508;p91"/>
            <p:cNvSpPr/>
            <p:nvPr/>
          </p:nvSpPr>
          <p:spPr>
            <a:xfrm rot="-3437154">
              <a:off x="5509804" y="2677520"/>
              <a:ext cx="4352504" cy="3025773"/>
            </a:xfrm>
            <a:prstGeom prst="rtTriangle">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509" name="Google Shape;1509;p91"/>
          <p:cNvSpPr txBox="1"/>
          <p:nvPr/>
        </p:nvSpPr>
        <p:spPr>
          <a:xfrm>
            <a:off x="4516200" y="1677450"/>
            <a:ext cx="4627800" cy="25860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a:solidFill>
                  <a:srgbClr val="9900FF"/>
                </a:solidFill>
                <a:latin typeface="Consolas"/>
                <a:ea typeface="Consolas"/>
                <a:cs typeface="Consolas"/>
                <a:sym typeface="Consolas"/>
              </a:rPr>
              <a:t>String</a:t>
            </a:r>
            <a:r>
              <a:rPr lang="en">
                <a:solidFill>
                  <a:schemeClr val="dk1"/>
                </a:solidFill>
                <a:latin typeface="Consolas"/>
                <a:ea typeface="Consolas"/>
                <a:cs typeface="Consolas"/>
                <a:sym typeface="Consolas"/>
              </a:rPr>
              <a:t> nullableString = getNullableString(); </a:t>
            </a:r>
            <a:endParaRPr>
              <a:solidFill>
                <a:schemeClr val="dk1"/>
              </a:solidFill>
              <a:latin typeface="Consolas"/>
              <a:ea typeface="Consolas"/>
              <a:cs typeface="Consolas"/>
              <a:sym typeface="Consolas"/>
            </a:endParaRPr>
          </a:p>
          <a:p>
            <a:pPr indent="0" lvl="0" marL="0" rtl="0" algn="l">
              <a:lnSpc>
                <a:spcPct val="100000"/>
              </a:lnSpc>
              <a:spcBef>
                <a:spcPts val="1200"/>
              </a:spcBef>
              <a:spcAft>
                <a:spcPts val="0"/>
              </a:spcAft>
              <a:buNone/>
            </a:pPr>
            <a:r>
              <a:rPr lang="en">
                <a:solidFill>
                  <a:srgbClr val="188038"/>
                </a:solidFill>
                <a:latin typeface="Consolas"/>
                <a:ea typeface="Consolas"/>
                <a:cs typeface="Consolas"/>
                <a:sym typeface="Consolas"/>
              </a:rPr>
              <a:t>// Hàm </a:t>
            </a:r>
            <a:r>
              <a:rPr lang="en">
                <a:solidFill>
                  <a:srgbClr val="188038"/>
                </a:solidFill>
                <a:latin typeface="Consolas"/>
                <a:ea typeface="Consolas"/>
                <a:cs typeface="Consolas"/>
                <a:sym typeface="Consolas"/>
              </a:rPr>
              <a:t>getNullableString trả về String hoặc null</a:t>
            </a:r>
            <a:r>
              <a:rPr lang="en">
                <a:solidFill>
                  <a:srgbClr val="188038"/>
                </a:solidFill>
                <a:latin typeface="Consolas"/>
                <a:ea typeface="Consolas"/>
                <a:cs typeface="Consolas"/>
                <a:sym typeface="Consolas"/>
              </a:rPr>
              <a:t> </a:t>
            </a:r>
            <a:endParaRPr>
              <a:solidFill>
                <a:srgbClr val="188038"/>
              </a:solidFill>
              <a:latin typeface="Consolas"/>
              <a:ea typeface="Consolas"/>
              <a:cs typeface="Consolas"/>
              <a:sym typeface="Consolas"/>
            </a:endParaRPr>
          </a:p>
          <a:p>
            <a:pPr indent="0" lvl="0" marL="0" rtl="0" algn="l">
              <a:lnSpc>
                <a:spcPct val="100000"/>
              </a:lnSpc>
              <a:spcBef>
                <a:spcPts val="1200"/>
              </a:spcBef>
              <a:spcAft>
                <a:spcPts val="0"/>
              </a:spcAft>
              <a:buNone/>
            </a:pPr>
            <a:r>
              <a:rPr lang="en">
                <a:solidFill>
                  <a:srgbClr val="9900FF"/>
                </a:solidFill>
                <a:latin typeface="Consolas"/>
                <a:ea typeface="Consolas"/>
                <a:cs typeface="Consolas"/>
                <a:sym typeface="Consolas"/>
              </a:rPr>
              <a:t>Optional</a:t>
            </a:r>
            <a:r>
              <a:rPr lang="en">
                <a:solidFill>
                  <a:schemeClr val="dk1"/>
                </a:solidFill>
                <a:latin typeface="Consolas"/>
                <a:ea typeface="Consolas"/>
                <a:cs typeface="Consolas"/>
                <a:sym typeface="Consolas"/>
              </a:rPr>
              <a:t>&lt;</a:t>
            </a:r>
            <a:r>
              <a:rPr lang="en">
                <a:solidFill>
                  <a:srgbClr val="9900FF"/>
                </a:solidFill>
                <a:latin typeface="Consolas"/>
                <a:ea typeface="Consolas"/>
                <a:cs typeface="Consolas"/>
                <a:sym typeface="Consolas"/>
              </a:rPr>
              <a:t>String</a:t>
            </a:r>
            <a:r>
              <a:rPr lang="en">
                <a:solidFill>
                  <a:schemeClr val="dk1"/>
                </a:solidFill>
                <a:latin typeface="Consolas"/>
                <a:ea typeface="Consolas"/>
                <a:cs typeface="Consolas"/>
                <a:sym typeface="Consolas"/>
              </a:rPr>
              <a:t>&gt; optionalFromNullable = </a:t>
            </a:r>
            <a:r>
              <a:rPr lang="en">
                <a:solidFill>
                  <a:srgbClr val="9900FF"/>
                </a:solidFill>
                <a:latin typeface="Consolas"/>
                <a:ea typeface="Consolas"/>
                <a:cs typeface="Consolas"/>
                <a:sym typeface="Consolas"/>
              </a:rPr>
              <a:t>Optional</a:t>
            </a:r>
            <a:r>
              <a:rPr lang="en">
                <a:solidFill>
                  <a:schemeClr val="dk1"/>
                </a:solidFill>
                <a:latin typeface="Consolas"/>
                <a:ea typeface="Consolas"/>
                <a:cs typeface="Consolas"/>
                <a:sym typeface="Consolas"/>
              </a:rPr>
              <a:t>.ofNullable(nullableString);</a:t>
            </a:r>
            <a:endParaRPr>
              <a:solidFill>
                <a:schemeClr val="dk1"/>
              </a:solidFill>
              <a:latin typeface="Consolas"/>
              <a:ea typeface="Consolas"/>
              <a:cs typeface="Consolas"/>
              <a:sym typeface="Consolas"/>
            </a:endParaRPr>
          </a:p>
          <a:p>
            <a:pPr indent="0" lvl="0" marL="0" rtl="0" algn="l">
              <a:lnSpc>
                <a:spcPct val="100000"/>
              </a:lnSpc>
              <a:spcBef>
                <a:spcPts val="1200"/>
              </a:spcBef>
              <a:spcAft>
                <a:spcPts val="1200"/>
              </a:spcAft>
              <a:buClr>
                <a:schemeClr val="dk1"/>
              </a:buClr>
              <a:buSzPts val="1100"/>
              <a:buFont typeface="Arial"/>
              <a:buNone/>
            </a:pPr>
            <a:r>
              <a:rPr lang="en" sz="1300">
                <a:solidFill>
                  <a:srgbClr val="9900FF"/>
                </a:solidFill>
                <a:latin typeface="Consolas"/>
                <a:ea typeface="Consolas"/>
                <a:cs typeface="Consolas"/>
                <a:sym typeface="Consolas"/>
              </a:rPr>
              <a:t>System</a:t>
            </a:r>
            <a:r>
              <a:rPr lang="en" sz="1300">
                <a:solidFill>
                  <a:schemeClr val="dk1"/>
                </a:solidFill>
                <a:latin typeface="Consolas"/>
                <a:ea typeface="Consolas"/>
                <a:cs typeface="Consolas"/>
                <a:sym typeface="Consolas"/>
              </a:rPr>
              <a:t>.out.println(</a:t>
            </a:r>
            <a:r>
              <a:rPr lang="en">
                <a:solidFill>
                  <a:schemeClr val="dk1"/>
                </a:solidFill>
                <a:latin typeface="Consolas"/>
                <a:ea typeface="Consolas"/>
                <a:cs typeface="Consolas"/>
                <a:sym typeface="Consolas"/>
              </a:rPr>
              <a:t>optionalFromNullable)</a:t>
            </a:r>
            <a:br>
              <a:rPr lang="en">
                <a:solidFill>
                  <a:schemeClr val="dk1"/>
                </a:solidFill>
                <a:latin typeface="Consolas"/>
                <a:ea typeface="Consolas"/>
                <a:cs typeface="Consolas"/>
                <a:sym typeface="Consolas"/>
              </a:rPr>
            </a:br>
            <a:r>
              <a:rPr lang="en">
                <a:solidFill>
                  <a:srgbClr val="188038"/>
                </a:solidFill>
                <a:latin typeface="Consolas"/>
                <a:ea typeface="Consolas"/>
                <a:cs typeface="Consolas"/>
                <a:sym typeface="Consolas"/>
              </a:rPr>
              <a:t>// 2 trường hợp</a:t>
            </a:r>
            <a:br>
              <a:rPr lang="en">
                <a:solidFill>
                  <a:srgbClr val="188038"/>
                </a:solidFill>
                <a:latin typeface="Consolas"/>
                <a:ea typeface="Consolas"/>
                <a:cs typeface="Consolas"/>
                <a:sym typeface="Consolas"/>
              </a:rPr>
            </a:br>
            <a:r>
              <a:rPr lang="en">
                <a:solidFill>
                  <a:srgbClr val="188038"/>
                </a:solidFill>
                <a:latin typeface="Consolas"/>
                <a:ea typeface="Consolas"/>
                <a:cs typeface="Consolas"/>
                <a:sym typeface="Consolas"/>
              </a:rPr>
              <a:t>// Optional[&lt;Nội dung String&gt;] nếu không null</a:t>
            </a:r>
            <a:br>
              <a:rPr lang="en">
                <a:solidFill>
                  <a:srgbClr val="188038"/>
                </a:solidFill>
                <a:latin typeface="Consolas"/>
                <a:ea typeface="Consolas"/>
                <a:cs typeface="Consolas"/>
                <a:sym typeface="Consolas"/>
              </a:rPr>
            </a:br>
            <a:r>
              <a:rPr lang="en">
                <a:solidFill>
                  <a:srgbClr val="188038"/>
                </a:solidFill>
                <a:latin typeface="Consolas"/>
                <a:ea typeface="Consolas"/>
                <a:cs typeface="Consolas"/>
                <a:sym typeface="Consolas"/>
              </a:rPr>
              <a:t>// Optional.empty              nếu null</a:t>
            </a:r>
            <a:endParaRPr>
              <a:solidFill>
                <a:srgbClr val="188038"/>
              </a:solidFill>
              <a:latin typeface="Consolas"/>
              <a:ea typeface="Consolas"/>
              <a:cs typeface="Consolas"/>
              <a:sym typeface="Consola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513" name="Shape 1513"/>
        <p:cNvGrpSpPr/>
        <p:nvPr/>
      </p:nvGrpSpPr>
      <p:grpSpPr>
        <a:xfrm>
          <a:off x="0" y="0"/>
          <a:ext cx="0" cy="0"/>
          <a:chOff x="0" y="0"/>
          <a:chExt cx="0" cy="0"/>
        </a:xfrm>
      </p:grpSpPr>
      <p:sp>
        <p:nvSpPr>
          <p:cNvPr id="1514" name="Google Shape;1514;p9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457200" rtl="0" algn="ctr">
              <a:lnSpc>
                <a:spcPct val="95000"/>
              </a:lnSpc>
              <a:spcBef>
                <a:spcPts val="0"/>
              </a:spcBef>
              <a:spcAft>
                <a:spcPts val="1200"/>
              </a:spcAft>
              <a:buNone/>
            </a:pPr>
            <a:r>
              <a:rPr b="1" lang="en" sz="2000">
                <a:latin typeface="Consolas"/>
                <a:ea typeface="Consolas"/>
                <a:cs typeface="Consolas"/>
                <a:sym typeface="Consolas"/>
              </a:rPr>
              <a:t>Optional.orElseThrow()</a:t>
            </a:r>
            <a:endParaRPr b="1" sz="2000"/>
          </a:p>
        </p:txBody>
      </p:sp>
      <p:sp>
        <p:nvSpPr>
          <p:cNvPr id="1515" name="Google Shape;1515;p92"/>
          <p:cNvSpPr txBox="1"/>
          <p:nvPr>
            <p:ph idx="1" type="body"/>
          </p:nvPr>
        </p:nvSpPr>
        <p:spPr>
          <a:xfrm>
            <a:off x="229250" y="909275"/>
            <a:ext cx="5994300" cy="462600"/>
          </a:xfrm>
          <a:prstGeom prst="rect">
            <a:avLst/>
          </a:prstGeom>
        </p:spPr>
        <p:txBody>
          <a:bodyPr anchorCtr="0" anchor="t" bIns="91425" lIns="91425" spcFirstLastPara="1" rIns="91425" wrap="square" tIns="91425">
            <a:noAutofit/>
          </a:bodyPr>
          <a:lstStyle/>
          <a:p>
            <a:pPr indent="0" lvl="0" marL="457200" rtl="0" algn="l">
              <a:lnSpc>
                <a:spcPct val="95000"/>
              </a:lnSpc>
              <a:spcBef>
                <a:spcPts val="0"/>
              </a:spcBef>
              <a:spcAft>
                <a:spcPts val="1200"/>
              </a:spcAft>
              <a:buNone/>
            </a:pPr>
            <a:r>
              <a:rPr lang="en" sz="1595">
                <a:solidFill>
                  <a:schemeClr val="dk1"/>
                </a:solidFill>
                <a:latin typeface="Consolas"/>
                <a:ea typeface="Consolas"/>
                <a:cs typeface="Consolas"/>
                <a:sym typeface="Consolas"/>
              </a:rPr>
              <a:t>Optional.</a:t>
            </a:r>
            <a:r>
              <a:rPr lang="en" sz="1595">
                <a:solidFill>
                  <a:schemeClr val="dk1"/>
                </a:solidFill>
                <a:latin typeface="Consolas"/>
                <a:ea typeface="Consolas"/>
                <a:cs typeface="Consolas"/>
                <a:sym typeface="Consolas"/>
              </a:rPr>
              <a:t>orElseThrow(</a:t>
            </a:r>
            <a:r>
              <a:rPr lang="en" sz="1595">
                <a:solidFill>
                  <a:srgbClr val="0000FF"/>
                </a:solidFill>
                <a:latin typeface="Consolas"/>
                <a:ea typeface="Consolas"/>
                <a:cs typeface="Consolas"/>
                <a:sym typeface="Consolas"/>
              </a:rPr>
              <a:t>exceptionSupplier</a:t>
            </a:r>
            <a:r>
              <a:rPr lang="en" sz="1595">
                <a:solidFill>
                  <a:schemeClr val="dk1"/>
                </a:solidFill>
                <a:latin typeface="Consolas"/>
                <a:ea typeface="Consolas"/>
                <a:cs typeface="Consolas"/>
                <a:sym typeface="Consolas"/>
              </a:rPr>
              <a:t>)</a:t>
            </a:r>
            <a:endParaRPr sz="1595">
              <a:solidFill>
                <a:schemeClr val="dk1"/>
              </a:solidFill>
            </a:endParaRPr>
          </a:p>
        </p:txBody>
      </p:sp>
      <p:sp>
        <p:nvSpPr>
          <p:cNvPr id="1516" name="Google Shape;1516;p92"/>
          <p:cNvSpPr txBox="1"/>
          <p:nvPr/>
        </p:nvSpPr>
        <p:spPr>
          <a:xfrm>
            <a:off x="7100625" y="4632525"/>
            <a:ext cx="19083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2"/>
                </a:solidFill>
                <a:latin typeface="Consolas"/>
                <a:ea typeface="Consolas"/>
                <a:cs typeface="Consolas"/>
                <a:sym typeface="Consolas"/>
              </a:rPr>
              <a:t>Code Sample from: </a:t>
            </a:r>
            <a:r>
              <a:rPr lang="en" sz="700">
                <a:solidFill>
                  <a:schemeClr val="dk2"/>
                </a:solidFill>
                <a:latin typeface="Consolas"/>
                <a:ea typeface="Consolas"/>
                <a:cs typeface="Consolas"/>
                <a:sym typeface="Consolas"/>
              </a:rPr>
              <a:t>viblo.asia</a:t>
            </a:r>
            <a:endParaRPr sz="700">
              <a:solidFill>
                <a:schemeClr val="dk2"/>
              </a:solidFill>
              <a:latin typeface="Consolas"/>
              <a:ea typeface="Consolas"/>
              <a:cs typeface="Consolas"/>
              <a:sym typeface="Consolas"/>
            </a:endParaRPr>
          </a:p>
        </p:txBody>
      </p:sp>
      <p:grpSp>
        <p:nvGrpSpPr>
          <p:cNvPr id="1517" name="Google Shape;1517;p92"/>
          <p:cNvGrpSpPr/>
          <p:nvPr/>
        </p:nvGrpSpPr>
        <p:grpSpPr>
          <a:xfrm>
            <a:off x="5237006" y="-210168"/>
            <a:ext cx="5548293" cy="7049275"/>
            <a:chOff x="5237006" y="-210168"/>
            <a:chExt cx="5548293" cy="7049275"/>
          </a:xfrm>
        </p:grpSpPr>
        <p:sp>
          <p:nvSpPr>
            <p:cNvPr id="1518" name="Google Shape;1518;p92"/>
            <p:cNvSpPr/>
            <p:nvPr/>
          </p:nvSpPr>
          <p:spPr>
            <a:xfrm rot="-6688416">
              <a:off x="6404690" y="855923"/>
              <a:ext cx="4352417" cy="3025418"/>
            </a:xfrm>
            <a:prstGeom prst="rtTriangle">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19" name="Google Shape;1519;p92"/>
            <p:cNvSpPr/>
            <p:nvPr/>
          </p:nvSpPr>
          <p:spPr>
            <a:xfrm rot="-4951602">
              <a:off x="5983316" y="1722252"/>
              <a:ext cx="4352472" cy="3025710"/>
            </a:xfrm>
            <a:prstGeom prst="rtTriangle">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20" name="Google Shape;1520;p92"/>
            <p:cNvSpPr/>
            <p:nvPr/>
          </p:nvSpPr>
          <p:spPr>
            <a:xfrm rot="-3437154">
              <a:off x="5509804" y="2677520"/>
              <a:ext cx="4352504" cy="3025773"/>
            </a:xfrm>
            <a:prstGeom prst="rtTriangle">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521" name="Google Shape;1521;p92"/>
          <p:cNvSpPr txBox="1"/>
          <p:nvPr/>
        </p:nvSpPr>
        <p:spPr>
          <a:xfrm>
            <a:off x="4302000" y="1371875"/>
            <a:ext cx="4530300" cy="31494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rgbClr val="9900FF"/>
                </a:solidFill>
                <a:latin typeface="Consolas"/>
                <a:ea typeface="Consolas"/>
                <a:cs typeface="Consolas"/>
                <a:sym typeface="Consolas"/>
              </a:rPr>
              <a:t>Optional</a:t>
            </a:r>
            <a:r>
              <a:rPr lang="en" sz="1300">
                <a:solidFill>
                  <a:schemeClr val="dk1"/>
                </a:solidFill>
                <a:latin typeface="Consolas"/>
                <a:ea typeface="Consolas"/>
                <a:cs typeface="Consolas"/>
                <a:sym typeface="Consolas"/>
              </a:rPr>
              <a:t>&lt;</a:t>
            </a:r>
            <a:r>
              <a:rPr lang="en" sz="1300">
                <a:solidFill>
                  <a:srgbClr val="9900FF"/>
                </a:solidFill>
                <a:latin typeface="Consolas"/>
                <a:ea typeface="Consolas"/>
                <a:cs typeface="Consolas"/>
                <a:sym typeface="Consolas"/>
              </a:rPr>
              <a:t>String</a:t>
            </a:r>
            <a:r>
              <a:rPr lang="en" sz="1300">
                <a:solidFill>
                  <a:schemeClr val="dk1"/>
                </a:solidFill>
                <a:latin typeface="Consolas"/>
                <a:ea typeface="Consolas"/>
                <a:cs typeface="Consolas"/>
                <a:sym typeface="Consolas"/>
              </a:rPr>
              <a:t>&gt; optional </a:t>
            </a:r>
            <a:r>
              <a:rPr lang="en" sz="1300">
                <a:solidFill>
                  <a:srgbClr val="FF0000"/>
                </a:solidFill>
                <a:latin typeface="Consolas"/>
                <a:ea typeface="Consolas"/>
                <a:cs typeface="Consolas"/>
                <a:sym typeface="Consolas"/>
              </a:rPr>
              <a:t>= </a:t>
            </a:r>
            <a:r>
              <a:rPr lang="en" sz="1300">
                <a:solidFill>
                  <a:srgbClr val="9900FF"/>
                </a:solidFill>
                <a:latin typeface="Consolas"/>
                <a:ea typeface="Consolas"/>
                <a:cs typeface="Consolas"/>
                <a:sym typeface="Consolas"/>
              </a:rPr>
              <a:t>Optional</a:t>
            </a:r>
            <a:r>
              <a:rPr lang="en" sz="1300">
                <a:solidFill>
                  <a:schemeClr val="dk1"/>
                </a:solidFill>
                <a:latin typeface="Consolas"/>
                <a:ea typeface="Consolas"/>
                <a:cs typeface="Consolas"/>
                <a:sym typeface="Consolas"/>
              </a:rPr>
              <a:t>.</a:t>
            </a:r>
            <a:r>
              <a:rPr lang="en" sz="1300">
                <a:solidFill>
                  <a:srgbClr val="9900FF"/>
                </a:solidFill>
                <a:latin typeface="Consolas"/>
                <a:ea typeface="Consolas"/>
                <a:cs typeface="Consolas"/>
                <a:sym typeface="Consolas"/>
              </a:rPr>
              <a:t>empty</a:t>
            </a:r>
            <a:r>
              <a:rPr lang="en" sz="1300">
                <a:solidFill>
                  <a:schemeClr val="dk1"/>
                </a:solidFill>
                <a:latin typeface="Consolas"/>
                <a:ea typeface="Consolas"/>
                <a:cs typeface="Consolas"/>
                <a:sym typeface="Consolas"/>
              </a:rPr>
              <a:t>();</a:t>
            </a:r>
            <a:endParaRPr sz="1300">
              <a:solidFill>
                <a:schemeClr val="dk1"/>
              </a:solidFill>
              <a:latin typeface="Consolas"/>
              <a:ea typeface="Consolas"/>
              <a:cs typeface="Consolas"/>
              <a:sym typeface="Consolas"/>
            </a:endParaRPr>
          </a:p>
          <a:p>
            <a:pPr indent="0" lvl="0" marL="0" rtl="0" algn="l">
              <a:lnSpc>
                <a:spcPct val="115000"/>
              </a:lnSpc>
              <a:spcBef>
                <a:spcPts val="1200"/>
              </a:spcBef>
              <a:spcAft>
                <a:spcPts val="0"/>
              </a:spcAft>
              <a:buNone/>
            </a:pPr>
            <a:r>
              <a:rPr lang="en" sz="1300">
                <a:solidFill>
                  <a:srgbClr val="FF0000"/>
                </a:solidFill>
                <a:latin typeface="Consolas"/>
                <a:ea typeface="Consolas"/>
                <a:cs typeface="Consolas"/>
                <a:sym typeface="Consolas"/>
              </a:rPr>
              <a:t>try </a:t>
            </a:r>
            <a:r>
              <a:rPr lang="en" sz="1300">
                <a:solidFill>
                  <a:schemeClr val="dk1"/>
                </a:solidFill>
                <a:latin typeface="Consolas"/>
                <a:ea typeface="Consolas"/>
                <a:cs typeface="Consolas"/>
                <a:sym typeface="Consolas"/>
              </a:rPr>
              <a:t>{</a:t>
            </a:r>
            <a:endParaRPr sz="1300">
              <a:solidFill>
                <a:schemeClr val="dk1"/>
              </a:solidFill>
              <a:latin typeface="Consolas"/>
              <a:ea typeface="Consolas"/>
              <a:cs typeface="Consolas"/>
              <a:sym typeface="Consolas"/>
            </a:endParaRPr>
          </a:p>
          <a:p>
            <a:pPr indent="0" lvl="0" marL="0" rtl="0" algn="l">
              <a:lnSpc>
                <a:spcPct val="115000"/>
              </a:lnSpc>
              <a:spcBef>
                <a:spcPts val="1200"/>
              </a:spcBef>
              <a:spcAft>
                <a:spcPts val="0"/>
              </a:spcAft>
              <a:buNone/>
            </a:pPr>
            <a:r>
              <a:rPr lang="en" sz="1300">
                <a:solidFill>
                  <a:schemeClr val="dk1"/>
                </a:solidFill>
                <a:latin typeface="Consolas"/>
                <a:ea typeface="Consolas"/>
                <a:cs typeface="Consolas"/>
                <a:sym typeface="Consolas"/>
              </a:rPr>
              <a:t>      </a:t>
            </a:r>
            <a:r>
              <a:rPr lang="en" sz="1300">
                <a:solidFill>
                  <a:srgbClr val="9900FF"/>
                </a:solidFill>
                <a:latin typeface="Consolas"/>
                <a:ea typeface="Consolas"/>
                <a:cs typeface="Consolas"/>
                <a:sym typeface="Consolas"/>
              </a:rPr>
              <a:t>String </a:t>
            </a:r>
            <a:r>
              <a:rPr lang="en" sz="1300">
                <a:solidFill>
                  <a:schemeClr val="dk1"/>
                </a:solidFill>
                <a:latin typeface="Consolas"/>
                <a:ea typeface="Consolas"/>
                <a:cs typeface="Consolas"/>
                <a:sym typeface="Consolas"/>
              </a:rPr>
              <a:t>value </a:t>
            </a:r>
            <a:r>
              <a:rPr lang="en" sz="1300">
                <a:solidFill>
                  <a:srgbClr val="FF0000"/>
                </a:solidFill>
                <a:latin typeface="Consolas"/>
                <a:ea typeface="Consolas"/>
                <a:cs typeface="Consolas"/>
                <a:sym typeface="Consolas"/>
              </a:rPr>
              <a:t>= </a:t>
            </a:r>
            <a:r>
              <a:rPr lang="en" sz="1300">
                <a:solidFill>
                  <a:schemeClr val="dk1"/>
                </a:solidFill>
                <a:latin typeface="Consolas"/>
                <a:ea typeface="Consolas"/>
                <a:cs typeface="Consolas"/>
                <a:sym typeface="Consolas"/>
              </a:rPr>
              <a:t>optional.</a:t>
            </a:r>
            <a:r>
              <a:rPr lang="en" sz="1300">
                <a:solidFill>
                  <a:srgbClr val="9900FF"/>
                </a:solidFill>
                <a:latin typeface="Consolas"/>
                <a:ea typeface="Consolas"/>
                <a:cs typeface="Consolas"/>
                <a:sym typeface="Consolas"/>
              </a:rPr>
              <a:t>orElseThrow</a:t>
            </a:r>
            <a:r>
              <a:rPr lang="en" sz="1300">
                <a:solidFill>
                  <a:schemeClr val="dk1"/>
                </a:solidFill>
                <a:latin typeface="Consolas"/>
                <a:ea typeface="Consolas"/>
                <a:cs typeface="Consolas"/>
                <a:sym typeface="Consolas"/>
              </a:rPr>
              <a:t>(() </a:t>
            </a:r>
            <a:r>
              <a:rPr lang="en" sz="1300">
                <a:solidFill>
                  <a:srgbClr val="FF0000"/>
                </a:solidFill>
                <a:latin typeface="Consolas"/>
                <a:ea typeface="Consolas"/>
                <a:cs typeface="Consolas"/>
                <a:sym typeface="Consolas"/>
              </a:rPr>
              <a:t>-&gt;</a:t>
            </a:r>
            <a:r>
              <a:rPr lang="en" sz="1300">
                <a:solidFill>
                  <a:schemeClr val="dk1"/>
                </a:solidFill>
                <a:latin typeface="Consolas"/>
                <a:ea typeface="Consolas"/>
                <a:cs typeface="Consolas"/>
                <a:sym typeface="Consolas"/>
              </a:rPr>
              <a:t> </a:t>
            </a:r>
            <a:r>
              <a:rPr lang="en" sz="1300">
                <a:solidFill>
                  <a:srgbClr val="FF0000"/>
                </a:solidFill>
                <a:latin typeface="Consolas"/>
                <a:ea typeface="Consolas"/>
                <a:cs typeface="Consolas"/>
                <a:sym typeface="Consolas"/>
              </a:rPr>
              <a:t>new </a:t>
            </a:r>
            <a:r>
              <a:rPr lang="en" sz="1300">
                <a:solidFill>
                  <a:srgbClr val="9900FF"/>
                </a:solidFill>
                <a:latin typeface="Consolas"/>
                <a:ea typeface="Consolas"/>
                <a:cs typeface="Consolas"/>
                <a:sym typeface="Consolas"/>
              </a:rPr>
              <a:t>CustomException</a:t>
            </a:r>
            <a:r>
              <a:rPr lang="en" sz="1300">
                <a:solidFill>
                  <a:schemeClr val="dk1"/>
                </a:solidFill>
                <a:latin typeface="Consolas"/>
                <a:ea typeface="Consolas"/>
                <a:cs typeface="Consolas"/>
                <a:sym typeface="Consolas"/>
              </a:rPr>
              <a:t>("Custom error message"));</a:t>
            </a:r>
            <a:endParaRPr sz="1300">
              <a:solidFill>
                <a:schemeClr val="dk1"/>
              </a:solidFill>
              <a:latin typeface="Consolas"/>
              <a:ea typeface="Consolas"/>
              <a:cs typeface="Consolas"/>
              <a:sym typeface="Consolas"/>
            </a:endParaRPr>
          </a:p>
          <a:p>
            <a:pPr indent="0" lvl="0" marL="0" rtl="0" algn="l">
              <a:lnSpc>
                <a:spcPct val="115000"/>
              </a:lnSpc>
              <a:spcBef>
                <a:spcPts val="1200"/>
              </a:spcBef>
              <a:spcAft>
                <a:spcPts val="0"/>
              </a:spcAft>
              <a:buNone/>
            </a:pPr>
            <a:r>
              <a:rPr lang="en" sz="1300">
                <a:solidFill>
                  <a:schemeClr val="dk1"/>
                </a:solidFill>
                <a:latin typeface="Consolas"/>
                <a:ea typeface="Consolas"/>
                <a:cs typeface="Consolas"/>
                <a:sym typeface="Consolas"/>
              </a:rPr>
              <a:t>     </a:t>
            </a:r>
            <a:r>
              <a:rPr lang="en" sz="1300">
                <a:solidFill>
                  <a:srgbClr val="9900FF"/>
                </a:solidFill>
                <a:latin typeface="Consolas"/>
                <a:ea typeface="Consolas"/>
                <a:cs typeface="Consolas"/>
                <a:sym typeface="Consolas"/>
              </a:rPr>
              <a:t>System</a:t>
            </a:r>
            <a:r>
              <a:rPr lang="en" sz="1300">
                <a:solidFill>
                  <a:schemeClr val="dk1"/>
                </a:solidFill>
                <a:latin typeface="Consolas"/>
                <a:ea typeface="Consolas"/>
                <a:cs typeface="Consolas"/>
                <a:sym typeface="Consolas"/>
              </a:rPr>
              <a:t>.out.</a:t>
            </a:r>
            <a:r>
              <a:rPr lang="en" sz="1300">
                <a:solidFill>
                  <a:srgbClr val="9900FF"/>
                </a:solidFill>
                <a:latin typeface="Consolas"/>
                <a:ea typeface="Consolas"/>
                <a:cs typeface="Consolas"/>
                <a:sym typeface="Consolas"/>
              </a:rPr>
              <a:t>println</a:t>
            </a:r>
            <a:r>
              <a:rPr lang="en" sz="1300">
                <a:solidFill>
                  <a:schemeClr val="dk1"/>
                </a:solidFill>
                <a:latin typeface="Consolas"/>
                <a:ea typeface="Consolas"/>
                <a:cs typeface="Consolas"/>
                <a:sym typeface="Consolas"/>
              </a:rPr>
              <a:t>("Value: "</a:t>
            </a:r>
            <a:r>
              <a:rPr lang="en" sz="1300">
                <a:solidFill>
                  <a:srgbClr val="FF0000"/>
                </a:solidFill>
                <a:latin typeface="Consolas"/>
                <a:ea typeface="Consolas"/>
                <a:cs typeface="Consolas"/>
                <a:sym typeface="Consolas"/>
              </a:rPr>
              <a:t> + </a:t>
            </a:r>
            <a:r>
              <a:rPr lang="en" sz="1300">
                <a:solidFill>
                  <a:schemeClr val="dk1"/>
                </a:solidFill>
                <a:latin typeface="Consolas"/>
                <a:ea typeface="Consolas"/>
                <a:cs typeface="Consolas"/>
                <a:sym typeface="Consolas"/>
              </a:rPr>
              <a:t>value);</a:t>
            </a:r>
            <a:endParaRPr sz="1300">
              <a:solidFill>
                <a:schemeClr val="dk1"/>
              </a:solidFill>
              <a:latin typeface="Consolas"/>
              <a:ea typeface="Consolas"/>
              <a:cs typeface="Consolas"/>
              <a:sym typeface="Consolas"/>
            </a:endParaRPr>
          </a:p>
          <a:p>
            <a:pPr indent="0" lvl="0" marL="0" rtl="0" algn="l">
              <a:lnSpc>
                <a:spcPct val="115000"/>
              </a:lnSpc>
              <a:spcBef>
                <a:spcPts val="1200"/>
              </a:spcBef>
              <a:spcAft>
                <a:spcPts val="0"/>
              </a:spcAft>
              <a:buNone/>
            </a:pPr>
            <a:r>
              <a:rPr lang="en" sz="1300">
                <a:solidFill>
                  <a:schemeClr val="dk1"/>
                </a:solidFill>
                <a:latin typeface="Consolas"/>
                <a:ea typeface="Consolas"/>
                <a:cs typeface="Consolas"/>
                <a:sym typeface="Consolas"/>
              </a:rPr>
              <a:t>} </a:t>
            </a:r>
            <a:r>
              <a:rPr lang="en" sz="1300">
                <a:solidFill>
                  <a:srgbClr val="FF0000"/>
                </a:solidFill>
                <a:latin typeface="Consolas"/>
                <a:ea typeface="Consolas"/>
                <a:cs typeface="Consolas"/>
                <a:sym typeface="Consolas"/>
              </a:rPr>
              <a:t>catch </a:t>
            </a:r>
            <a:r>
              <a:rPr lang="en" sz="1300">
                <a:solidFill>
                  <a:schemeClr val="dk1"/>
                </a:solidFill>
                <a:latin typeface="Consolas"/>
                <a:ea typeface="Consolas"/>
                <a:cs typeface="Consolas"/>
                <a:sym typeface="Consolas"/>
              </a:rPr>
              <a:t>(</a:t>
            </a:r>
            <a:r>
              <a:rPr lang="en" sz="1300">
                <a:solidFill>
                  <a:srgbClr val="9900FF"/>
                </a:solidFill>
                <a:latin typeface="Consolas"/>
                <a:ea typeface="Consolas"/>
                <a:cs typeface="Consolas"/>
                <a:sym typeface="Consolas"/>
              </a:rPr>
              <a:t>CustomException</a:t>
            </a:r>
            <a:r>
              <a:rPr lang="en" sz="1300">
                <a:solidFill>
                  <a:schemeClr val="dk1"/>
                </a:solidFill>
                <a:latin typeface="Consolas"/>
                <a:ea typeface="Consolas"/>
                <a:cs typeface="Consolas"/>
                <a:sym typeface="Consolas"/>
              </a:rPr>
              <a:t> e) {</a:t>
            </a:r>
            <a:endParaRPr sz="1300">
              <a:solidFill>
                <a:schemeClr val="dk1"/>
              </a:solidFill>
              <a:latin typeface="Consolas"/>
              <a:ea typeface="Consolas"/>
              <a:cs typeface="Consolas"/>
              <a:sym typeface="Consolas"/>
            </a:endParaRPr>
          </a:p>
          <a:p>
            <a:pPr indent="0" lvl="0" marL="0" rtl="0" algn="l">
              <a:lnSpc>
                <a:spcPct val="115000"/>
              </a:lnSpc>
              <a:spcBef>
                <a:spcPts val="1200"/>
              </a:spcBef>
              <a:spcAft>
                <a:spcPts val="0"/>
              </a:spcAft>
              <a:buNone/>
            </a:pPr>
            <a:r>
              <a:rPr lang="en" sz="1300">
                <a:solidFill>
                  <a:schemeClr val="dk1"/>
                </a:solidFill>
                <a:latin typeface="Consolas"/>
                <a:ea typeface="Consolas"/>
                <a:cs typeface="Consolas"/>
                <a:sym typeface="Consolas"/>
              </a:rPr>
              <a:t>     </a:t>
            </a:r>
            <a:r>
              <a:rPr lang="en" sz="1300">
                <a:solidFill>
                  <a:srgbClr val="9900FF"/>
                </a:solidFill>
                <a:latin typeface="Consolas"/>
                <a:ea typeface="Consolas"/>
                <a:cs typeface="Consolas"/>
                <a:sym typeface="Consolas"/>
              </a:rPr>
              <a:t>System</a:t>
            </a:r>
            <a:r>
              <a:rPr lang="en" sz="1300">
                <a:solidFill>
                  <a:schemeClr val="dk1"/>
                </a:solidFill>
                <a:latin typeface="Consolas"/>
                <a:ea typeface="Consolas"/>
                <a:cs typeface="Consolas"/>
                <a:sym typeface="Consolas"/>
              </a:rPr>
              <a:t>.out.</a:t>
            </a:r>
            <a:r>
              <a:rPr lang="en" sz="1300">
                <a:solidFill>
                  <a:srgbClr val="9900FF"/>
                </a:solidFill>
                <a:latin typeface="Consolas"/>
                <a:ea typeface="Consolas"/>
                <a:cs typeface="Consolas"/>
                <a:sym typeface="Consolas"/>
              </a:rPr>
              <a:t>println</a:t>
            </a:r>
            <a:r>
              <a:rPr lang="en" sz="1300">
                <a:solidFill>
                  <a:schemeClr val="dk1"/>
                </a:solidFill>
                <a:latin typeface="Consolas"/>
                <a:ea typeface="Consolas"/>
                <a:cs typeface="Consolas"/>
                <a:sym typeface="Consolas"/>
              </a:rPr>
              <a:t>("Caught an exception: " </a:t>
            </a:r>
            <a:r>
              <a:rPr lang="en" sz="1300">
                <a:solidFill>
                  <a:srgbClr val="FF0000"/>
                </a:solidFill>
                <a:latin typeface="Consolas"/>
                <a:ea typeface="Consolas"/>
                <a:cs typeface="Consolas"/>
                <a:sym typeface="Consolas"/>
              </a:rPr>
              <a:t>+ </a:t>
            </a:r>
            <a:r>
              <a:rPr lang="en" sz="1300">
                <a:solidFill>
                  <a:schemeClr val="dk1"/>
                </a:solidFill>
                <a:latin typeface="Consolas"/>
                <a:ea typeface="Consolas"/>
                <a:cs typeface="Consolas"/>
                <a:sym typeface="Consolas"/>
              </a:rPr>
              <a:t>e.</a:t>
            </a:r>
            <a:r>
              <a:rPr lang="en" sz="1300">
                <a:solidFill>
                  <a:srgbClr val="9900FF"/>
                </a:solidFill>
                <a:latin typeface="Consolas"/>
                <a:ea typeface="Consolas"/>
                <a:cs typeface="Consolas"/>
                <a:sym typeface="Consolas"/>
              </a:rPr>
              <a:t>getMessage</a:t>
            </a:r>
            <a:r>
              <a:rPr lang="en" sz="1300">
                <a:solidFill>
                  <a:schemeClr val="dk1"/>
                </a:solidFill>
                <a:latin typeface="Consolas"/>
                <a:ea typeface="Consolas"/>
                <a:cs typeface="Consolas"/>
                <a:sym typeface="Consolas"/>
              </a:rPr>
              <a:t>());</a:t>
            </a:r>
            <a:endParaRPr sz="1300">
              <a:solidFill>
                <a:schemeClr val="dk1"/>
              </a:solidFill>
              <a:latin typeface="Consolas"/>
              <a:ea typeface="Consolas"/>
              <a:cs typeface="Consolas"/>
              <a:sym typeface="Consolas"/>
            </a:endParaRPr>
          </a:p>
          <a:p>
            <a:pPr indent="0" lvl="0" marL="0" rtl="0" algn="l">
              <a:lnSpc>
                <a:spcPct val="115000"/>
              </a:lnSpc>
              <a:spcBef>
                <a:spcPts val="1200"/>
              </a:spcBef>
              <a:spcAft>
                <a:spcPts val="1200"/>
              </a:spcAft>
              <a:buNone/>
            </a:pPr>
            <a:r>
              <a:rPr lang="en" sz="1300">
                <a:solidFill>
                  <a:schemeClr val="dk1"/>
                </a:solidFill>
              </a:rPr>
              <a:t>}</a:t>
            </a:r>
            <a:endParaRPr sz="900"/>
          </a:p>
        </p:txBody>
      </p:sp>
      <p:sp>
        <p:nvSpPr>
          <p:cNvPr id="1522" name="Google Shape;1522;p92"/>
          <p:cNvSpPr txBox="1"/>
          <p:nvPr/>
        </p:nvSpPr>
        <p:spPr>
          <a:xfrm>
            <a:off x="706400" y="1976825"/>
            <a:ext cx="3238800" cy="1939500"/>
          </a:xfrm>
          <a:prstGeom prst="rect">
            <a:avLst/>
          </a:prstGeom>
          <a:noFill/>
          <a:ln>
            <a:noFill/>
          </a:ln>
        </p:spPr>
        <p:txBody>
          <a:bodyPr anchorCtr="0" anchor="t" bIns="91425" lIns="91425" spcFirstLastPara="1" rIns="91425" wrap="square" tIns="91425">
            <a:spAutoFit/>
          </a:bodyPr>
          <a:lstStyle/>
          <a:p>
            <a:pPr indent="-355600" lvl="0" marL="457200" rtl="0" algn="l">
              <a:lnSpc>
                <a:spcPct val="95000"/>
              </a:lnSpc>
              <a:spcBef>
                <a:spcPts val="0"/>
              </a:spcBef>
              <a:spcAft>
                <a:spcPts val="0"/>
              </a:spcAft>
              <a:buClr>
                <a:schemeClr val="dk1"/>
              </a:buClr>
              <a:buSzPts val="2000"/>
              <a:buChar char="-"/>
            </a:pPr>
            <a:r>
              <a:rPr lang="en" sz="2000">
                <a:solidFill>
                  <a:schemeClr val="dk1"/>
                </a:solidFill>
              </a:rPr>
              <a:t>Dùng để lấy giá trị chứa trong đối tượng Optional. Khi giá trị của nó là null thì sẽ ném ra một ngoại lệ có thể tuỳ chỉnh.</a:t>
            </a:r>
            <a:endParaRPr sz="2000">
              <a:solidFill>
                <a:schemeClr val="dk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1526" name="Shape 1526"/>
        <p:cNvGrpSpPr/>
        <p:nvPr/>
      </p:nvGrpSpPr>
      <p:grpSpPr>
        <a:xfrm>
          <a:off x="0" y="0"/>
          <a:ext cx="0" cy="0"/>
          <a:chOff x="0" y="0"/>
          <a:chExt cx="0" cy="0"/>
        </a:xfrm>
      </p:grpSpPr>
      <p:sp>
        <p:nvSpPr>
          <p:cNvPr id="1527" name="Google Shape;1527;p93"/>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i="1" lang="en"/>
              <a:t>Group 06: LocalDate, LocalDateTime</a:t>
            </a:r>
            <a:endParaRPr b="1" i="1"/>
          </a:p>
        </p:txBody>
      </p:sp>
      <p:graphicFrame>
        <p:nvGraphicFramePr>
          <p:cNvPr id="1528" name="Google Shape;1528;p93"/>
          <p:cNvGraphicFramePr/>
          <p:nvPr/>
        </p:nvGraphicFramePr>
        <p:xfrm>
          <a:off x="952500" y="1923600"/>
          <a:ext cx="3000000" cy="3000000"/>
        </p:xfrm>
        <a:graphic>
          <a:graphicData uri="http://schemas.openxmlformats.org/drawingml/2006/table">
            <a:tbl>
              <a:tblPr>
                <a:noFill/>
                <a:tableStyleId>{0E6935C4-7452-4F42-A337-1E341370D276}</a:tableStyleId>
              </a:tblPr>
              <a:tblGrid>
                <a:gridCol w="3619500"/>
                <a:gridCol w="3619500"/>
              </a:tblGrid>
              <a:tr h="381000">
                <a:tc>
                  <a:txBody>
                    <a:bodyPr/>
                    <a:lstStyle/>
                    <a:p>
                      <a:pPr indent="0" lvl="0" marL="0" rtl="0" algn="ctr">
                        <a:spcBef>
                          <a:spcPts val="0"/>
                        </a:spcBef>
                        <a:spcAft>
                          <a:spcPts val="0"/>
                        </a:spcAft>
                        <a:buClr>
                          <a:schemeClr val="dk1"/>
                        </a:buClr>
                        <a:buSzPts val="1100"/>
                        <a:buFont typeface="Arial"/>
                        <a:buNone/>
                      </a:pPr>
                      <a:r>
                        <a:rPr b="1" i="1" lang="en" sz="1800">
                          <a:solidFill>
                            <a:schemeClr val="dk1"/>
                          </a:solidFill>
                        </a:rPr>
                        <a:t>22127268</a:t>
                      </a:r>
                      <a:endParaRPr b="1" i="1">
                        <a:solidFill>
                          <a:schemeClr val="dk1"/>
                        </a:solidFill>
                      </a:endParaRPr>
                    </a:p>
                  </a:txBody>
                  <a:tcPr marT="91425" marB="91425" marR="91425" marL="91425">
                    <a:lnL cap="flat" cmpd="sng" w="28575">
                      <a:solidFill>
                        <a:srgbClr val="8E7CC3"/>
                      </a:solidFill>
                      <a:prstDash val="solid"/>
                      <a:round/>
                      <a:headEnd len="sm" w="sm" type="none"/>
                      <a:tailEnd len="sm" w="sm" type="none"/>
                    </a:lnL>
                    <a:lnR cap="flat" cmpd="sng" w="28575">
                      <a:solidFill>
                        <a:srgbClr val="8E7CC3"/>
                      </a:solidFill>
                      <a:prstDash val="solid"/>
                      <a:round/>
                      <a:headEnd len="sm" w="sm" type="none"/>
                      <a:tailEnd len="sm" w="sm" type="none"/>
                    </a:lnR>
                    <a:lnT cap="flat" cmpd="sng" w="28575">
                      <a:solidFill>
                        <a:srgbClr val="8E7CC3"/>
                      </a:solidFill>
                      <a:prstDash val="solid"/>
                      <a:round/>
                      <a:headEnd len="sm" w="sm" type="none"/>
                      <a:tailEnd len="sm" w="sm" type="none"/>
                    </a:lnT>
                    <a:lnB cap="flat" cmpd="sng" w="28575">
                      <a:solidFill>
                        <a:srgbClr val="8E7CC3"/>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i="1" lang="en" sz="1800">
                          <a:solidFill>
                            <a:schemeClr val="dk1"/>
                          </a:solidFill>
                        </a:rPr>
                        <a:t>Nguyễn Hữu Minh</a:t>
                      </a:r>
                      <a:endParaRPr b="1" i="1">
                        <a:solidFill>
                          <a:schemeClr val="dk1"/>
                        </a:solidFill>
                      </a:endParaRPr>
                    </a:p>
                  </a:txBody>
                  <a:tcPr marT="91425" marB="91425" marR="91425" marL="91425">
                    <a:lnL cap="flat" cmpd="sng" w="28575">
                      <a:solidFill>
                        <a:srgbClr val="8E7CC3"/>
                      </a:solidFill>
                      <a:prstDash val="solid"/>
                      <a:round/>
                      <a:headEnd len="sm" w="sm" type="none"/>
                      <a:tailEnd len="sm" w="sm" type="none"/>
                    </a:lnL>
                    <a:lnR cap="flat" cmpd="sng" w="28575">
                      <a:solidFill>
                        <a:srgbClr val="8E7CC3"/>
                      </a:solidFill>
                      <a:prstDash val="solid"/>
                      <a:round/>
                      <a:headEnd len="sm" w="sm" type="none"/>
                      <a:tailEnd len="sm" w="sm" type="none"/>
                    </a:lnR>
                    <a:lnT cap="flat" cmpd="sng" w="28575">
                      <a:solidFill>
                        <a:srgbClr val="8E7CC3"/>
                      </a:solidFill>
                      <a:prstDash val="solid"/>
                      <a:round/>
                      <a:headEnd len="sm" w="sm" type="none"/>
                      <a:tailEnd len="sm" w="sm" type="none"/>
                    </a:lnT>
                    <a:lnB cap="flat" cmpd="sng" w="28575">
                      <a:solidFill>
                        <a:srgbClr val="8E7CC3"/>
                      </a:solidFill>
                      <a:prstDash val="solid"/>
                      <a:round/>
                      <a:headEnd len="sm" w="sm" type="none"/>
                      <a:tailEnd len="sm" w="sm" type="none"/>
                    </a:lnB>
                  </a:tcPr>
                </a:tc>
              </a:tr>
              <a:tr h="381000">
                <a:tc>
                  <a:txBody>
                    <a:bodyPr/>
                    <a:lstStyle/>
                    <a:p>
                      <a:pPr indent="0" lvl="0" marL="0" rtl="0" algn="ctr">
                        <a:spcBef>
                          <a:spcPts val="0"/>
                        </a:spcBef>
                        <a:spcAft>
                          <a:spcPts val="0"/>
                        </a:spcAft>
                        <a:buClr>
                          <a:schemeClr val="dk1"/>
                        </a:buClr>
                        <a:buSzPts val="1100"/>
                        <a:buFont typeface="Arial"/>
                        <a:buNone/>
                      </a:pPr>
                      <a:r>
                        <a:rPr b="1" i="1" lang="en" sz="1800">
                          <a:solidFill>
                            <a:schemeClr val="dk1"/>
                          </a:solidFill>
                        </a:rPr>
                        <a:t>22127269</a:t>
                      </a:r>
                      <a:endParaRPr b="1" i="1">
                        <a:solidFill>
                          <a:schemeClr val="dk1"/>
                        </a:solidFill>
                      </a:endParaRPr>
                    </a:p>
                  </a:txBody>
                  <a:tcPr marT="91425" marB="91425" marR="91425" marL="91425">
                    <a:lnL cap="flat" cmpd="sng" w="28575">
                      <a:solidFill>
                        <a:srgbClr val="8E7CC3"/>
                      </a:solidFill>
                      <a:prstDash val="solid"/>
                      <a:round/>
                      <a:headEnd len="sm" w="sm" type="none"/>
                      <a:tailEnd len="sm" w="sm" type="none"/>
                    </a:lnL>
                    <a:lnR cap="flat" cmpd="sng" w="28575">
                      <a:solidFill>
                        <a:srgbClr val="8E7CC3"/>
                      </a:solidFill>
                      <a:prstDash val="solid"/>
                      <a:round/>
                      <a:headEnd len="sm" w="sm" type="none"/>
                      <a:tailEnd len="sm" w="sm" type="none"/>
                    </a:lnR>
                    <a:lnT cap="flat" cmpd="sng" w="28575">
                      <a:solidFill>
                        <a:srgbClr val="8E7CC3"/>
                      </a:solidFill>
                      <a:prstDash val="solid"/>
                      <a:round/>
                      <a:headEnd len="sm" w="sm" type="none"/>
                      <a:tailEnd len="sm" w="sm" type="none"/>
                    </a:lnT>
                    <a:lnB cap="flat" cmpd="sng" w="28575">
                      <a:solidFill>
                        <a:srgbClr val="8E7CC3"/>
                      </a:solidFill>
                      <a:prstDash val="solid"/>
                      <a:round/>
                      <a:headEnd len="sm" w="sm" type="none"/>
                      <a:tailEnd len="sm" w="sm" type="none"/>
                    </a:lnB>
                  </a:tcPr>
                </a:tc>
                <a:tc>
                  <a:txBody>
                    <a:bodyPr/>
                    <a:lstStyle/>
                    <a:p>
                      <a:pPr indent="0" lvl="0" marL="0" rtl="0" algn="ctr">
                        <a:spcBef>
                          <a:spcPts val="0"/>
                        </a:spcBef>
                        <a:spcAft>
                          <a:spcPts val="0"/>
                        </a:spcAft>
                        <a:buNone/>
                      </a:pPr>
                      <a:r>
                        <a:rPr b="1" i="1" lang="en" sz="1800">
                          <a:solidFill>
                            <a:schemeClr val="dk1"/>
                          </a:solidFill>
                        </a:rPr>
                        <a:t>Nguyễn Nhật Minh</a:t>
                      </a:r>
                      <a:endParaRPr b="1" i="1">
                        <a:solidFill>
                          <a:schemeClr val="dk1"/>
                        </a:solidFill>
                      </a:endParaRPr>
                    </a:p>
                  </a:txBody>
                  <a:tcPr marT="91425" marB="91425" marR="91425" marL="91425">
                    <a:lnL cap="flat" cmpd="sng" w="28575">
                      <a:solidFill>
                        <a:srgbClr val="8E7CC3"/>
                      </a:solidFill>
                      <a:prstDash val="solid"/>
                      <a:round/>
                      <a:headEnd len="sm" w="sm" type="none"/>
                      <a:tailEnd len="sm" w="sm" type="none"/>
                    </a:lnL>
                    <a:lnR cap="flat" cmpd="sng" w="28575">
                      <a:solidFill>
                        <a:srgbClr val="8E7CC3"/>
                      </a:solidFill>
                      <a:prstDash val="solid"/>
                      <a:round/>
                      <a:headEnd len="sm" w="sm" type="none"/>
                      <a:tailEnd len="sm" w="sm" type="none"/>
                    </a:lnR>
                    <a:lnT cap="flat" cmpd="sng" w="28575">
                      <a:solidFill>
                        <a:srgbClr val="8E7CC3"/>
                      </a:solidFill>
                      <a:prstDash val="solid"/>
                      <a:round/>
                      <a:headEnd len="sm" w="sm" type="none"/>
                      <a:tailEnd len="sm" w="sm" type="none"/>
                    </a:lnT>
                    <a:lnB cap="flat" cmpd="sng" w="28575">
                      <a:solidFill>
                        <a:srgbClr val="8E7CC3"/>
                      </a:solidFill>
                      <a:prstDash val="solid"/>
                      <a:round/>
                      <a:headEnd len="sm" w="sm" type="none"/>
                      <a:tailEnd len="sm" w="sm" type="none"/>
                    </a:lnB>
                  </a:tcPr>
                </a:tc>
              </a:tr>
              <a:tr h="381000">
                <a:tc>
                  <a:txBody>
                    <a:bodyPr/>
                    <a:lstStyle/>
                    <a:p>
                      <a:pPr indent="0" lvl="0" marL="0" rtl="0" algn="ctr">
                        <a:spcBef>
                          <a:spcPts val="0"/>
                        </a:spcBef>
                        <a:spcAft>
                          <a:spcPts val="0"/>
                        </a:spcAft>
                        <a:buClr>
                          <a:schemeClr val="dk1"/>
                        </a:buClr>
                        <a:buSzPts val="1100"/>
                        <a:buFont typeface="Arial"/>
                        <a:buNone/>
                      </a:pPr>
                      <a:r>
                        <a:rPr b="1" i="1" lang="en" sz="1800">
                          <a:solidFill>
                            <a:schemeClr val="dk1"/>
                          </a:solidFill>
                        </a:rPr>
                        <a:t>22127286</a:t>
                      </a:r>
                      <a:endParaRPr b="1" i="1">
                        <a:solidFill>
                          <a:schemeClr val="dk1"/>
                        </a:solidFill>
                      </a:endParaRPr>
                    </a:p>
                  </a:txBody>
                  <a:tcPr marT="91425" marB="91425" marR="91425" marL="91425">
                    <a:lnL cap="flat" cmpd="sng" w="28575">
                      <a:solidFill>
                        <a:srgbClr val="8E7CC3"/>
                      </a:solidFill>
                      <a:prstDash val="solid"/>
                      <a:round/>
                      <a:headEnd len="sm" w="sm" type="none"/>
                      <a:tailEnd len="sm" w="sm" type="none"/>
                    </a:lnL>
                    <a:lnR cap="flat" cmpd="sng" w="28575">
                      <a:solidFill>
                        <a:srgbClr val="8E7CC3"/>
                      </a:solidFill>
                      <a:prstDash val="solid"/>
                      <a:round/>
                      <a:headEnd len="sm" w="sm" type="none"/>
                      <a:tailEnd len="sm" w="sm" type="none"/>
                    </a:lnR>
                    <a:lnT cap="flat" cmpd="sng" w="28575">
                      <a:solidFill>
                        <a:srgbClr val="8E7CC3"/>
                      </a:solidFill>
                      <a:prstDash val="solid"/>
                      <a:round/>
                      <a:headEnd len="sm" w="sm" type="none"/>
                      <a:tailEnd len="sm" w="sm" type="none"/>
                    </a:lnT>
                    <a:lnB cap="flat" cmpd="sng" w="28575">
                      <a:solidFill>
                        <a:srgbClr val="8E7CC3"/>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i="1" lang="en" sz="1800">
                          <a:solidFill>
                            <a:schemeClr val="dk1"/>
                          </a:solidFill>
                        </a:rPr>
                        <a:t>Nguyễn Thanh Nam</a:t>
                      </a:r>
                      <a:endParaRPr b="1" i="1">
                        <a:solidFill>
                          <a:schemeClr val="dk1"/>
                        </a:solidFill>
                      </a:endParaRPr>
                    </a:p>
                  </a:txBody>
                  <a:tcPr marT="91425" marB="91425" marR="91425" marL="91425">
                    <a:lnL cap="flat" cmpd="sng" w="28575">
                      <a:solidFill>
                        <a:srgbClr val="8E7CC3"/>
                      </a:solidFill>
                      <a:prstDash val="solid"/>
                      <a:round/>
                      <a:headEnd len="sm" w="sm" type="none"/>
                      <a:tailEnd len="sm" w="sm" type="none"/>
                    </a:lnL>
                    <a:lnR cap="flat" cmpd="sng" w="28575">
                      <a:solidFill>
                        <a:srgbClr val="8E7CC3"/>
                      </a:solidFill>
                      <a:prstDash val="solid"/>
                      <a:round/>
                      <a:headEnd len="sm" w="sm" type="none"/>
                      <a:tailEnd len="sm" w="sm" type="none"/>
                    </a:lnR>
                    <a:lnT cap="flat" cmpd="sng" w="28575">
                      <a:solidFill>
                        <a:srgbClr val="8E7CC3"/>
                      </a:solidFill>
                      <a:prstDash val="solid"/>
                      <a:round/>
                      <a:headEnd len="sm" w="sm" type="none"/>
                      <a:tailEnd len="sm" w="sm" type="none"/>
                    </a:lnT>
                    <a:lnB cap="flat" cmpd="sng" w="28575">
                      <a:solidFill>
                        <a:srgbClr val="8E7CC3"/>
                      </a:solidFill>
                      <a:prstDash val="solid"/>
                      <a:round/>
                      <a:headEnd len="sm" w="sm" type="none"/>
                      <a:tailEnd len="sm" w="sm" type="none"/>
                    </a:lnB>
                  </a:tcPr>
                </a:tc>
              </a:tr>
              <a:tr h="381000">
                <a:tc>
                  <a:txBody>
                    <a:bodyPr/>
                    <a:lstStyle/>
                    <a:p>
                      <a:pPr indent="0" lvl="0" marL="0" rtl="0" algn="ctr">
                        <a:spcBef>
                          <a:spcPts val="0"/>
                        </a:spcBef>
                        <a:spcAft>
                          <a:spcPts val="0"/>
                        </a:spcAft>
                        <a:buClr>
                          <a:schemeClr val="dk1"/>
                        </a:buClr>
                        <a:buSzPts val="1100"/>
                        <a:buFont typeface="Arial"/>
                        <a:buNone/>
                      </a:pPr>
                      <a:r>
                        <a:rPr b="1" i="1" lang="en" sz="1800">
                          <a:solidFill>
                            <a:schemeClr val="dk1"/>
                          </a:solidFill>
                        </a:rPr>
                        <a:t>22127461</a:t>
                      </a:r>
                      <a:endParaRPr b="1" i="1">
                        <a:solidFill>
                          <a:schemeClr val="dk1"/>
                        </a:solidFill>
                      </a:endParaRPr>
                    </a:p>
                  </a:txBody>
                  <a:tcPr marT="91425" marB="91425" marR="91425" marL="91425">
                    <a:lnL cap="flat" cmpd="sng" w="28575">
                      <a:solidFill>
                        <a:srgbClr val="8E7CC3"/>
                      </a:solidFill>
                      <a:prstDash val="solid"/>
                      <a:round/>
                      <a:headEnd len="sm" w="sm" type="none"/>
                      <a:tailEnd len="sm" w="sm" type="none"/>
                    </a:lnL>
                    <a:lnR cap="flat" cmpd="sng" w="28575">
                      <a:solidFill>
                        <a:srgbClr val="8E7CC3"/>
                      </a:solidFill>
                      <a:prstDash val="solid"/>
                      <a:round/>
                      <a:headEnd len="sm" w="sm" type="none"/>
                      <a:tailEnd len="sm" w="sm" type="none"/>
                    </a:lnR>
                    <a:lnT cap="flat" cmpd="sng" w="28575">
                      <a:solidFill>
                        <a:srgbClr val="8E7CC3"/>
                      </a:solidFill>
                      <a:prstDash val="solid"/>
                      <a:round/>
                      <a:headEnd len="sm" w="sm" type="none"/>
                      <a:tailEnd len="sm" w="sm" type="none"/>
                    </a:lnT>
                    <a:lnB cap="flat" cmpd="sng" w="28575">
                      <a:solidFill>
                        <a:srgbClr val="8E7CC3"/>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i="1" lang="en" sz="1800">
                          <a:solidFill>
                            <a:schemeClr val="dk1"/>
                          </a:solidFill>
                        </a:rPr>
                        <a:t>Đặng Nguyên Vũ</a:t>
                      </a:r>
                      <a:endParaRPr b="1" i="1">
                        <a:solidFill>
                          <a:schemeClr val="dk1"/>
                        </a:solidFill>
                      </a:endParaRPr>
                    </a:p>
                  </a:txBody>
                  <a:tcPr marT="91425" marB="91425" marR="91425" marL="91425">
                    <a:lnL cap="flat" cmpd="sng" w="28575">
                      <a:solidFill>
                        <a:srgbClr val="8E7CC3"/>
                      </a:solidFill>
                      <a:prstDash val="solid"/>
                      <a:round/>
                      <a:headEnd len="sm" w="sm" type="none"/>
                      <a:tailEnd len="sm" w="sm" type="none"/>
                    </a:lnL>
                    <a:lnR cap="flat" cmpd="sng" w="28575">
                      <a:solidFill>
                        <a:srgbClr val="8E7CC3"/>
                      </a:solidFill>
                      <a:prstDash val="solid"/>
                      <a:round/>
                      <a:headEnd len="sm" w="sm" type="none"/>
                      <a:tailEnd len="sm" w="sm" type="none"/>
                    </a:lnR>
                    <a:lnT cap="flat" cmpd="sng" w="28575">
                      <a:solidFill>
                        <a:srgbClr val="8E7CC3"/>
                      </a:solidFill>
                      <a:prstDash val="solid"/>
                      <a:round/>
                      <a:headEnd len="sm" w="sm" type="none"/>
                      <a:tailEnd len="sm" w="sm" type="none"/>
                    </a:lnT>
                    <a:lnB cap="flat" cmpd="sng" w="28575">
                      <a:solidFill>
                        <a:srgbClr val="8E7CC3"/>
                      </a:solidFill>
                      <a:prstDash val="solid"/>
                      <a:round/>
                      <a:headEnd len="sm" w="sm" type="none"/>
                      <a:tailEnd len="sm" w="sm" type="none"/>
                    </a:lnB>
                  </a:tcPr>
                </a:tc>
              </a:tr>
              <a:tr h="381000">
                <a:tc>
                  <a:txBody>
                    <a:bodyPr/>
                    <a:lstStyle/>
                    <a:p>
                      <a:pPr indent="0" lvl="0" marL="0" rtl="0" algn="ctr">
                        <a:spcBef>
                          <a:spcPts val="0"/>
                        </a:spcBef>
                        <a:spcAft>
                          <a:spcPts val="0"/>
                        </a:spcAft>
                        <a:buClr>
                          <a:schemeClr val="dk1"/>
                        </a:buClr>
                        <a:buSzPts val="1100"/>
                        <a:buFont typeface="Arial"/>
                        <a:buNone/>
                      </a:pPr>
                      <a:r>
                        <a:rPr b="1" i="1" lang="en" sz="1800">
                          <a:solidFill>
                            <a:schemeClr val="dk1"/>
                          </a:solidFill>
                        </a:rPr>
                        <a:t>22127199</a:t>
                      </a:r>
                      <a:endParaRPr b="1" i="1">
                        <a:solidFill>
                          <a:schemeClr val="dk1"/>
                        </a:solidFill>
                      </a:endParaRPr>
                    </a:p>
                  </a:txBody>
                  <a:tcPr marT="91425" marB="91425" marR="91425" marL="91425">
                    <a:lnL cap="flat" cmpd="sng" w="28575">
                      <a:solidFill>
                        <a:srgbClr val="8E7CC3"/>
                      </a:solidFill>
                      <a:prstDash val="solid"/>
                      <a:round/>
                      <a:headEnd len="sm" w="sm" type="none"/>
                      <a:tailEnd len="sm" w="sm" type="none"/>
                    </a:lnL>
                    <a:lnR cap="flat" cmpd="sng" w="28575">
                      <a:solidFill>
                        <a:srgbClr val="8E7CC3"/>
                      </a:solidFill>
                      <a:prstDash val="solid"/>
                      <a:round/>
                      <a:headEnd len="sm" w="sm" type="none"/>
                      <a:tailEnd len="sm" w="sm" type="none"/>
                    </a:lnR>
                    <a:lnT cap="flat" cmpd="sng" w="28575">
                      <a:solidFill>
                        <a:srgbClr val="8E7CC3"/>
                      </a:solidFill>
                      <a:prstDash val="solid"/>
                      <a:round/>
                      <a:headEnd len="sm" w="sm" type="none"/>
                      <a:tailEnd len="sm" w="sm" type="none"/>
                    </a:lnT>
                    <a:lnB cap="flat" cmpd="sng" w="28575">
                      <a:solidFill>
                        <a:srgbClr val="8E7CC3"/>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i="1" lang="en" sz="1800">
                          <a:solidFill>
                            <a:schemeClr val="dk1"/>
                          </a:solidFill>
                        </a:rPr>
                        <a:t>Trần Nguyên Đăng Khoa</a:t>
                      </a:r>
                      <a:endParaRPr b="1" i="1">
                        <a:solidFill>
                          <a:schemeClr val="dk1"/>
                        </a:solidFill>
                      </a:endParaRPr>
                    </a:p>
                  </a:txBody>
                  <a:tcPr marT="91425" marB="91425" marR="91425" marL="91425">
                    <a:lnL cap="flat" cmpd="sng" w="28575">
                      <a:solidFill>
                        <a:srgbClr val="8E7CC3"/>
                      </a:solidFill>
                      <a:prstDash val="solid"/>
                      <a:round/>
                      <a:headEnd len="sm" w="sm" type="none"/>
                      <a:tailEnd len="sm" w="sm" type="none"/>
                    </a:lnL>
                    <a:lnR cap="flat" cmpd="sng" w="28575">
                      <a:solidFill>
                        <a:srgbClr val="8E7CC3"/>
                      </a:solidFill>
                      <a:prstDash val="solid"/>
                      <a:round/>
                      <a:headEnd len="sm" w="sm" type="none"/>
                      <a:tailEnd len="sm" w="sm" type="none"/>
                    </a:lnR>
                    <a:lnT cap="flat" cmpd="sng" w="28575">
                      <a:solidFill>
                        <a:srgbClr val="8E7CC3"/>
                      </a:solidFill>
                      <a:prstDash val="solid"/>
                      <a:round/>
                      <a:headEnd len="sm" w="sm" type="none"/>
                      <a:tailEnd len="sm" w="sm" type="none"/>
                    </a:lnT>
                    <a:lnB cap="flat" cmpd="sng" w="28575">
                      <a:solidFill>
                        <a:srgbClr val="8E7CC3"/>
                      </a:solidFill>
                      <a:prstDash val="solid"/>
                      <a:round/>
                      <a:headEnd len="sm" w="sm" type="none"/>
                      <a:tailEnd len="sm" w="sm" type="none"/>
                    </a:lnB>
                  </a:tcPr>
                </a:tc>
              </a:tr>
            </a:tbl>
          </a:graphicData>
        </a:graphic>
      </p:graphicFrame>
      <p:sp>
        <p:nvSpPr>
          <p:cNvPr id="1529" name="Google Shape;1529;p93"/>
          <p:cNvSpPr txBox="1"/>
          <p:nvPr/>
        </p:nvSpPr>
        <p:spPr>
          <a:xfrm>
            <a:off x="862525" y="1393113"/>
            <a:ext cx="3616200" cy="3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900">
                <a:solidFill>
                  <a:schemeClr val="dk1"/>
                </a:solidFill>
              </a:rPr>
              <a:t>Team members</a:t>
            </a:r>
            <a:endParaRPr b="1" i="1" sz="1900">
              <a:solidFill>
                <a:schemeClr val="dk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1533" name="Shape 1533"/>
        <p:cNvGrpSpPr/>
        <p:nvPr/>
      </p:nvGrpSpPr>
      <p:grpSpPr>
        <a:xfrm>
          <a:off x="0" y="0"/>
          <a:ext cx="0" cy="0"/>
          <a:chOff x="0" y="0"/>
          <a:chExt cx="0" cy="0"/>
        </a:xfrm>
      </p:grpSpPr>
      <p:sp>
        <p:nvSpPr>
          <p:cNvPr id="1534" name="Google Shape;1534;p94"/>
          <p:cNvSpPr txBox="1"/>
          <p:nvPr>
            <p:ph type="title"/>
          </p:nvPr>
        </p:nvSpPr>
        <p:spPr>
          <a:xfrm>
            <a:off x="311700" y="43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en"/>
              <a:t>Group 06 - LocalDate</a:t>
            </a:r>
            <a:endParaRPr b="1" i="1"/>
          </a:p>
        </p:txBody>
      </p:sp>
      <p:sp>
        <p:nvSpPr>
          <p:cNvPr id="1535" name="Google Shape;1535;p94"/>
          <p:cNvSpPr/>
          <p:nvPr/>
        </p:nvSpPr>
        <p:spPr>
          <a:xfrm>
            <a:off x="385525" y="1528025"/>
            <a:ext cx="8337600" cy="1368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36" name="Google Shape;1536;p94"/>
          <p:cNvSpPr/>
          <p:nvPr/>
        </p:nvSpPr>
        <p:spPr>
          <a:xfrm>
            <a:off x="395900" y="3602025"/>
            <a:ext cx="8337600" cy="1368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37" name="Google Shape;1537;p94"/>
          <p:cNvSpPr txBox="1"/>
          <p:nvPr>
            <p:ph idx="1" type="body"/>
          </p:nvPr>
        </p:nvSpPr>
        <p:spPr>
          <a:xfrm>
            <a:off x="311700" y="1003585"/>
            <a:ext cx="8520600" cy="3416400"/>
          </a:xfrm>
          <a:prstGeom prst="rect">
            <a:avLst/>
          </a:prstGeom>
        </p:spPr>
        <p:txBody>
          <a:bodyPr anchorCtr="0" anchor="t" bIns="91425" lIns="91425" spcFirstLastPara="1" rIns="91425" wrap="square" tIns="91425">
            <a:normAutofit fontScale="25000" lnSpcReduction="20000"/>
          </a:bodyPr>
          <a:lstStyle/>
          <a:p>
            <a:pPr indent="0" lvl="0" marL="0" rtl="0" algn="l">
              <a:lnSpc>
                <a:spcPct val="115000"/>
              </a:lnSpc>
              <a:spcBef>
                <a:spcPts val="0"/>
              </a:spcBef>
              <a:spcAft>
                <a:spcPts val="0"/>
              </a:spcAft>
              <a:buNone/>
            </a:pPr>
            <a:r>
              <a:rPr b="1" lang="en" sz="6000">
                <a:solidFill>
                  <a:srgbClr val="4A6782"/>
                </a:solidFill>
                <a:uFill>
                  <a:noFill/>
                </a:uFill>
                <a:latin typeface="Fira Code"/>
                <a:ea typeface="Fira Code"/>
                <a:cs typeface="Fira Code"/>
                <a:sym typeface="Fira Code"/>
                <a:hlinkClick r:id="rId3">
                  <a:extLst>
                    <a:ext uri="{A12FA001-AC4F-418D-AE19-62706E023703}">
                      <ahyp:hlinkClr val="tx"/>
                    </a:ext>
                  </a:extLst>
                </a:hlinkClick>
              </a:rPr>
              <a:t>LocalDate</a:t>
            </a:r>
            <a:r>
              <a:rPr b="1" lang="en" sz="6000">
                <a:solidFill>
                  <a:srgbClr val="4A6782"/>
                </a:solidFill>
                <a:latin typeface="Fira Code"/>
                <a:ea typeface="Fira Code"/>
                <a:cs typeface="Fira Code"/>
                <a:sym typeface="Fira Code"/>
              </a:rPr>
              <a:t>.</a:t>
            </a:r>
            <a:r>
              <a:rPr b="1" lang="en" sz="6000">
                <a:solidFill>
                  <a:srgbClr val="4A6782"/>
                </a:solidFill>
                <a:uFill>
                  <a:noFill/>
                </a:uFill>
                <a:latin typeface="Fira Code"/>
                <a:ea typeface="Fira Code"/>
                <a:cs typeface="Fira Code"/>
                <a:sym typeface="Fira Code"/>
                <a:hlinkClick r:id="rId4">
                  <a:extLst>
                    <a:ext uri="{A12FA001-AC4F-418D-AE19-62706E023703}">
                      <ahyp:hlinkClr val="tx"/>
                    </a:ext>
                  </a:extLst>
                </a:hlinkClick>
              </a:rPr>
              <a:t>parse</a:t>
            </a:r>
            <a:r>
              <a:rPr lang="en" sz="6000">
                <a:solidFill>
                  <a:srgbClr val="353833"/>
                </a:solidFill>
                <a:latin typeface="Fira Code"/>
                <a:ea typeface="Fira Code"/>
                <a:cs typeface="Fira Code"/>
                <a:sym typeface="Fira Code"/>
              </a:rPr>
              <a:t>(</a:t>
            </a:r>
            <a:r>
              <a:rPr b="1" lang="en" sz="6000">
                <a:solidFill>
                  <a:srgbClr val="4A6782"/>
                </a:solidFill>
                <a:uFill>
                  <a:noFill/>
                </a:uFill>
                <a:latin typeface="Fira Code"/>
                <a:ea typeface="Fira Code"/>
                <a:cs typeface="Fira Code"/>
                <a:sym typeface="Fira Code"/>
                <a:hlinkClick r:id="rId5">
                  <a:extLst>
                    <a:ext uri="{A12FA001-AC4F-418D-AE19-62706E023703}">
                      <ahyp:hlinkClr val="tx"/>
                    </a:ext>
                  </a:extLst>
                </a:hlinkClick>
              </a:rPr>
              <a:t>CharSequence</a:t>
            </a:r>
            <a:r>
              <a:rPr lang="en" sz="6000">
                <a:solidFill>
                  <a:srgbClr val="353833"/>
                </a:solidFill>
                <a:latin typeface="Fira Code"/>
                <a:ea typeface="Fira Code"/>
                <a:cs typeface="Fira Code"/>
                <a:sym typeface="Fira Code"/>
              </a:rPr>
              <a:t> </a:t>
            </a:r>
            <a:r>
              <a:rPr b="1" lang="en" sz="6000">
                <a:solidFill>
                  <a:srgbClr val="353833"/>
                </a:solidFill>
                <a:latin typeface="Fira Code"/>
                <a:ea typeface="Fira Code"/>
                <a:cs typeface="Fira Code"/>
                <a:sym typeface="Fira Code"/>
              </a:rPr>
              <a:t>text</a:t>
            </a:r>
            <a:r>
              <a:rPr lang="en" sz="6000">
                <a:solidFill>
                  <a:srgbClr val="353833"/>
                </a:solidFill>
                <a:latin typeface="Fira Code"/>
                <a:ea typeface="Fira Code"/>
                <a:cs typeface="Fira Code"/>
                <a:sym typeface="Fira Code"/>
              </a:rPr>
              <a:t>)</a:t>
            </a:r>
            <a:r>
              <a:rPr lang="en" sz="6000">
                <a:solidFill>
                  <a:srgbClr val="353833"/>
                </a:solidFill>
              </a:rPr>
              <a:t>: </a:t>
            </a:r>
            <a:r>
              <a:rPr lang="en" sz="6000">
                <a:solidFill>
                  <a:schemeClr val="dk1"/>
                </a:solidFill>
              </a:rPr>
              <a:t>Chuyển đổi chuỗi thành một đối tượng LocalDate.</a:t>
            </a:r>
            <a:endParaRPr sz="60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b="1" i="1" lang="en" sz="5200" u="sng">
                <a:solidFill>
                  <a:srgbClr val="353833"/>
                </a:solidFill>
              </a:rPr>
              <a:t>Example code:</a:t>
            </a:r>
            <a:endParaRPr b="1" i="1" sz="6000" u="sng">
              <a:solidFill>
                <a:srgbClr val="353833"/>
              </a:solidFill>
            </a:endParaRPr>
          </a:p>
          <a:p>
            <a:pPr indent="0" lvl="0" marL="0" rtl="0" algn="l">
              <a:lnSpc>
                <a:spcPct val="115000"/>
              </a:lnSpc>
              <a:spcBef>
                <a:spcPts val="500"/>
              </a:spcBef>
              <a:spcAft>
                <a:spcPts val="0"/>
              </a:spcAft>
              <a:buNone/>
            </a:pPr>
            <a:r>
              <a:rPr lang="en" sz="5200">
                <a:solidFill>
                  <a:srgbClr val="C00000"/>
                </a:solidFill>
                <a:latin typeface="Fira Code"/>
                <a:ea typeface="Fira Code"/>
                <a:cs typeface="Fira Code"/>
                <a:sym typeface="Fira Code"/>
              </a:rPr>
              <a:t>import java.time.</a:t>
            </a:r>
            <a:r>
              <a:rPr lang="en" sz="5200">
                <a:solidFill>
                  <a:srgbClr val="C00000"/>
                </a:solidFill>
                <a:latin typeface="Fira Code"/>
                <a:ea typeface="Fira Code"/>
                <a:cs typeface="Fira Code"/>
                <a:sym typeface="Fira Code"/>
              </a:rPr>
              <a:t>LocalDate</a:t>
            </a:r>
            <a:r>
              <a:rPr lang="en" sz="5200">
                <a:solidFill>
                  <a:srgbClr val="353833"/>
                </a:solidFill>
                <a:latin typeface="Fira Code"/>
                <a:ea typeface="Fira Code"/>
                <a:cs typeface="Fira Code"/>
                <a:sym typeface="Fira Code"/>
              </a:rPr>
              <a:t>;</a:t>
            </a:r>
            <a:endParaRPr sz="5200">
              <a:solidFill>
                <a:srgbClr val="353833"/>
              </a:solidFill>
              <a:latin typeface="Fira Code"/>
              <a:ea typeface="Fira Code"/>
              <a:cs typeface="Fira Code"/>
              <a:sym typeface="Fira Code"/>
            </a:endParaRPr>
          </a:p>
          <a:p>
            <a:pPr indent="0" lvl="0" marL="0" rtl="0" algn="l">
              <a:lnSpc>
                <a:spcPct val="115000"/>
              </a:lnSpc>
              <a:spcBef>
                <a:spcPts val="0"/>
              </a:spcBef>
              <a:spcAft>
                <a:spcPts val="0"/>
              </a:spcAft>
              <a:buNone/>
            </a:pPr>
            <a:r>
              <a:rPr lang="en" sz="5200">
                <a:solidFill>
                  <a:srgbClr val="C00000"/>
                </a:solidFill>
                <a:latin typeface="Fira Code"/>
                <a:ea typeface="Fira Code"/>
                <a:cs typeface="Fira Code"/>
                <a:sym typeface="Fira Code"/>
              </a:rPr>
              <a:t>public class</a:t>
            </a:r>
            <a:r>
              <a:rPr lang="en" sz="5200">
                <a:solidFill>
                  <a:srgbClr val="353833"/>
                </a:solidFill>
                <a:latin typeface="Fira Code"/>
                <a:ea typeface="Fira Code"/>
                <a:cs typeface="Fira Code"/>
                <a:sym typeface="Fira Code"/>
              </a:rPr>
              <a:t> Example {</a:t>
            </a:r>
            <a:endParaRPr sz="5200">
              <a:solidFill>
                <a:srgbClr val="353833"/>
              </a:solidFill>
              <a:latin typeface="Fira Code"/>
              <a:ea typeface="Fira Code"/>
              <a:cs typeface="Fira Code"/>
              <a:sym typeface="Fira Code"/>
            </a:endParaRPr>
          </a:p>
          <a:p>
            <a:pPr indent="0" lvl="0" marL="0" rtl="0" algn="l">
              <a:lnSpc>
                <a:spcPct val="115000"/>
              </a:lnSpc>
              <a:spcBef>
                <a:spcPts val="0"/>
              </a:spcBef>
              <a:spcAft>
                <a:spcPts val="0"/>
              </a:spcAft>
              <a:buNone/>
            </a:pPr>
            <a:r>
              <a:rPr lang="en" sz="5200">
                <a:solidFill>
                  <a:srgbClr val="353833"/>
                </a:solidFill>
                <a:latin typeface="Fira Code"/>
                <a:ea typeface="Fira Code"/>
                <a:cs typeface="Fira Code"/>
                <a:sym typeface="Fira Code"/>
              </a:rPr>
              <a:t>    	</a:t>
            </a:r>
            <a:r>
              <a:rPr lang="en" sz="5200">
                <a:solidFill>
                  <a:srgbClr val="C00000"/>
                </a:solidFill>
                <a:latin typeface="Fira Code"/>
                <a:ea typeface="Fira Code"/>
                <a:cs typeface="Fira Code"/>
                <a:sym typeface="Fira Code"/>
              </a:rPr>
              <a:t>public static void</a:t>
            </a:r>
            <a:r>
              <a:rPr lang="en" sz="5200">
                <a:solidFill>
                  <a:srgbClr val="353833"/>
                </a:solidFill>
                <a:latin typeface="Fira Code"/>
                <a:ea typeface="Fira Code"/>
                <a:cs typeface="Fira Code"/>
                <a:sym typeface="Fira Code"/>
              </a:rPr>
              <a:t> </a:t>
            </a:r>
            <a:r>
              <a:rPr lang="en" sz="5200">
                <a:solidFill>
                  <a:srgbClr val="B45F06"/>
                </a:solidFill>
                <a:latin typeface="Fira Code"/>
                <a:ea typeface="Fira Code"/>
                <a:cs typeface="Fira Code"/>
                <a:sym typeface="Fira Code"/>
              </a:rPr>
              <a:t>main</a:t>
            </a:r>
            <a:r>
              <a:rPr lang="en" sz="5200">
                <a:solidFill>
                  <a:srgbClr val="353833"/>
                </a:solidFill>
                <a:latin typeface="Fira Code"/>
                <a:ea typeface="Fira Code"/>
                <a:cs typeface="Fira Code"/>
                <a:sym typeface="Fira Code"/>
              </a:rPr>
              <a:t>(</a:t>
            </a:r>
            <a:r>
              <a:rPr lang="en" sz="5200">
                <a:solidFill>
                  <a:srgbClr val="C00000"/>
                </a:solidFill>
                <a:latin typeface="Fira Code"/>
                <a:ea typeface="Fira Code"/>
                <a:cs typeface="Fira Code"/>
                <a:sym typeface="Fira Code"/>
              </a:rPr>
              <a:t>String</a:t>
            </a:r>
            <a:r>
              <a:rPr lang="en" sz="5200">
                <a:solidFill>
                  <a:srgbClr val="353833"/>
                </a:solidFill>
                <a:latin typeface="Fira Code"/>
                <a:ea typeface="Fira Code"/>
                <a:cs typeface="Fira Code"/>
                <a:sym typeface="Fira Code"/>
              </a:rPr>
              <a:t>[] args) {</a:t>
            </a:r>
            <a:endParaRPr sz="5200">
              <a:solidFill>
                <a:srgbClr val="353833"/>
              </a:solidFill>
              <a:latin typeface="Fira Code"/>
              <a:ea typeface="Fira Code"/>
              <a:cs typeface="Fira Code"/>
              <a:sym typeface="Fira Code"/>
            </a:endParaRPr>
          </a:p>
          <a:p>
            <a:pPr indent="0" lvl="0" marL="457200" rtl="0" algn="l">
              <a:lnSpc>
                <a:spcPct val="115000"/>
              </a:lnSpc>
              <a:spcBef>
                <a:spcPts val="0"/>
              </a:spcBef>
              <a:spcAft>
                <a:spcPts val="0"/>
              </a:spcAft>
              <a:buNone/>
            </a:pPr>
            <a:r>
              <a:rPr lang="en" sz="5200">
                <a:solidFill>
                  <a:srgbClr val="353833"/>
                </a:solidFill>
                <a:latin typeface="Fira Code"/>
                <a:ea typeface="Fira Code"/>
                <a:cs typeface="Fira Code"/>
                <a:sym typeface="Fira Code"/>
              </a:rPr>
              <a:t> 	</a:t>
            </a:r>
            <a:r>
              <a:rPr lang="en" sz="5200">
                <a:solidFill>
                  <a:srgbClr val="C00000"/>
                </a:solidFill>
                <a:latin typeface="Fira Code"/>
                <a:ea typeface="Fira Code"/>
                <a:cs typeface="Fira Code"/>
                <a:sym typeface="Fira Code"/>
              </a:rPr>
              <a:t>LocalDate </a:t>
            </a:r>
            <a:r>
              <a:rPr lang="en" sz="5200">
                <a:solidFill>
                  <a:srgbClr val="353833"/>
                </a:solidFill>
                <a:latin typeface="Fira Code"/>
                <a:ea typeface="Fira Code"/>
                <a:cs typeface="Fira Code"/>
                <a:sym typeface="Fira Code"/>
              </a:rPr>
              <a:t>date = LocalDate.parse(</a:t>
            </a:r>
            <a:r>
              <a:rPr lang="en" sz="5200">
                <a:solidFill>
                  <a:srgbClr val="008000"/>
                </a:solidFill>
                <a:latin typeface="Fira Code"/>
                <a:ea typeface="Fira Code"/>
                <a:cs typeface="Fira Code"/>
                <a:sym typeface="Fira Code"/>
              </a:rPr>
              <a:t>"01-01-2022”</a:t>
            </a:r>
            <a:r>
              <a:rPr lang="en" sz="5200">
                <a:solidFill>
                  <a:srgbClr val="353833"/>
                </a:solidFill>
                <a:latin typeface="Fira Code"/>
                <a:ea typeface="Fira Code"/>
                <a:cs typeface="Fira Code"/>
                <a:sym typeface="Fira Code"/>
              </a:rPr>
              <a:t>);</a:t>
            </a:r>
            <a:endParaRPr sz="5200">
              <a:solidFill>
                <a:srgbClr val="353833"/>
              </a:solidFill>
              <a:latin typeface="Fira Code"/>
              <a:ea typeface="Fira Code"/>
              <a:cs typeface="Fira Code"/>
              <a:sym typeface="Fira Code"/>
            </a:endParaRPr>
          </a:p>
          <a:p>
            <a:pPr indent="457200" lvl="0" marL="457200" rtl="0" algn="l">
              <a:lnSpc>
                <a:spcPct val="115000"/>
              </a:lnSpc>
              <a:spcBef>
                <a:spcPts val="0"/>
              </a:spcBef>
              <a:spcAft>
                <a:spcPts val="0"/>
              </a:spcAft>
              <a:buNone/>
            </a:pPr>
            <a:r>
              <a:rPr lang="en" sz="5200">
                <a:solidFill>
                  <a:srgbClr val="353833"/>
                </a:solidFill>
                <a:latin typeface="Fira Code"/>
                <a:ea typeface="Fira Code"/>
                <a:cs typeface="Fira Code"/>
                <a:sym typeface="Fira Code"/>
              </a:rPr>
              <a:t>System.</a:t>
            </a:r>
            <a:r>
              <a:rPr lang="en" sz="5200">
                <a:solidFill>
                  <a:srgbClr val="4C1130"/>
                </a:solidFill>
                <a:latin typeface="Fira Code"/>
                <a:ea typeface="Fira Code"/>
                <a:cs typeface="Fira Code"/>
                <a:sym typeface="Fira Code"/>
              </a:rPr>
              <a:t>out</a:t>
            </a:r>
            <a:r>
              <a:rPr lang="en" sz="5200">
                <a:solidFill>
                  <a:srgbClr val="353833"/>
                </a:solidFill>
                <a:latin typeface="Fira Code"/>
                <a:ea typeface="Fira Code"/>
                <a:cs typeface="Fira Code"/>
                <a:sym typeface="Fira Code"/>
              </a:rPr>
              <a:t>.println(date); </a:t>
            </a:r>
            <a:r>
              <a:rPr lang="en" sz="5200">
                <a:solidFill>
                  <a:srgbClr val="188038"/>
                </a:solidFill>
                <a:latin typeface="Fira Code"/>
                <a:ea typeface="Fira Code"/>
                <a:cs typeface="Fira Code"/>
                <a:sym typeface="Fira Code"/>
              </a:rPr>
              <a:t> // Output: 2022-01-01</a:t>
            </a:r>
            <a:endParaRPr sz="5200">
              <a:solidFill>
                <a:srgbClr val="188038"/>
              </a:solidFill>
              <a:latin typeface="Fira Code"/>
              <a:ea typeface="Fira Code"/>
              <a:cs typeface="Fira Code"/>
              <a:sym typeface="Fira Code"/>
            </a:endParaRPr>
          </a:p>
          <a:p>
            <a:pPr indent="0" lvl="0" marL="457200" rtl="0" algn="l">
              <a:lnSpc>
                <a:spcPct val="115000"/>
              </a:lnSpc>
              <a:spcBef>
                <a:spcPts val="0"/>
              </a:spcBef>
              <a:spcAft>
                <a:spcPts val="0"/>
              </a:spcAft>
              <a:buNone/>
            </a:pPr>
            <a:r>
              <a:rPr lang="en" sz="5200">
                <a:solidFill>
                  <a:srgbClr val="353833"/>
                </a:solidFill>
                <a:latin typeface="Fira Code"/>
                <a:ea typeface="Fira Code"/>
                <a:cs typeface="Fira Code"/>
                <a:sym typeface="Fira Code"/>
              </a:rPr>
              <a:t>}</a:t>
            </a:r>
            <a:endParaRPr sz="5200">
              <a:solidFill>
                <a:srgbClr val="353833"/>
              </a:solidFill>
              <a:latin typeface="Fira Code"/>
              <a:ea typeface="Fira Code"/>
              <a:cs typeface="Fira Code"/>
              <a:sym typeface="Fira Code"/>
            </a:endParaRPr>
          </a:p>
          <a:p>
            <a:pPr indent="0" lvl="0" marL="0" rtl="0" algn="l">
              <a:lnSpc>
                <a:spcPct val="115000"/>
              </a:lnSpc>
              <a:spcBef>
                <a:spcPts val="0"/>
              </a:spcBef>
              <a:spcAft>
                <a:spcPts val="0"/>
              </a:spcAft>
              <a:buNone/>
            </a:pPr>
            <a:r>
              <a:rPr lang="en" sz="5200">
                <a:solidFill>
                  <a:srgbClr val="353833"/>
                </a:solidFill>
                <a:latin typeface="Fira Code"/>
                <a:ea typeface="Fira Code"/>
                <a:cs typeface="Fira Code"/>
                <a:sym typeface="Fira Code"/>
              </a:rPr>
              <a:t>}</a:t>
            </a:r>
            <a:endParaRPr sz="4800">
              <a:solidFill>
                <a:srgbClr val="353833"/>
              </a:solidFill>
              <a:latin typeface="Courier New"/>
              <a:ea typeface="Courier New"/>
              <a:cs typeface="Courier New"/>
              <a:sym typeface="Courier New"/>
            </a:endParaRPr>
          </a:p>
          <a:p>
            <a:pPr indent="0" lvl="0" marL="0" rtl="0" algn="l">
              <a:spcBef>
                <a:spcPts val="500"/>
              </a:spcBef>
              <a:spcAft>
                <a:spcPts val="0"/>
              </a:spcAft>
              <a:buNone/>
            </a:pPr>
            <a:r>
              <a:rPr b="1" lang="en" sz="6000">
                <a:solidFill>
                  <a:srgbClr val="4A6782"/>
                </a:solidFill>
                <a:uFill>
                  <a:noFill/>
                </a:uFill>
                <a:latin typeface="Fira Code"/>
                <a:ea typeface="Fira Code"/>
                <a:cs typeface="Fira Code"/>
                <a:sym typeface="Fira Code"/>
                <a:hlinkClick r:id="rId6">
                  <a:extLst>
                    <a:ext uri="{A12FA001-AC4F-418D-AE19-62706E023703}">
                      <ahyp:hlinkClr val="tx"/>
                    </a:ext>
                  </a:extLst>
                </a:hlinkClick>
              </a:rPr>
              <a:t>LocalDate</a:t>
            </a:r>
            <a:r>
              <a:rPr b="1" lang="en" sz="6000">
                <a:latin typeface="Fira Code"/>
                <a:ea typeface="Fira Code"/>
                <a:cs typeface="Fira Code"/>
                <a:sym typeface="Fira Code"/>
              </a:rPr>
              <a:t>.</a:t>
            </a:r>
            <a:r>
              <a:rPr b="1" lang="en" sz="6000">
                <a:solidFill>
                  <a:srgbClr val="4A6782"/>
                </a:solidFill>
                <a:uFill>
                  <a:noFill/>
                </a:uFill>
                <a:latin typeface="Fira Code"/>
                <a:ea typeface="Fira Code"/>
                <a:cs typeface="Fira Code"/>
                <a:sym typeface="Fira Code"/>
                <a:hlinkClick r:id="rId7">
                  <a:extLst>
                    <a:ext uri="{A12FA001-AC4F-418D-AE19-62706E023703}">
                      <ahyp:hlinkClr val="tx"/>
                    </a:ext>
                  </a:extLst>
                </a:hlinkClick>
              </a:rPr>
              <a:t>of</a:t>
            </a:r>
            <a:r>
              <a:rPr lang="en" sz="6000">
                <a:solidFill>
                  <a:srgbClr val="353833"/>
                </a:solidFill>
                <a:latin typeface="Fira Code"/>
                <a:ea typeface="Fira Code"/>
                <a:cs typeface="Fira Code"/>
                <a:sym typeface="Fira Code"/>
              </a:rPr>
              <a:t>(</a:t>
            </a:r>
            <a:r>
              <a:rPr b="1" lang="en" sz="6000">
                <a:solidFill>
                  <a:srgbClr val="4A6782"/>
                </a:solidFill>
                <a:latin typeface="Fira Code"/>
                <a:ea typeface="Fira Code"/>
                <a:cs typeface="Fira Code"/>
                <a:sym typeface="Fira Code"/>
              </a:rPr>
              <a:t>int</a:t>
            </a:r>
            <a:r>
              <a:rPr lang="en" sz="6000">
                <a:solidFill>
                  <a:srgbClr val="353833"/>
                </a:solidFill>
                <a:latin typeface="Fira Code"/>
                <a:ea typeface="Fira Code"/>
                <a:cs typeface="Fira Code"/>
                <a:sym typeface="Fira Code"/>
              </a:rPr>
              <a:t> </a:t>
            </a:r>
            <a:r>
              <a:rPr b="1" lang="en" sz="6000">
                <a:solidFill>
                  <a:srgbClr val="353833"/>
                </a:solidFill>
                <a:latin typeface="Fira Code"/>
                <a:ea typeface="Fira Code"/>
                <a:cs typeface="Fira Code"/>
                <a:sym typeface="Fira Code"/>
              </a:rPr>
              <a:t>year</a:t>
            </a:r>
            <a:r>
              <a:rPr lang="en" sz="6000">
                <a:solidFill>
                  <a:srgbClr val="353833"/>
                </a:solidFill>
                <a:latin typeface="Fira Code"/>
                <a:ea typeface="Fira Code"/>
                <a:cs typeface="Fira Code"/>
                <a:sym typeface="Fira Code"/>
              </a:rPr>
              <a:t>, </a:t>
            </a:r>
            <a:r>
              <a:rPr b="1" lang="en" sz="6000">
                <a:solidFill>
                  <a:srgbClr val="4A6782"/>
                </a:solidFill>
                <a:latin typeface="Fira Code"/>
                <a:ea typeface="Fira Code"/>
                <a:cs typeface="Fira Code"/>
                <a:sym typeface="Fira Code"/>
              </a:rPr>
              <a:t>int</a:t>
            </a:r>
            <a:r>
              <a:rPr lang="en" sz="6000">
                <a:solidFill>
                  <a:srgbClr val="4A6782"/>
                </a:solidFill>
                <a:latin typeface="Fira Code"/>
                <a:ea typeface="Fira Code"/>
                <a:cs typeface="Fira Code"/>
                <a:sym typeface="Fira Code"/>
              </a:rPr>
              <a:t> </a:t>
            </a:r>
            <a:r>
              <a:rPr b="1" lang="en" sz="6000">
                <a:solidFill>
                  <a:srgbClr val="353833"/>
                </a:solidFill>
                <a:latin typeface="Fira Code"/>
                <a:ea typeface="Fira Code"/>
                <a:cs typeface="Fira Code"/>
                <a:sym typeface="Fira Code"/>
              </a:rPr>
              <a:t>month</a:t>
            </a:r>
            <a:r>
              <a:rPr lang="en" sz="6000">
                <a:solidFill>
                  <a:srgbClr val="353833"/>
                </a:solidFill>
                <a:latin typeface="Fira Code"/>
                <a:ea typeface="Fira Code"/>
                <a:cs typeface="Fira Code"/>
                <a:sym typeface="Fira Code"/>
              </a:rPr>
              <a:t>, </a:t>
            </a:r>
            <a:r>
              <a:rPr b="1" lang="en" sz="6000">
                <a:solidFill>
                  <a:srgbClr val="4A6782"/>
                </a:solidFill>
                <a:latin typeface="Fira Code"/>
                <a:ea typeface="Fira Code"/>
                <a:cs typeface="Fira Code"/>
                <a:sym typeface="Fira Code"/>
              </a:rPr>
              <a:t>int </a:t>
            </a:r>
            <a:r>
              <a:rPr b="1" lang="en" sz="6000">
                <a:solidFill>
                  <a:srgbClr val="353833"/>
                </a:solidFill>
                <a:latin typeface="Fira Code"/>
                <a:ea typeface="Fira Code"/>
                <a:cs typeface="Fira Code"/>
                <a:sym typeface="Fira Code"/>
              </a:rPr>
              <a:t>dayOfMonth</a:t>
            </a:r>
            <a:r>
              <a:rPr lang="en" sz="6000">
                <a:solidFill>
                  <a:srgbClr val="353833"/>
                </a:solidFill>
                <a:latin typeface="Fira Code"/>
                <a:ea typeface="Fira Code"/>
                <a:cs typeface="Fira Code"/>
                <a:sym typeface="Fira Code"/>
              </a:rPr>
              <a:t>)</a:t>
            </a:r>
            <a:r>
              <a:rPr lang="en" sz="6000">
                <a:solidFill>
                  <a:srgbClr val="353833"/>
                </a:solidFill>
              </a:rPr>
              <a:t>: </a:t>
            </a:r>
            <a:r>
              <a:rPr lang="en" sz="6000">
                <a:solidFill>
                  <a:schemeClr val="dk1"/>
                </a:solidFill>
              </a:rPr>
              <a:t>Tạo một đối tượng LocalDate với các tham số chỉ định</a:t>
            </a:r>
            <a:r>
              <a:rPr lang="en" sz="6000">
                <a:solidFill>
                  <a:srgbClr val="353833"/>
                </a:solidFill>
              </a:rPr>
              <a:t>.</a:t>
            </a:r>
            <a:r>
              <a:rPr lang="en" sz="4800">
                <a:solidFill>
                  <a:srgbClr val="353833"/>
                </a:solidFill>
                <a:latin typeface="Courier New"/>
                <a:ea typeface="Courier New"/>
                <a:cs typeface="Courier New"/>
                <a:sym typeface="Courier New"/>
              </a:rPr>
              <a:t>    </a:t>
            </a:r>
            <a:endParaRPr sz="4800">
              <a:solidFill>
                <a:srgbClr val="353833"/>
              </a:solidFill>
              <a:latin typeface="Courier New"/>
              <a:ea typeface="Courier New"/>
              <a:cs typeface="Courier New"/>
              <a:sym typeface="Courier New"/>
            </a:endParaRPr>
          </a:p>
          <a:p>
            <a:pPr indent="0" lvl="0" marL="0" rtl="0" algn="l">
              <a:spcBef>
                <a:spcPts val="0"/>
              </a:spcBef>
              <a:spcAft>
                <a:spcPts val="0"/>
              </a:spcAft>
              <a:buNone/>
            </a:pPr>
            <a:r>
              <a:rPr b="1" i="1" lang="en" sz="5200" u="sng">
                <a:solidFill>
                  <a:srgbClr val="353833"/>
                </a:solidFill>
              </a:rPr>
              <a:t>Example code:</a:t>
            </a:r>
            <a:endParaRPr b="1" i="1" sz="5200" u="sng">
              <a:solidFill>
                <a:srgbClr val="353833"/>
              </a:solidFill>
            </a:endParaRPr>
          </a:p>
          <a:p>
            <a:pPr indent="0" lvl="0" marL="0" rtl="0" algn="l">
              <a:spcBef>
                <a:spcPts val="500"/>
              </a:spcBef>
              <a:spcAft>
                <a:spcPts val="0"/>
              </a:spcAft>
              <a:buNone/>
            </a:pPr>
            <a:r>
              <a:rPr lang="en" sz="5200">
                <a:solidFill>
                  <a:srgbClr val="C00000"/>
                </a:solidFill>
                <a:latin typeface="Fira Code"/>
                <a:ea typeface="Fira Code"/>
                <a:cs typeface="Fira Code"/>
                <a:sym typeface="Fira Code"/>
              </a:rPr>
              <a:t>import java.time.LocalDate</a:t>
            </a:r>
            <a:r>
              <a:rPr lang="en" sz="5200">
                <a:solidFill>
                  <a:srgbClr val="353833"/>
                </a:solidFill>
                <a:latin typeface="Fira Code"/>
                <a:ea typeface="Fira Code"/>
                <a:cs typeface="Fira Code"/>
                <a:sym typeface="Fira Code"/>
              </a:rPr>
              <a:t>;</a:t>
            </a:r>
            <a:endParaRPr sz="5200">
              <a:solidFill>
                <a:srgbClr val="353833"/>
              </a:solidFill>
              <a:latin typeface="Fira Code"/>
              <a:ea typeface="Fira Code"/>
              <a:cs typeface="Fira Code"/>
              <a:sym typeface="Fira Code"/>
            </a:endParaRPr>
          </a:p>
          <a:p>
            <a:pPr indent="0" lvl="0" marL="0" rtl="0" algn="l">
              <a:spcBef>
                <a:spcPts val="0"/>
              </a:spcBef>
              <a:spcAft>
                <a:spcPts val="0"/>
              </a:spcAft>
              <a:buNone/>
            </a:pPr>
            <a:r>
              <a:rPr lang="en" sz="5200">
                <a:solidFill>
                  <a:srgbClr val="C00000"/>
                </a:solidFill>
                <a:latin typeface="Fira Code"/>
                <a:ea typeface="Fira Code"/>
                <a:cs typeface="Fira Code"/>
                <a:sym typeface="Fira Code"/>
              </a:rPr>
              <a:t>public class</a:t>
            </a:r>
            <a:r>
              <a:rPr lang="en" sz="5200">
                <a:solidFill>
                  <a:srgbClr val="353833"/>
                </a:solidFill>
                <a:latin typeface="Fira Code"/>
                <a:ea typeface="Fira Code"/>
                <a:cs typeface="Fira Code"/>
                <a:sym typeface="Fira Code"/>
              </a:rPr>
              <a:t> Example {</a:t>
            </a:r>
            <a:endParaRPr sz="5200">
              <a:solidFill>
                <a:srgbClr val="353833"/>
              </a:solidFill>
              <a:latin typeface="Fira Code"/>
              <a:ea typeface="Fira Code"/>
              <a:cs typeface="Fira Code"/>
              <a:sym typeface="Fira Code"/>
            </a:endParaRPr>
          </a:p>
          <a:p>
            <a:pPr indent="0" lvl="0" marL="0" rtl="0" algn="l">
              <a:spcBef>
                <a:spcPts val="0"/>
              </a:spcBef>
              <a:spcAft>
                <a:spcPts val="0"/>
              </a:spcAft>
              <a:buNone/>
            </a:pPr>
            <a:r>
              <a:rPr lang="en" sz="5200">
                <a:solidFill>
                  <a:srgbClr val="353833"/>
                </a:solidFill>
                <a:latin typeface="Fira Code"/>
                <a:ea typeface="Fira Code"/>
                <a:cs typeface="Fira Code"/>
                <a:sym typeface="Fira Code"/>
              </a:rPr>
              <a:t>    	</a:t>
            </a:r>
            <a:r>
              <a:rPr lang="en" sz="5200">
                <a:solidFill>
                  <a:srgbClr val="C00000"/>
                </a:solidFill>
                <a:latin typeface="Fira Code"/>
                <a:ea typeface="Fira Code"/>
                <a:cs typeface="Fira Code"/>
                <a:sym typeface="Fira Code"/>
              </a:rPr>
              <a:t>public static void</a:t>
            </a:r>
            <a:r>
              <a:rPr lang="en" sz="5200">
                <a:solidFill>
                  <a:srgbClr val="B45F06"/>
                </a:solidFill>
                <a:latin typeface="Fira Code"/>
                <a:ea typeface="Fira Code"/>
                <a:cs typeface="Fira Code"/>
                <a:sym typeface="Fira Code"/>
              </a:rPr>
              <a:t> main</a:t>
            </a:r>
            <a:r>
              <a:rPr lang="en" sz="5200">
                <a:solidFill>
                  <a:srgbClr val="353833"/>
                </a:solidFill>
                <a:latin typeface="Fira Code"/>
                <a:ea typeface="Fira Code"/>
                <a:cs typeface="Fira Code"/>
                <a:sym typeface="Fira Code"/>
              </a:rPr>
              <a:t>(</a:t>
            </a:r>
            <a:r>
              <a:rPr lang="en" sz="5200">
                <a:solidFill>
                  <a:srgbClr val="C00000"/>
                </a:solidFill>
                <a:latin typeface="Fira Code"/>
                <a:ea typeface="Fira Code"/>
                <a:cs typeface="Fira Code"/>
                <a:sym typeface="Fira Code"/>
              </a:rPr>
              <a:t>String</a:t>
            </a:r>
            <a:r>
              <a:rPr lang="en" sz="5200">
                <a:solidFill>
                  <a:srgbClr val="353833"/>
                </a:solidFill>
                <a:latin typeface="Fira Code"/>
                <a:ea typeface="Fira Code"/>
                <a:cs typeface="Fira Code"/>
                <a:sym typeface="Fira Code"/>
              </a:rPr>
              <a:t>[] args) {</a:t>
            </a:r>
            <a:endParaRPr sz="5200">
              <a:solidFill>
                <a:srgbClr val="353833"/>
              </a:solidFill>
              <a:latin typeface="Fira Code"/>
              <a:ea typeface="Fira Code"/>
              <a:cs typeface="Fira Code"/>
              <a:sym typeface="Fira Code"/>
            </a:endParaRPr>
          </a:p>
          <a:p>
            <a:pPr indent="0" lvl="0" marL="457200" rtl="0" algn="l">
              <a:spcBef>
                <a:spcPts val="0"/>
              </a:spcBef>
              <a:spcAft>
                <a:spcPts val="0"/>
              </a:spcAft>
              <a:buNone/>
            </a:pPr>
            <a:r>
              <a:rPr lang="en" sz="5200">
                <a:solidFill>
                  <a:srgbClr val="353833"/>
                </a:solidFill>
                <a:latin typeface="Fira Code"/>
                <a:ea typeface="Fira Code"/>
                <a:cs typeface="Fira Code"/>
                <a:sym typeface="Fira Code"/>
              </a:rPr>
              <a:t>        </a:t>
            </a:r>
            <a:r>
              <a:rPr lang="en" sz="5200">
                <a:solidFill>
                  <a:srgbClr val="C00000"/>
                </a:solidFill>
                <a:latin typeface="Fira Code"/>
                <a:ea typeface="Fira Code"/>
                <a:cs typeface="Fira Code"/>
                <a:sym typeface="Fira Code"/>
              </a:rPr>
              <a:t>LocalDate </a:t>
            </a:r>
            <a:r>
              <a:rPr lang="en" sz="5200">
                <a:solidFill>
                  <a:srgbClr val="353833"/>
                </a:solidFill>
                <a:latin typeface="Fira Code"/>
                <a:ea typeface="Fira Code"/>
                <a:cs typeface="Fira Code"/>
                <a:sym typeface="Fira Code"/>
              </a:rPr>
              <a:t>date = LocalDate.of(2024, 1, 12);</a:t>
            </a:r>
            <a:endParaRPr sz="5200">
              <a:solidFill>
                <a:srgbClr val="353833"/>
              </a:solidFill>
              <a:latin typeface="Fira Code"/>
              <a:ea typeface="Fira Code"/>
              <a:cs typeface="Fira Code"/>
              <a:sym typeface="Fira Code"/>
            </a:endParaRPr>
          </a:p>
          <a:p>
            <a:pPr indent="0" lvl="0" marL="457200" rtl="0" algn="l">
              <a:spcBef>
                <a:spcPts val="0"/>
              </a:spcBef>
              <a:spcAft>
                <a:spcPts val="0"/>
              </a:spcAft>
              <a:buNone/>
            </a:pPr>
            <a:r>
              <a:rPr lang="en" sz="5200">
                <a:solidFill>
                  <a:srgbClr val="353833"/>
                </a:solidFill>
                <a:latin typeface="Fira Code"/>
                <a:ea typeface="Fira Code"/>
                <a:cs typeface="Fira Code"/>
                <a:sym typeface="Fira Code"/>
              </a:rPr>
              <a:t>        System.</a:t>
            </a:r>
            <a:r>
              <a:rPr lang="en" sz="5200">
                <a:solidFill>
                  <a:srgbClr val="4C1130"/>
                </a:solidFill>
                <a:latin typeface="Fira Code"/>
                <a:ea typeface="Fira Code"/>
                <a:cs typeface="Fira Code"/>
                <a:sym typeface="Fira Code"/>
              </a:rPr>
              <a:t>out</a:t>
            </a:r>
            <a:r>
              <a:rPr lang="en" sz="5200">
                <a:solidFill>
                  <a:srgbClr val="353833"/>
                </a:solidFill>
                <a:latin typeface="Fira Code"/>
                <a:ea typeface="Fira Code"/>
                <a:cs typeface="Fira Code"/>
                <a:sym typeface="Fira Code"/>
              </a:rPr>
              <a:t>.println(</a:t>
            </a:r>
            <a:r>
              <a:rPr lang="en" sz="5200">
                <a:solidFill>
                  <a:srgbClr val="008000"/>
                </a:solidFill>
                <a:latin typeface="Fira Code"/>
                <a:ea typeface="Fira Code"/>
                <a:cs typeface="Fira Code"/>
                <a:sym typeface="Fira Code"/>
              </a:rPr>
              <a:t>"The date is: "</a:t>
            </a:r>
            <a:r>
              <a:rPr lang="en" sz="5200">
                <a:solidFill>
                  <a:srgbClr val="353833"/>
                </a:solidFill>
                <a:latin typeface="Fira Code"/>
                <a:ea typeface="Fira Code"/>
                <a:cs typeface="Fira Code"/>
                <a:sym typeface="Fira Code"/>
              </a:rPr>
              <a:t> + date);  </a:t>
            </a:r>
            <a:r>
              <a:rPr lang="en" sz="5200">
                <a:solidFill>
                  <a:srgbClr val="188038"/>
                </a:solidFill>
                <a:latin typeface="Fira Code"/>
                <a:ea typeface="Fira Code"/>
                <a:cs typeface="Fira Code"/>
                <a:sym typeface="Fira Code"/>
              </a:rPr>
              <a:t>// Output: 2024-01-12</a:t>
            </a:r>
            <a:endParaRPr sz="5200">
              <a:solidFill>
                <a:srgbClr val="188038"/>
              </a:solidFill>
              <a:latin typeface="Fira Code"/>
              <a:ea typeface="Fira Code"/>
              <a:cs typeface="Fira Code"/>
              <a:sym typeface="Fira Code"/>
            </a:endParaRPr>
          </a:p>
          <a:p>
            <a:pPr indent="0" lvl="0" marL="0" rtl="0" algn="l">
              <a:spcBef>
                <a:spcPts val="0"/>
              </a:spcBef>
              <a:spcAft>
                <a:spcPts val="0"/>
              </a:spcAft>
              <a:buNone/>
            </a:pPr>
            <a:r>
              <a:rPr lang="en" sz="5200">
                <a:solidFill>
                  <a:srgbClr val="353833"/>
                </a:solidFill>
                <a:latin typeface="Fira Code"/>
                <a:ea typeface="Fira Code"/>
                <a:cs typeface="Fira Code"/>
                <a:sym typeface="Fira Code"/>
              </a:rPr>
              <a:t>    	}</a:t>
            </a:r>
            <a:endParaRPr sz="5200">
              <a:solidFill>
                <a:srgbClr val="353833"/>
              </a:solidFill>
              <a:latin typeface="Fira Code"/>
              <a:ea typeface="Fira Code"/>
              <a:cs typeface="Fira Code"/>
              <a:sym typeface="Fira Code"/>
            </a:endParaRPr>
          </a:p>
          <a:p>
            <a:pPr indent="0" lvl="0" marL="0" rtl="0" algn="l">
              <a:spcBef>
                <a:spcPts val="0"/>
              </a:spcBef>
              <a:spcAft>
                <a:spcPts val="0"/>
              </a:spcAft>
              <a:buNone/>
            </a:pPr>
            <a:r>
              <a:rPr lang="en" sz="5200">
                <a:solidFill>
                  <a:srgbClr val="353833"/>
                </a:solidFill>
                <a:latin typeface="Fira Code"/>
                <a:ea typeface="Fira Code"/>
                <a:cs typeface="Fira Code"/>
                <a:sym typeface="Fira Code"/>
              </a:rPr>
              <a:t>}</a:t>
            </a:r>
            <a:endParaRPr sz="5200">
              <a:solidFill>
                <a:srgbClr val="353833"/>
              </a:solidFill>
              <a:latin typeface="Fira Code"/>
              <a:ea typeface="Fira Code"/>
              <a:cs typeface="Fira Code"/>
              <a:sym typeface="Fira Code"/>
            </a:endParaRPr>
          </a:p>
          <a:p>
            <a:pPr indent="0" lvl="0" marL="0" rtl="0" algn="l">
              <a:spcBef>
                <a:spcPts val="0"/>
              </a:spcBef>
              <a:spcAft>
                <a:spcPts val="0"/>
              </a:spcAft>
              <a:buNone/>
            </a:pPr>
            <a:r>
              <a:t/>
            </a:r>
            <a:endParaRPr sz="1050">
              <a:solidFill>
                <a:srgbClr val="353833"/>
              </a:solidFill>
              <a:latin typeface="Courier New"/>
              <a:ea typeface="Courier New"/>
              <a:cs typeface="Courier New"/>
              <a:sym typeface="Courier New"/>
            </a:endParaRPr>
          </a:p>
          <a:p>
            <a:pPr indent="0" lvl="0" marL="0" rtl="0" algn="l">
              <a:spcBef>
                <a:spcPts val="0"/>
              </a:spcBef>
              <a:spcAft>
                <a:spcPts val="0"/>
              </a:spcAft>
              <a:buNone/>
            </a:pPr>
            <a:r>
              <a:t/>
            </a:r>
            <a:endParaRPr sz="1050">
              <a:solidFill>
                <a:srgbClr val="353833"/>
              </a:solidFill>
              <a:latin typeface="Courier New"/>
              <a:ea typeface="Courier New"/>
              <a:cs typeface="Courier New"/>
              <a:sym typeface="Courier New"/>
            </a:endParaRPr>
          </a:p>
          <a:p>
            <a:pPr indent="0" lvl="0" marL="0" rtl="0" algn="l">
              <a:spcBef>
                <a:spcPts val="0"/>
              </a:spcBef>
              <a:spcAft>
                <a:spcPts val="120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1541" name="Shape 1541"/>
        <p:cNvGrpSpPr/>
        <p:nvPr/>
      </p:nvGrpSpPr>
      <p:grpSpPr>
        <a:xfrm>
          <a:off x="0" y="0"/>
          <a:ext cx="0" cy="0"/>
          <a:chOff x="0" y="0"/>
          <a:chExt cx="0" cy="0"/>
        </a:xfrm>
      </p:grpSpPr>
      <p:sp>
        <p:nvSpPr>
          <p:cNvPr id="1542" name="Google Shape;1542;p9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en"/>
              <a:t>Group 06 - LocalDate</a:t>
            </a:r>
            <a:endParaRPr b="1" i="1"/>
          </a:p>
        </p:txBody>
      </p:sp>
      <p:sp>
        <p:nvSpPr>
          <p:cNvPr id="1543" name="Google Shape;1543;p95"/>
          <p:cNvSpPr/>
          <p:nvPr/>
        </p:nvSpPr>
        <p:spPr>
          <a:xfrm>
            <a:off x="364775" y="2409475"/>
            <a:ext cx="8379000" cy="14310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44" name="Google Shape;1544;p9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25000" lnSpcReduction="10000"/>
          </a:bodyPr>
          <a:lstStyle/>
          <a:p>
            <a:pPr indent="0" lvl="0" marL="0" rtl="0" algn="just">
              <a:spcBef>
                <a:spcPts val="0"/>
              </a:spcBef>
              <a:spcAft>
                <a:spcPts val="0"/>
              </a:spcAft>
              <a:buNone/>
            </a:pPr>
            <a:r>
              <a:rPr b="1" lang="en" sz="6090">
                <a:solidFill>
                  <a:srgbClr val="4A6782"/>
                </a:solidFill>
                <a:latin typeface="Fira Code"/>
                <a:ea typeface="Fira Code"/>
                <a:cs typeface="Fira Code"/>
                <a:sym typeface="Fira Code"/>
              </a:rPr>
              <a:t>LocalDate.with</a:t>
            </a:r>
            <a:r>
              <a:rPr lang="en" sz="6090">
                <a:solidFill>
                  <a:schemeClr val="accent2"/>
                </a:solidFill>
                <a:latin typeface="Fira Code"/>
                <a:ea typeface="Fira Code"/>
                <a:cs typeface="Fira Code"/>
                <a:sym typeface="Fira Code"/>
              </a:rPr>
              <a:t>(</a:t>
            </a:r>
            <a:r>
              <a:rPr b="1" lang="en" sz="6090">
                <a:solidFill>
                  <a:srgbClr val="4A6782"/>
                </a:solidFill>
                <a:latin typeface="Fira Code"/>
                <a:ea typeface="Fira Code"/>
                <a:cs typeface="Fira Code"/>
                <a:sym typeface="Fira Code"/>
              </a:rPr>
              <a:t>TemporalAdjuster</a:t>
            </a:r>
            <a:r>
              <a:rPr b="1" lang="en" sz="6090">
                <a:solidFill>
                  <a:schemeClr val="dk1"/>
                </a:solidFill>
                <a:latin typeface="Fira Code"/>
                <a:ea typeface="Fira Code"/>
                <a:cs typeface="Fira Code"/>
                <a:sym typeface="Fira Code"/>
              </a:rPr>
              <a:t> adjuster</a:t>
            </a:r>
            <a:r>
              <a:rPr lang="en" sz="6090">
                <a:solidFill>
                  <a:schemeClr val="dk1"/>
                </a:solidFill>
                <a:latin typeface="Fira Code"/>
                <a:ea typeface="Fira Code"/>
                <a:cs typeface="Fira Code"/>
                <a:sym typeface="Fira Code"/>
              </a:rPr>
              <a:t>)</a:t>
            </a:r>
            <a:r>
              <a:rPr b="1" lang="en" sz="6090">
                <a:solidFill>
                  <a:schemeClr val="dk1"/>
                </a:solidFill>
                <a:latin typeface="Fira Code"/>
                <a:ea typeface="Fira Code"/>
                <a:cs typeface="Fira Code"/>
                <a:sym typeface="Fira Code"/>
              </a:rPr>
              <a:t>:</a:t>
            </a:r>
            <a:r>
              <a:rPr lang="en" sz="6090">
                <a:solidFill>
                  <a:schemeClr val="dk1"/>
                </a:solidFill>
              </a:rPr>
              <a:t> điều chỉnh ngày hiện tại bằng cách sử dụng một </a:t>
            </a:r>
            <a:r>
              <a:rPr b="1" i="1" lang="en" sz="6090">
                <a:solidFill>
                  <a:schemeClr val="dk1"/>
                </a:solidFill>
                <a:latin typeface="Fira Code"/>
                <a:ea typeface="Fira Code"/>
                <a:cs typeface="Fira Code"/>
                <a:sym typeface="Fira Code"/>
              </a:rPr>
              <a:t>TemporalAdjuster</a:t>
            </a:r>
            <a:r>
              <a:rPr lang="en" sz="6090">
                <a:solidFill>
                  <a:schemeClr val="dk1"/>
                </a:solidFill>
              </a:rPr>
              <a:t>. Đây là một cách linh hoạt để thay đổi ngày mà không cần phải biết rõ về năm, tháng hay ngày.</a:t>
            </a:r>
            <a:endParaRPr sz="6090">
              <a:solidFill>
                <a:schemeClr val="dk1"/>
              </a:solidFill>
            </a:endParaRPr>
          </a:p>
          <a:p>
            <a:pPr indent="0" lvl="0" marL="0" rtl="0" algn="l">
              <a:lnSpc>
                <a:spcPct val="115000"/>
              </a:lnSpc>
              <a:spcBef>
                <a:spcPts val="1200"/>
              </a:spcBef>
              <a:spcAft>
                <a:spcPts val="0"/>
              </a:spcAft>
              <a:buNone/>
            </a:pPr>
            <a:r>
              <a:rPr b="1" i="1" lang="en" sz="5315" u="sng">
                <a:solidFill>
                  <a:schemeClr val="dk1"/>
                </a:solidFill>
              </a:rPr>
              <a:t>Example code:</a:t>
            </a:r>
            <a:r>
              <a:rPr lang="en" sz="5315">
                <a:solidFill>
                  <a:schemeClr val="dk1"/>
                </a:solidFill>
              </a:rPr>
              <a:t> Lấy ngày Thứ Hai tiếp theo tính từ hiện tại</a:t>
            </a:r>
            <a:endParaRPr sz="5315">
              <a:solidFill>
                <a:schemeClr val="dk1"/>
              </a:solidFill>
            </a:endParaRPr>
          </a:p>
          <a:p>
            <a:pPr indent="0" lvl="0" marL="0" rtl="0" algn="l">
              <a:lnSpc>
                <a:spcPct val="115000"/>
              </a:lnSpc>
              <a:spcBef>
                <a:spcPts val="1200"/>
              </a:spcBef>
              <a:spcAft>
                <a:spcPts val="0"/>
              </a:spcAft>
              <a:buNone/>
            </a:pPr>
            <a:r>
              <a:rPr lang="en" sz="5315">
                <a:solidFill>
                  <a:srgbClr val="008000"/>
                </a:solidFill>
                <a:latin typeface="Fira Code"/>
                <a:ea typeface="Fira Code"/>
                <a:cs typeface="Fira Code"/>
                <a:sym typeface="Fira Code"/>
              </a:rPr>
              <a:t>// Tạo một LocalDate cho ngày hôm nay</a:t>
            </a:r>
            <a:endParaRPr sz="5315">
              <a:solidFill>
                <a:srgbClr val="008000"/>
              </a:solidFill>
              <a:latin typeface="Fira Code"/>
              <a:ea typeface="Fira Code"/>
              <a:cs typeface="Fira Code"/>
              <a:sym typeface="Fira Code"/>
            </a:endParaRPr>
          </a:p>
          <a:p>
            <a:pPr indent="0" lvl="0" marL="0" rtl="0" algn="l">
              <a:lnSpc>
                <a:spcPct val="115000"/>
              </a:lnSpc>
              <a:spcBef>
                <a:spcPts val="0"/>
              </a:spcBef>
              <a:spcAft>
                <a:spcPts val="0"/>
              </a:spcAft>
              <a:buNone/>
            </a:pPr>
            <a:r>
              <a:rPr lang="en" sz="5315">
                <a:solidFill>
                  <a:srgbClr val="C00000"/>
                </a:solidFill>
                <a:latin typeface="Fira Code"/>
                <a:ea typeface="Fira Code"/>
                <a:cs typeface="Fira Code"/>
                <a:sym typeface="Fira Code"/>
              </a:rPr>
              <a:t>LocalDate</a:t>
            </a:r>
            <a:r>
              <a:rPr lang="en" sz="5315">
                <a:solidFill>
                  <a:schemeClr val="dk1"/>
                </a:solidFill>
                <a:latin typeface="Fira Code"/>
                <a:ea typeface="Fira Code"/>
                <a:cs typeface="Fira Code"/>
                <a:sym typeface="Fira Code"/>
              </a:rPr>
              <a:t> today = LocalDate.</a:t>
            </a:r>
            <a:r>
              <a:rPr lang="en" sz="5315">
                <a:solidFill>
                  <a:srgbClr val="3C78D8"/>
                </a:solidFill>
                <a:latin typeface="Fira Code"/>
                <a:ea typeface="Fira Code"/>
                <a:cs typeface="Fira Code"/>
                <a:sym typeface="Fira Code"/>
              </a:rPr>
              <a:t>now</a:t>
            </a:r>
            <a:r>
              <a:rPr lang="en" sz="5315">
                <a:solidFill>
                  <a:schemeClr val="dk1"/>
                </a:solidFill>
                <a:latin typeface="Fira Code"/>
                <a:ea typeface="Fira Code"/>
                <a:cs typeface="Fira Code"/>
                <a:sym typeface="Fira Code"/>
              </a:rPr>
              <a:t>();</a:t>
            </a:r>
            <a:endParaRPr sz="5315">
              <a:solidFill>
                <a:schemeClr val="dk1"/>
              </a:solidFill>
              <a:latin typeface="Fira Code"/>
              <a:ea typeface="Fira Code"/>
              <a:cs typeface="Fira Code"/>
              <a:sym typeface="Fira Code"/>
            </a:endParaRPr>
          </a:p>
          <a:p>
            <a:pPr indent="0" lvl="0" marL="0" rtl="0" algn="l">
              <a:lnSpc>
                <a:spcPct val="115000"/>
              </a:lnSpc>
              <a:spcBef>
                <a:spcPts val="0"/>
              </a:spcBef>
              <a:spcAft>
                <a:spcPts val="0"/>
              </a:spcAft>
              <a:buNone/>
            </a:pPr>
            <a:r>
              <a:t/>
            </a:r>
            <a:endParaRPr sz="5315">
              <a:solidFill>
                <a:schemeClr val="dk1"/>
              </a:solidFill>
              <a:latin typeface="Fira Code"/>
              <a:ea typeface="Fira Code"/>
              <a:cs typeface="Fira Code"/>
              <a:sym typeface="Fira Code"/>
            </a:endParaRPr>
          </a:p>
          <a:p>
            <a:pPr indent="0" lvl="0" marL="0" rtl="0" algn="l">
              <a:lnSpc>
                <a:spcPct val="115000"/>
              </a:lnSpc>
              <a:spcBef>
                <a:spcPts val="0"/>
              </a:spcBef>
              <a:spcAft>
                <a:spcPts val="0"/>
              </a:spcAft>
              <a:buNone/>
            </a:pPr>
            <a:r>
              <a:rPr lang="en" sz="5315">
                <a:solidFill>
                  <a:srgbClr val="008000"/>
                </a:solidFill>
                <a:latin typeface="Fira Code"/>
                <a:ea typeface="Fira Code"/>
                <a:cs typeface="Fira Code"/>
                <a:sym typeface="Fira Code"/>
              </a:rPr>
              <a:t>// Điều chỉnh để lấy ngày thứ Hai tiếp theo</a:t>
            </a:r>
            <a:endParaRPr sz="5315">
              <a:solidFill>
                <a:srgbClr val="008000"/>
              </a:solidFill>
              <a:latin typeface="Fira Code"/>
              <a:ea typeface="Fira Code"/>
              <a:cs typeface="Fira Code"/>
              <a:sym typeface="Fira Code"/>
            </a:endParaRPr>
          </a:p>
          <a:p>
            <a:pPr indent="0" lvl="0" marL="0" rtl="0" algn="l">
              <a:lnSpc>
                <a:spcPct val="115000"/>
              </a:lnSpc>
              <a:spcBef>
                <a:spcPts val="0"/>
              </a:spcBef>
              <a:spcAft>
                <a:spcPts val="0"/>
              </a:spcAft>
              <a:buNone/>
            </a:pPr>
            <a:r>
              <a:rPr lang="en" sz="5315">
                <a:solidFill>
                  <a:srgbClr val="C00000"/>
                </a:solidFill>
                <a:latin typeface="Fira Code"/>
                <a:ea typeface="Fira Code"/>
                <a:cs typeface="Fira Code"/>
                <a:sym typeface="Fira Code"/>
              </a:rPr>
              <a:t>LocalDate</a:t>
            </a:r>
            <a:r>
              <a:rPr lang="en" sz="5315">
                <a:solidFill>
                  <a:schemeClr val="dk1"/>
                </a:solidFill>
                <a:latin typeface="Fira Code"/>
                <a:ea typeface="Fira Code"/>
                <a:cs typeface="Fira Code"/>
                <a:sym typeface="Fira Code"/>
              </a:rPr>
              <a:t> nextMonday = today.</a:t>
            </a:r>
            <a:r>
              <a:rPr lang="en" sz="5315">
                <a:solidFill>
                  <a:srgbClr val="3C78D8"/>
                </a:solidFill>
                <a:latin typeface="Fira Code"/>
                <a:ea typeface="Fira Code"/>
                <a:cs typeface="Fira Code"/>
                <a:sym typeface="Fira Code"/>
              </a:rPr>
              <a:t>with</a:t>
            </a:r>
            <a:r>
              <a:rPr lang="en" sz="5315">
                <a:solidFill>
                  <a:schemeClr val="dk1"/>
                </a:solidFill>
                <a:latin typeface="Fira Code"/>
                <a:ea typeface="Fira Code"/>
                <a:cs typeface="Fira Code"/>
                <a:sym typeface="Fira Code"/>
              </a:rPr>
              <a:t>(</a:t>
            </a:r>
            <a:r>
              <a:rPr lang="en" sz="5315">
                <a:solidFill>
                  <a:srgbClr val="C00000"/>
                </a:solidFill>
                <a:latin typeface="Fira Code"/>
                <a:ea typeface="Fira Code"/>
                <a:cs typeface="Fira Code"/>
                <a:sym typeface="Fira Code"/>
              </a:rPr>
              <a:t>TemporalAdjusters</a:t>
            </a:r>
            <a:r>
              <a:rPr lang="en" sz="5315">
                <a:solidFill>
                  <a:schemeClr val="dk1"/>
                </a:solidFill>
                <a:latin typeface="Fira Code"/>
                <a:ea typeface="Fira Code"/>
                <a:cs typeface="Fira Code"/>
                <a:sym typeface="Fira Code"/>
              </a:rPr>
              <a:t>.next(java.time.DayOfWeek.MONDAY));</a:t>
            </a:r>
            <a:endParaRPr sz="5315">
              <a:solidFill>
                <a:schemeClr val="dk1"/>
              </a:solidFill>
              <a:latin typeface="Fira Code"/>
              <a:ea typeface="Fira Code"/>
              <a:cs typeface="Fira Code"/>
              <a:sym typeface="Fira Code"/>
            </a:endParaRPr>
          </a:p>
          <a:p>
            <a:pPr indent="0" lvl="0" marL="0" rtl="0" algn="l">
              <a:spcBef>
                <a:spcPts val="0"/>
              </a:spcBef>
              <a:spcAft>
                <a:spcPts val="0"/>
              </a:spcAft>
              <a:buClr>
                <a:schemeClr val="dk1"/>
              </a:buClr>
              <a:buSzPct val="61111"/>
              <a:buFont typeface="Arial"/>
              <a:buNone/>
            </a:pPr>
            <a:r>
              <a:t/>
            </a:r>
            <a:endParaRPr>
              <a:solidFill>
                <a:schemeClr val="dk1"/>
              </a:solidFill>
            </a:endParaRPr>
          </a:p>
          <a:p>
            <a:pPr indent="0" lvl="0" marL="0" rtl="0" algn="l">
              <a:spcBef>
                <a:spcPts val="1200"/>
              </a:spcBef>
              <a:spcAft>
                <a:spcPts val="0"/>
              </a:spcAft>
              <a:buClr>
                <a:schemeClr val="dk1"/>
              </a:buClr>
              <a:buSzPct val="61111"/>
              <a:buFont typeface="Arial"/>
              <a:buNone/>
            </a:pPr>
            <a:r>
              <a:t/>
            </a:r>
            <a:endParaRPr>
              <a:solidFill>
                <a:schemeClr val="dk1"/>
              </a:solidFill>
            </a:endParaRPr>
          </a:p>
          <a:p>
            <a:pPr indent="0" lvl="0" marL="0" rtl="0" algn="l">
              <a:spcBef>
                <a:spcPts val="1200"/>
              </a:spcBef>
              <a:spcAft>
                <a:spcPts val="1200"/>
              </a:spcAft>
              <a:buNone/>
            </a:pPr>
            <a:r>
              <a:t/>
            </a:r>
            <a:endParaRPr>
              <a:solidFill>
                <a:schemeClr val="dk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1548" name="Shape 1548"/>
        <p:cNvGrpSpPr/>
        <p:nvPr/>
      </p:nvGrpSpPr>
      <p:grpSpPr>
        <a:xfrm>
          <a:off x="0" y="0"/>
          <a:ext cx="0" cy="0"/>
          <a:chOff x="0" y="0"/>
          <a:chExt cx="0" cy="0"/>
        </a:xfrm>
      </p:grpSpPr>
      <p:sp>
        <p:nvSpPr>
          <p:cNvPr id="1549" name="Google Shape;1549;p9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en"/>
              <a:t>Group 06 - LocalDate</a:t>
            </a:r>
            <a:endParaRPr b="1" i="1"/>
          </a:p>
        </p:txBody>
      </p:sp>
      <p:sp>
        <p:nvSpPr>
          <p:cNvPr id="1550" name="Google Shape;1550;p96"/>
          <p:cNvSpPr/>
          <p:nvPr/>
        </p:nvSpPr>
        <p:spPr>
          <a:xfrm>
            <a:off x="364775" y="1963575"/>
            <a:ext cx="8368500" cy="12963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1" name="Google Shape;1551;p9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solidFill>
                  <a:srgbClr val="4A6782"/>
                </a:solidFill>
                <a:latin typeface="Fira Code"/>
                <a:ea typeface="Fira Code"/>
                <a:cs typeface="Fira Code"/>
                <a:sym typeface="Fira Code"/>
              </a:rPr>
              <a:t>LocalDate.withDayOfYear</a:t>
            </a:r>
            <a:r>
              <a:rPr lang="en" sz="1500">
                <a:solidFill>
                  <a:schemeClr val="dk1"/>
                </a:solidFill>
                <a:latin typeface="Fira Code"/>
                <a:ea typeface="Fira Code"/>
                <a:cs typeface="Fira Code"/>
                <a:sym typeface="Fira Code"/>
              </a:rPr>
              <a:t>(</a:t>
            </a:r>
            <a:r>
              <a:rPr b="1" lang="en" sz="1500">
                <a:solidFill>
                  <a:srgbClr val="4A6782"/>
                </a:solidFill>
                <a:latin typeface="Fira Code"/>
                <a:ea typeface="Fira Code"/>
                <a:cs typeface="Fira Code"/>
                <a:sym typeface="Fira Code"/>
              </a:rPr>
              <a:t>int</a:t>
            </a:r>
            <a:r>
              <a:rPr b="1" lang="en" sz="1500">
                <a:solidFill>
                  <a:schemeClr val="dk1"/>
                </a:solidFill>
                <a:latin typeface="Fira Code"/>
                <a:ea typeface="Fira Code"/>
                <a:cs typeface="Fira Code"/>
                <a:sym typeface="Fira Code"/>
              </a:rPr>
              <a:t> i</a:t>
            </a:r>
            <a:r>
              <a:rPr lang="en" sz="1500">
                <a:solidFill>
                  <a:schemeClr val="dk1"/>
                </a:solidFill>
                <a:latin typeface="Fira Code"/>
                <a:ea typeface="Fira Code"/>
                <a:cs typeface="Fira Code"/>
                <a:sym typeface="Fira Code"/>
              </a:rPr>
              <a:t>)</a:t>
            </a:r>
            <a:r>
              <a:rPr lang="en" sz="1500">
                <a:solidFill>
                  <a:schemeClr val="dk1"/>
                </a:solidFill>
              </a:rPr>
              <a:t>:</a:t>
            </a:r>
            <a:r>
              <a:rPr lang="en" sz="1500">
                <a:solidFill>
                  <a:schemeClr val="dk1"/>
                </a:solidFill>
              </a:rPr>
              <a:t> Lấy ngày thứ i trong năm</a:t>
            </a:r>
            <a:endParaRPr sz="1500">
              <a:solidFill>
                <a:schemeClr val="dk1"/>
              </a:solidFill>
            </a:endParaRPr>
          </a:p>
          <a:p>
            <a:pPr indent="0" lvl="0" marL="0" rtl="0" algn="l">
              <a:spcBef>
                <a:spcPts val="1200"/>
              </a:spcBef>
              <a:spcAft>
                <a:spcPts val="0"/>
              </a:spcAft>
              <a:buNone/>
            </a:pPr>
            <a:r>
              <a:rPr b="1" i="1" lang="en" sz="1300" u="sng">
                <a:solidFill>
                  <a:schemeClr val="dk1"/>
                </a:solidFill>
              </a:rPr>
              <a:t>Example code:</a:t>
            </a:r>
            <a:r>
              <a:rPr lang="en" sz="1300">
                <a:solidFill>
                  <a:schemeClr val="dk1"/>
                </a:solidFill>
              </a:rPr>
              <a:t> Lấy ngày thứ 100 trong năm</a:t>
            </a:r>
            <a:endParaRPr sz="1300">
              <a:solidFill>
                <a:schemeClr val="dk1"/>
              </a:solidFill>
            </a:endParaRPr>
          </a:p>
          <a:p>
            <a:pPr indent="0" lvl="0" marL="0" rtl="0" algn="l">
              <a:spcBef>
                <a:spcPts val="1200"/>
              </a:spcBef>
              <a:spcAft>
                <a:spcPts val="0"/>
              </a:spcAft>
              <a:buClr>
                <a:schemeClr val="dk1"/>
              </a:buClr>
              <a:buSzPts val="1100"/>
              <a:buFont typeface="Arial"/>
              <a:buNone/>
            </a:pPr>
            <a:r>
              <a:rPr lang="en" sz="1341">
                <a:solidFill>
                  <a:srgbClr val="008000"/>
                </a:solidFill>
                <a:latin typeface="Fira Code"/>
                <a:ea typeface="Fira Code"/>
                <a:cs typeface="Fira Code"/>
                <a:sym typeface="Fira Code"/>
              </a:rPr>
              <a:t>// Tạo một LocalDate cho năm 2024</a:t>
            </a:r>
            <a:endParaRPr sz="1341">
              <a:solidFill>
                <a:srgbClr val="008000"/>
              </a:solidFill>
              <a:latin typeface="Fira Code"/>
              <a:ea typeface="Fira Code"/>
              <a:cs typeface="Fira Code"/>
              <a:sym typeface="Fira Code"/>
            </a:endParaRPr>
          </a:p>
          <a:p>
            <a:pPr indent="0" lvl="0" marL="0" rtl="0" algn="l">
              <a:spcBef>
                <a:spcPts val="0"/>
              </a:spcBef>
              <a:spcAft>
                <a:spcPts val="0"/>
              </a:spcAft>
              <a:buClr>
                <a:schemeClr val="dk1"/>
              </a:buClr>
              <a:buSzPts val="1100"/>
              <a:buFont typeface="Arial"/>
              <a:buNone/>
            </a:pPr>
            <a:r>
              <a:rPr lang="en" sz="1341">
                <a:solidFill>
                  <a:srgbClr val="C00000"/>
                </a:solidFill>
                <a:latin typeface="Fira Code"/>
                <a:ea typeface="Fira Code"/>
                <a:cs typeface="Fira Code"/>
                <a:sym typeface="Fira Code"/>
              </a:rPr>
              <a:t>LocalDate</a:t>
            </a:r>
            <a:r>
              <a:rPr lang="en" sz="1341">
                <a:solidFill>
                  <a:schemeClr val="dk1"/>
                </a:solidFill>
                <a:latin typeface="Fira Code"/>
                <a:ea typeface="Fira Code"/>
                <a:cs typeface="Fira Code"/>
                <a:sym typeface="Fira Code"/>
              </a:rPr>
              <a:t> date = LocalDate.</a:t>
            </a:r>
            <a:r>
              <a:rPr lang="en" sz="1341">
                <a:solidFill>
                  <a:srgbClr val="3C78D8"/>
                </a:solidFill>
                <a:latin typeface="Fira Code"/>
                <a:ea typeface="Fira Code"/>
                <a:cs typeface="Fira Code"/>
                <a:sym typeface="Fira Code"/>
              </a:rPr>
              <a:t>of</a:t>
            </a:r>
            <a:r>
              <a:rPr lang="en" sz="1341">
                <a:solidFill>
                  <a:schemeClr val="dk1"/>
                </a:solidFill>
                <a:latin typeface="Fira Code"/>
                <a:ea typeface="Fira Code"/>
                <a:cs typeface="Fira Code"/>
                <a:sym typeface="Fira Code"/>
              </a:rPr>
              <a:t>(</a:t>
            </a:r>
            <a:r>
              <a:rPr lang="en" sz="1341">
                <a:solidFill>
                  <a:srgbClr val="C00000"/>
                </a:solidFill>
                <a:latin typeface="Fira Code"/>
                <a:ea typeface="Fira Code"/>
                <a:cs typeface="Fira Code"/>
                <a:sym typeface="Fira Code"/>
              </a:rPr>
              <a:t>2024</a:t>
            </a:r>
            <a:r>
              <a:rPr lang="en" sz="1341">
                <a:solidFill>
                  <a:schemeClr val="dk1"/>
                </a:solidFill>
                <a:latin typeface="Fira Code"/>
                <a:ea typeface="Fira Code"/>
                <a:cs typeface="Fira Code"/>
                <a:sym typeface="Fira Code"/>
              </a:rPr>
              <a:t>, </a:t>
            </a:r>
            <a:r>
              <a:rPr lang="en" sz="1341">
                <a:solidFill>
                  <a:srgbClr val="C00000"/>
                </a:solidFill>
                <a:latin typeface="Fira Code"/>
                <a:ea typeface="Fira Code"/>
                <a:cs typeface="Fira Code"/>
                <a:sym typeface="Fira Code"/>
              </a:rPr>
              <a:t>1</a:t>
            </a:r>
            <a:r>
              <a:rPr lang="en" sz="1341">
                <a:solidFill>
                  <a:schemeClr val="dk1"/>
                </a:solidFill>
                <a:latin typeface="Fira Code"/>
                <a:ea typeface="Fira Code"/>
                <a:cs typeface="Fira Code"/>
                <a:sym typeface="Fira Code"/>
              </a:rPr>
              <a:t>, </a:t>
            </a:r>
            <a:r>
              <a:rPr lang="en" sz="1341">
                <a:solidFill>
                  <a:srgbClr val="C00000"/>
                </a:solidFill>
                <a:latin typeface="Fira Code"/>
                <a:ea typeface="Fira Code"/>
                <a:cs typeface="Fira Code"/>
                <a:sym typeface="Fira Code"/>
              </a:rPr>
              <a:t>1</a:t>
            </a:r>
            <a:r>
              <a:rPr lang="en" sz="1341">
                <a:solidFill>
                  <a:schemeClr val="dk1"/>
                </a:solidFill>
                <a:latin typeface="Fira Code"/>
                <a:ea typeface="Fira Code"/>
                <a:cs typeface="Fira Code"/>
                <a:sym typeface="Fira Code"/>
              </a:rPr>
              <a:t>);</a:t>
            </a:r>
            <a:endParaRPr sz="1341">
              <a:solidFill>
                <a:schemeClr val="dk1"/>
              </a:solidFill>
              <a:latin typeface="Fira Code"/>
              <a:ea typeface="Fira Code"/>
              <a:cs typeface="Fira Code"/>
              <a:sym typeface="Fira Code"/>
            </a:endParaRPr>
          </a:p>
          <a:p>
            <a:pPr indent="0" lvl="0" marL="0" rtl="0" algn="l">
              <a:spcBef>
                <a:spcPts val="0"/>
              </a:spcBef>
              <a:spcAft>
                <a:spcPts val="0"/>
              </a:spcAft>
              <a:buClr>
                <a:schemeClr val="dk1"/>
              </a:buClr>
              <a:buSzPts val="1100"/>
              <a:buFont typeface="Arial"/>
              <a:buNone/>
            </a:pPr>
            <a:r>
              <a:t/>
            </a:r>
            <a:endParaRPr sz="1341">
              <a:solidFill>
                <a:schemeClr val="dk1"/>
              </a:solidFill>
              <a:latin typeface="Fira Code"/>
              <a:ea typeface="Fira Code"/>
              <a:cs typeface="Fira Code"/>
              <a:sym typeface="Fira Code"/>
            </a:endParaRPr>
          </a:p>
          <a:p>
            <a:pPr indent="0" lvl="0" marL="0" rtl="0" algn="l">
              <a:spcBef>
                <a:spcPts val="0"/>
              </a:spcBef>
              <a:spcAft>
                <a:spcPts val="0"/>
              </a:spcAft>
              <a:buClr>
                <a:schemeClr val="dk1"/>
              </a:buClr>
              <a:buSzPts val="1100"/>
              <a:buFont typeface="Arial"/>
              <a:buNone/>
            </a:pPr>
            <a:r>
              <a:rPr lang="en" sz="1341">
                <a:solidFill>
                  <a:srgbClr val="008000"/>
                </a:solidFill>
                <a:latin typeface="Fira Code"/>
                <a:ea typeface="Fira Code"/>
                <a:cs typeface="Fira Code"/>
                <a:sym typeface="Fira Code"/>
              </a:rPr>
              <a:t>// Lấy ngày thứ 100 trong năm 2024</a:t>
            </a:r>
            <a:endParaRPr sz="1341">
              <a:solidFill>
                <a:srgbClr val="008000"/>
              </a:solidFill>
              <a:latin typeface="Fira Code"/>
              <a:ea typeface="Fira Code"/>
              <a:cs typeface="Fira Code"/>
              <a:sym typeface="Fira Code"/>
            </a:endParaRPr>
          </a:p>
          <a:p>
            <a:pPr indent="0" lvl="0" marL="0" rtl="0" algn="l">
              <a:spcBef>
                <a:spcPts val="0"/>
              </a:spcBef>
              <a:spcAft>
                <a:spcPts val="0"/>
              </a:spcAft>
              <a:buClr>
                <a:schemeClr val="dk1"/>
              </a:buClr>
              <a:buSzPts val="1100"/>
              <a:buFont typeface="Arial"/>
              <a:buNone/>
            </a:pPr>
            <a:r>
              <a:rPr lang="en" sz="1341">
                <a:solidFill>
                  <a:srgbClr val="C00000"/>
                </a:solidFill>
                <a:latin typeface="Fira Code"/>
                <a:ea typeface="Fira Code"/>
                <a:cs typeface="Fira Code"/>
                <a:sym typeface="Fira Code"/>
              </a:rPr>
              <a:t>LocalDate</a:t>
            </a:r>
            <a:r>
              <a:rPr lang="en" sz="1341">
                <a:solidFill>
                  <a:schemeClr val="dk1"/>
                </a:solidFill>
                <a:latin typeface="Fira Code"/>
                <a:ea typeface="Fira Code"/>
                <a:cs typeface="Fira Code"/>
                <a:sym typeface="Fira Code"/>
              </a:rPr>
              <a:t> newDate = date.</a:t>
            </a:r>
            <a:r>
              <a:rPr lang="en" sz="1341">
                <a:solidFill>
                  <a:srgbClr val="3C78D8"/>
                </a:solidFill>
                <a:latin typeface="Fira Code"/>
                <a:ea typeface="Fira Code"/>
                <a:cs typeface="Fira Code"/>
                <a:sym typeface="Fira Code"/>
              </a:rPr>
              <a:t>withDayOfYear</a:t>
            </a:r>
            <a:r>
              <a:rPr lang="en" sz="1341">
                <a:solidFill>
                  <a:schemeClr val="dk1"/>
                </a:solidFill>
                <a:latin typeface="Fira Code"/>
                <a:ea typeface="Fira Code"/>
                <a:cs typeface="Fira Code"/>
                <a:sym typeface="Fira Code"/>
              </a:rPr>
              <a:t>(</a:t>
            </a:r>
            <a:r>
              <a:rPr lang="en" sz="1341">
                <a:solidFill>
                  <a:srgbClr val="C00000"/>
                </a:solidFill>
                <a:latin typeface="Fira Code"/>
                <a:ea typeface="Fira Code"/>
                <a:cs typeface="Fira Code"/>
                <a:sym typeface="Fira Code"/>
              </a:rPr>
              <a:t>100</a:t>
            </a:r>
            <a:r>
              <a:rPr lang="en" sz="1341">
                <a:solidFill>
                  <a:schemeClr val="dk1"/>
                </a:solidFill>
                <a:latin typeface="Fira Code"/>
                <a:ea typeface="Fira Code"/>
                <a:cs typeface="Fira Code"/>
                <a:sym typeface="Fira Code"/>
              </a:rPr>
              <a:t>);</a:t>
            </a:r>
            <a:endParaRPr sz="3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a:p>
            <a:pPr indent="0" lvl="0" marL="0" rtl="0" algn="l">
              <a:spcBef>
                <a:spcPts val="1200"/>
              </a:spcBef>
              <a:spcAft>
                <a:spcPts val="1200"/>
              </a:spcAft>
              <a:buNone/>
            </a:pPr>
            <a:r>
              <a:t/>
            </a:r>
            <a:endParaRPr>
              <a:solidFill>
                <a:schemeClr val="dk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1555" name="Shape 1555"/>
        <p:cNvGrpSpPr/>
        <p:nvPr/>
      </p:nvGrpSpPr>
      <p:grpSpPr>
        <a:xfrm>
          <a:off x="0" y="0"/>
          <a:ext cx="0" cy="0"/>
          <a:chOff x="0" y="0"/>
          <a:chExt cx="0" cy="0"/>
        </a:xfrm>
      </p:grpSpPr>
      <p:sp>
        <p:nvSpPr>
          <p:cNvPr id="1556" name="Google Shape;1556;p97"/>
          <p:cNvSpPr txBox="1"/>
          <p:nvPr>
            <p:ph type="title"/>
          </p:nvPr>
        </p:nvSpPr>
        <p:spPr>
          <a:xfrm>
            <a:off x="311700" y="4620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en"/>
              <a:t>Group 06 - LocalDate</a:t>
            </a:r>
            <a:endParaRPr b="1" i="1"/>
          </a:p>
        </p:txBody>
      </p:sp>
      <p:sp>
        <p:nvSpPr>
          <p:cNvPr id="1557" name="Google Shape;1557;p97"/>
          <p:cNvSpPr txBox="1"/>
          <p:nvPr>
            <p:ph idx="1" type="body"/>
          </p:nvPr>
        </p:nvSpPr>
        <p:spPr>
          <a:xfrm>
            <a:off x="311700" y="1021700"/>
            <a:ext cx="8520600" cy="45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4A6782"/>
                </a:solidFill>
                <a:latin typeface="Fira Code"/>
                <a:ea typeface="Fira Code"/>
                <a:cs typeface="Fira Code"/>
                <a:sym typeface="Fira Code"/>
              </a:rPr>
              <a:t>public String format</a:t>
            </a:r>
            <a:r>
              <a:rPr lang="en" sz="1500">
                <a:solidFill>
                  <a:schemeClr val="dk1"/>
                </a:solidFill>
                <a:latin typeface="Fira Code"/>
                <a:ea typeface="Fira Code"/>
                <a:cs typeface="Fira Code"/>
                <a:sym typeface="Fira Code"/>
              </a:rPr>
              <a:t>(</a:t>
            </a:r>
            <a:r>
              <a:rPr b="1" lang="en" sz="1500">
                <a:solidFill>
                  <a:srgbClr val="4A6782"/>
                </a:solidFill>
                <a:latin typeface="Fira Code"/>
                <a:ea typeface="Fira Code"/>
                <a:cs typeface="Fira Code"/>
                <a:sym typeface="Fira Code"/>
              </a:rPr>
              <a:t>DateTimeFormatter </a:t>
            </a:r>
            <a:r>
              <a:rPr b="1" lang="en" sz="1500">
                <a:solidFill>
                  <a:schemeClr val="dk1"/>
                </a:solidFill>
                <a:latin typeface="Fira Code"/>
                <a:ea typeface="Fira Code"/>
                <a:cs typeface="Fira Code"/>
                <a:sym typeface="Fira Code"/>
              </a:rPr>
              <a:t>formatter</a:t>
            </a:r>
            <a:r>
              <a:rPr lang="en" sz="1500">
                <a:solidFill>
                  <a:schemeClr val="dk1"/>
                </a:solidFill>
                <a:latin typeface="Fira Code"/>
                <a:ea typeface="Fira Code"/>
                <a:cs typeface="Fira Code"/>
                <a:sym typeface="Fira Code"/>
              </a:rPr>
              <a:t>)</a:t>
            </a:r>
            <a:r>
              <a:rPr lang="en" sz="1500">
                <a:latin typeface="Fira Code"/>
                <a:ea typeface="Fira Code"/>
                <a:cs typeface="Fira Code"/>
                <a:sym typeface="Fira Code"/>
              </a:rPr>
              <a:t>;</a:t>
            </a:r>
            <a:endParaRPr sz="1500">
              <a:latin typeface="Fira Code"/>
              <a:ea typeface="Fira Code"/>
              <a:cs typeface="Fira Code"/>
              <a:sym typeface="Fira Code"/>
            </a:endParaRPr>
          </a:p>
          <a:p>
            <a:pPr indent="0" lvl="0" marL="0" rtl="0" algn="l">
              <a:spcBef>
                <a:spcPts val="1200"/>
              </a:spcBef>
              <a:spcAft>
                <a:spcPts val="0"/>
              </a:spcAft>
              <a:buNone/>
            </a:pPr>
            <a:r>
              <a:rPr lang="en" sz="1500">
                <a:solidFill>
                  <a:schemeClr val="dk1"/>
                </a:solidFill>
              </a:rPr>
              <a:t>Chuyển định dạng ngày bằng cách sử dụng định dạng được chỉ định.</a:t>
            </a:r>
            <a:endParaRPr sz="1500">
              <a:solidFill>
                <a:schemeClr val="dk1"/>
              </a:solidFill>
            </a:endParaRPr>
          </a:p>
          <a:p>
            <a:pPr indent="0" lvl="0" marL="0" rtl="0" algn="l">
              <a:spcBef>
                <a:spcPts val="1200"/>
              </a:spcBef>
              <a:spcAft>
                <a:spcPts val="0"/>
              </a:spcAft>
              <a:buNone/>
            </a:pPr>
            <a:r>
              <a:rPr b="1" i="1" lang="en" sz="1300" u="sng">
                <a:solidFill>
                  <a:schemeClr val="dk1"/>
                </a:solidFill>
              </a:rPr>
              <a:t>Example code:</a:t>
            </a:r>
            <a:endParaRPr b="1" i="1" sz="1300" u="sng">
              <a:solidFill>
                <a:schemeClr val="dk1"/>
              </a:solidFill>
            </a:endParaRPr>
          </a:p>
          <a:p>
            <a:pPr indent="0" lvl="0" marL="0" rtl="0" algn="l">
              <a:spcBef>
                <a:spcPts val="1200"/>
              </a:spcBef>
              <a:spcAft>
                <a:spcPts val="0"/>
              </a:spcAft>
              <a:buNone/>
            </a:pPr>
            <a:r>
              <a:t/>
            </a:r>
            <a:endParaRPr sz="1300"/>
          </a:p>
          <a:p>
            <a:pPr indent="0" lvl="0" marL="0" rtl="0" algn="l">
              <a:spcBef>
                <a:spcPts val="1200"/>
              </a:spcBef>
              <a:spcAft>
                <a:spcPts val="0"/>
              </a:spcAft>
              <a:buNone/>
            </a:pPr>
            <a:r>
              <a:t/>
            </a:r>
            <a:endParaRPr sz="1300"/>
          </a:p>
          <a:p>
            <a:pPr indent="0" lvl="0" marL="0" rtl="0" algn="l">
              <a:spcBef>
                <a:spcPts val="1200"/>
              </a:spcBef>
              <a:spcAft>
                <a:spcPts val="0"/>
              </a:spcAft>
              <a:buNone/>
            </a:pPr>
            <a:r>
              <a:t/>
            </a:r>
            <a:endParaRPr sz="1300"/>
          </a:p>
          <a:p>
            <a:pPr indent="0" lvl="0" marL="0" rtl="0" algn="l">
              <a:spcBef>
                <a:spcPts val="1200"/>
              </a:spcBef>
              <a:spcAft>
                <a:spcPts val="0"/>
              </a:spcAft>
              <a:buNone/>
            </a:pPr>
            <a:r>
              <a:t/>
            </a:r>
            <a:endParaRPr sz="1300"/>
          </a:p>
          <a:p>
            <a:pPr indent="0" lvl="0" marL="0" rtl="0" algn="l">
              <a:spcBef>
                <a:spcPts val="1200"/>
              </a:spcBef>
              <a:spcAft>
                <a:spcPts val="0"/>
              </a:spcAft>
              <a:buNone/>
            </a:pPr>
            <a:r>
              <a:t/>
            </a:r>
            <a:endParaRPr sz="1300">
              <a:solidFill>
                <a:srgbClr val="353833"/>
              </a:solidFill>
              <a:latin typeface="Courier New"/>
              <a:ea typeface="Courier New"/>
              <a:cs typeface="Courier New"/>
              <a:sym typeface="Courier New"/>
            </a:endParaRPr>
          </a:p>
          <a:p>
            <a:pPr indent="0" lvl="0" marL="0" rtl="0" algn="l">
              <a:spcBef>
                <a:spcPts val="0"/>
              </a:spcBef>
              <a:spcAft>
                <a:spcPts val="0"/>
              </a:spcAft>
              <a:buNone/>
            </a:pPr>
            <a:r>
              <a:t/>
            </a:r>
            <a:endParaRPr sz="1300">
              <a:solidFill>
                <a:srgbClr val="353833"/>
              </a:solidFill>
              <a:latin typeface="Courier New"/>
              <a:ea typeface="Courier New"/>
              <a:cs typeface="Courier New"/>
              <a:sym typeface="Courier New"/>
            </a:endParaRPr>
          </a:p>
          <a:p>
            <a:pPr indent="0" lvl="0" marL="0" rtl="0" algn="l">
              <a:spcBef>
                <a:spcPts val="0"/>
              </a:spcBef>
              <a:spcAft>
                <a:spcPts val="1200"/>
              </a:spcAft>
              <a:buNone/>
            </a:pPr>
            <a:r>
              <a:t/>
            </a:r>
            <a:endParaRPr sz="1300"/>
          </a:p>
        </p:txBody>
      </p:sp>
      <p:pic>
        <p:nvPicPr>
          <p:cNvPr id="1558" name="Google Shape;1558;p97"/>
          <p:cNvPicPr preferRelativeResize="0"/>
          <p:nvPr/>
        </p:nvPicPr>
        <p:blipFill>
          <a:blip r:embed="rId3">
            <a:alphaModFix/>
          </a:blip>
          <a:stretch>
            <a:fillRect/>
          </a:stretch>
        </p:blipFill>
        <p:spPr>
          <a:xfrm>
            <a:off x="387900" y="2431875"/>
            <a:ext cx="8366174" cy="16293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grpSp>
        <p:nvGrpSpPr>
          <p:cNvPr id="653" name="Google Shape;653;p44"/>
          <p:cNvGrpSpPr/>
          <p:nvPr/>
        </p:nvGrpSpPr>
        <p:grpSpPr>
          <a:xfrm rot="-5400000">
            <a:off x="7882250" y="3035750"/>
            <a:ext cx="603495" cy="1371596"/>
            <a:chOff x="3724575" y="3497700"/>
            <a:chExt cx="603495" cy="1371596"/>
          </a:xfrm>
        </p:grpSpPr>
        <p:sp>
          <p:nvSpPr>
            <p:cNvPr id="654" name="Google Shape;654;p44"/>
            <p:cNvSpPr/>
            <p:nvPr/>
          </p:nvSpPr>
          <p:spPr>
            <a:xfrm>
              <a:off x="3724575" y="3497700"/>
              <a:ext cx="603495" cy="1371596"/>
            </a:xfrm>
            <a:custGeom>
              <a:rect b="b" l="l" r="r" t="t"/>
              <a:pathLst>
                <a:path extrusionOk="0" h="16415" w="7221">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4"/>
            <p:cNvSpPr/>
            <p:nvPr/>
          </p:nvSpPr>
          <p:spPr>
            <a:xfrm>
              <a:off x="3757170" y="3848221"/>
              <a:ext cx="538223" cy="988485"/>
            </a:xfrm>
            <a:custGeom>
              <a:rect b="b" l="l" r="r" t="t"/>
              <a:pathLst>
                <a:path extrusionOk="0" h="11830" w="644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4"/>
            <p:cNvSpPr/>
            <p:nvPr/>
          </p:nvSpPr>
          <p:spPr>
            <a:xfrm>
              <a:off x="3816342" y="4047922"/>
              <a:ext cx="38779" cy="654255"/>
            </a:xfrm>
            <a:custGeom>
              <a:rect b="b" l="l" r="r" t="t"/>
              <a:pathLst>
                <a:path extrusionOk="0" h="7830" w="464">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4"/>
            <p:cNvSpPr/>
            <p:nvPr/>
          </p:nvSpPr>
          <p:spPr>
            <a:xfrm>
              <a:off x="3724575" y="3497700"/>
              <a:ext cx="603495" cy="1371596"/>
            </a:xfrm>
            <a:custGeom>
              <a:rect b="b" l="l" r="r" t="t"/>
              <a:pathLst>
                <a:path extrusionOk="0" h="16415" w="7221">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4"/>
            <p:cNvSpPr/>
            <p:nvPr/>
          </p:nvSpPr>
          <p:spPr>
            <a:xfrm>
              <a:off x="3871336" y="3530287"/>
              <a:ext cx="309980" cy="285349"/>
            </a:xfrm>
            <a:custGeom>
              <a:rect b="b" l="l" r="r" t="t"/>
              <a:pathLst>
                <a:path extrusionOk="0" h="3415" w="3709">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4"/>
            <p:cNvSpPr/>
            <p:nvPr/>
          </p:nvSpPr>
          <p:spPr>
            <a:xfrm>
              <a:off x="3775557" y="3848221"/>
              <a:ext cx="519836" cy="988485"/>
            </a:xfrm>
            <a:custGeom>
              <a:rect b="b" l="l" r="r" t="t"/>
              <a:pathLst>
                <a:path extrusionOk="0" h="11830" w="622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 name="Google Shape;660;p44"/>
          <p:cNvGrpSpPr/>
          <p:nvPr/>
        </p:nvGrpSpPr>
        <p:grpSpPr>
          <a:xfrm>
            <a:off x="549676" y="534999"/>
            <a:ext cx="1630719" cy="1463142"/>
            <a:chOff x="715100" y="274199"/>
            <a:chExt cx="1920300" cy="1918875"/>
          </a:xfrm>
        </p:grpSpPr>
        <p:sp>
          <p:nvSpPr>
            <p:cNvPr id="661" name="Google Shape;661;p44"/>
            <p:cNvSpPr/>
            <p:nvPr/>
          </p:nvSpPr>
          <p:spPr>
            <a:xfrm>
              <a:off x="806600" y="364274"/>
              <a:ext cx="1828800" cy="18288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 name="Google Shape;662;p44"/>
            <p:cNvGrpSpPr/>
            <p:nvPr/>
          </p:nvGrpSpPr>
          <p:grpSpPr>
            <a:xfrm>
              <a:off x="715100" y="274199"/>
              <a:ext cx="1828800" cy="1828800"/>
              <a:chOff x="715100" y="274199"/>
              <a:chExt cx="1828800" cy="1828800"/>
            </a:xfrm>
          </p:grpSpPr>
          <p:sp>
            <p:nvSpPr>
              <p:cNvPr id="663" name="Google Shape;663;p44"/>
              <p:cNvSpPr/>
              <p:nvPr/>
            </p:nvSpPr>
            <p:spPr>
              <a:xfrm>
                <a:off x="715100" y="274199"/>
                <a:ext cx="1828800" cy="18288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4" name="Google Shape;664;p44"/>
              <p:cNvCxnSpPr/>
              <p:nvPr/>
            </p:nvCxnSpPr>
            <p:spPr>
              <a:xfrm>
                <a:off x="717952" y="637800"/>
                <a:ext cx="1823100" cy="0"/>
              </a:xfrm>
              <a:prstGeom prst="straightConnector1">
                <a:avLst/>
              </a:prstGeom>
              <a:noFill/>
              <a:ln cap="flat" cmpd="sng" w="28575">
                <a:solidFill>
                  <a:schemeClr val="dk1"/>
                </a:solidFill>
                <a:prstDash val="solid"/>
                <a:round/>
                <a:headEnd len="med" w="med" type="none"/>
                <a:tailEnd len="med" w="med" type="none"/>
              </a:ln>
            </p:spPr>
          </p:cxnSp>
          <p:grpSp>
            <p:nvGrpSpPr>
              <p:cNvPr id="665" name="Google Shape;665;p44"/>
              <p:cNvGrpSpPr/>
              <p:nvPr/>
            </p:nvGrpSpPr>
            <p:grpSpPr>
              <a:xfrm>
                <a:off x="2267950" y="363963"/>
                <a:ext cx="183000" cy="183000"/>
                <a:chOff x="8225400" y="367488"/>
                <a:chExt cx="183000" cy="183000"/>
              </a:xfrm>
            </p:grpSpPr>
            <p:cxnSp>
              <p:nvCxnSpPr>
                <p:cNvPr id="666" name="Google Shape;666;p44"/>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667" name="Google Shape;667;p44"/>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668" name="Google Shape;668;p44"/>
              <p:cNvSpPr/>
              <p:nvPr/>
            </p:nvSpPr>
            <p:spPr>
              <a:xfrm>
                <a:off x="1951450" y="367563"/>
                <a:ext cx="179400" cy="1794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9" name="Google Shape;669;p44"/>
              <p:cNvCxnSpPr/>
              <p:nvPr/>
            </p:nvCxnSpPr>
            <p:spPr>
              <a:xfrm>
                <a:off x="1605849" y="546963"/>
                <a:ext cx="208500" cy="0"/>
              </a:xfrm>
              <a:prstGeom prst="straightConnector1">
                <a:avLst/>
              </a:prstGeom>
              <a:noFill/>
              <a:ln cap="flat" cmpd="sng" w="28575">
                <a:solidFill>
                  <a:schemeClr val="dk1"/>
                </a:solidFill>
                <a:prstDash val="solid"/>
                <a:round/>
                <a:headEnd len="med" w="med" type="none"/>
                <a:tailEnd len="med" w="med" type="none"/>
              </a:ln>
            </p:spPr>
          </p:cxnSp>
        </p:grpSp>
      </p:grpSp>
      <p:sp>
        <p:nvSpPr>
          <p:cNvPr id="670" name="Google Shape;670;p44"/>
          <p:cNvSpPr txBox="1"/>
          <p:nvPr>
            <p:ph idx="2" type="title"/>
          </p:nvPr>
        </p:nvSpPr>
        <p:spPr>
          <a:xfrm>
            <a:off x="463700" y="645725"/>
            <a:ext cx="1713300" cy="137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104">
                <a:latin typeface="Arial"/>
                <a:ea typeface="Arial"/>
                <a:cs typeface="Arial"/>
                <a:sym typeface="Arial"/>
              </a:rPr>
              <a:t>contains()</a:t>
            </a:r>
            <a:endParaRPr sz="1600"/>
          </a:p>
        </p:txBody>
      </p:sp>
      <p:sp>
        <p:nvSpPr>
          <p:cNvPr id="671" name="Google Shape;671;p44"/>
          <p:cNvSpPr txBox="1"/>
          <p:nvPr>
            <p:ph type="title"/>
          </p:nvPr>
        </p:nvSpPr>
        <p:spPr>
          <a:xfrm>
            <a:off x="1828800" y="585461"/>
            <a:ext cx="5486400" cy="91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String</a:t>
            </a:r>
            <a:endParaRPr sz="3100"/>
          </a:p>
        </p:txBody>
      </p:sp>
      <p:grpSp>
        <p:nvGrpSpPr>
          <p:cNvPr id="672" name="Google Shape;672;p44"/>
          <p:cNvGrpSpPr/>
          <p:nvPr/>
        </p:nvGrpSpPr>
        <p:grpSpPr>
          <a:xfrm>
            <a:off x="463651" y="4105603"/>
            <a:ext cx="502899" cy="502899"/>
            <a:chOff x="858700" y="1967475"/>
            <a:chExt cx="605100" cy="605100"/>
          </a:xfrm>
        </p:grpSpPr>
        <p:sp>
          <p:nvSpPr>
            <p:cNvPr id="673" name="Google Shape;673;p44"/>
            <p:cNvSpPr/>
            <p:nvPr/>
          </p:nvSpPr>
          <p:spPr>
            <a:xfrm>
              <a:off x="858700" y="1967475"/>
              <a:ext cx="605100" cy="605100"/>
            </a:xfrm>
            <a:prstGeom prst="roundRect">
              <a:avLst>
                <a:gd fmla="val 15109" name="adj"/>
              </a:avLst>
            </a:pr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4"/>
            <p:cNvSpPr/>
            <p:nvPr/>
          </p:nvSpPr>
          <p:spPr>
            <a:xfrm>
              <a:off x="932654" y="2075711"/>
              <a:ext cx="457191" cy="388627"/>
            </a:xfrm>
            <a:custGeom>
              <a:rect b="b" l="l" r="r" t="t"/>
              <a:pathLst>
                <a:path extrusionOk="0" h="9051" w="10659">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 name="Google Shape;675;p44"/>
          <p:cNvGrpSpPr/>
          <p:nvPr/>
        </p:nvGrpSpPr>
        <p:grpSpPr>
          <a:xfrm>
            <a:off x="463700" y="3419800"/>
            <a:ext cx="502800" cy="502800"/>
            <a:chOff x="1627550" y="2017350"/>
            <a:chExt cx="502800" cy="502800"/>
          </a:xfrm>
        </p:grpSpPr>
        <p:sp>
          <p:nvSpPr>
            <p:cNvPr id="676" name="Google Shape;676;p44"/>
            <p:cNvSpPr/>
            <p:nvPr/>
          </p:nvSpPr>
          <p:spPr>
            <a:xfrm>
              <a:off x="1627550" y="2017350"/>
              <a:ext cx="502800" cy="502800"/>
            </a:xfrm>
            <a:prstGeom prst="roundRect">
              <a:avLst>
                <a:gd fmla="val 15109" name="adj"/>
              </a:avLst>
            </a:pr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4"/>
            <p:cNvSpPr/>
            <p:nvPr/>
          </p:nvSpPr>
          <p:spPr>
            <a:xfrm>
              <a:off x="1718900" y="2108700"/>
              <a:ext cx="320100" cy="320100"/>
            </a:xfrm>
            <a:prstGeom prst="donut">
              <a:avLst>
                <a:gd fmla="val 25000" name="adj"/>
              </a:avLst>
            </a:pr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 name="Google Shape;678;p44"/>
          <p:cNvGrpSpPr/>
          <p:nvPr/>
        </p:nvGrpSpPr>
        <p:grpSpPr>
          <a:xfrm>
            <a:off x="5486400" y="274200"/>
            <a:ext cx="3657590" cy="348347"/>
            <a:chOff x="4572050" y="100025"/>
            <a:chExt cx="3657590" cy="348347"/>
          </a:xfrm>
        </p:grpSpPr>
        <p:sp>
          <p:nvSpPr>
            <p:cNvPr id="679" name="Google Shape;679;p44"/>
            <p:cNvSpPr/>
            <p:nvPr/>
          </p:nvSpPr>
          <p:spPr>
            <a:xfrm>
              <a:off x="4572050" y="100025"/>
              <a:ext cx="3657590" cy="348347"/>
            </a:xfrm>
            <a:custGeom>
              <a:rect b="b" l="l" r="r" t="t"/>
              <a:pathLst>
                <a:path extrusionOk="0" h="4488" w="46122">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680" name="Google Shape;680;p44"/>
            <p:cNvSpPr/>
            <p:nvPr/>
          </p:nvSpPr>
          <p:spPr>
            <a:xfrm>
              <a:off x="4572050" y="100025"/>
              <a:ext cx="3657590" cy="348347"/>
            </a:xfrm>
            <a:custGeom>
              <a:rect b="b" l="l" r="r" t="t"/>
              <a:pathLst>
                <a:path extrusionOk="0" h="4488" w="46122">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681" name="Google Shape;681;p44"/>
            <p:cNvSpPr/>
            <p:nvPr/>
          </p:nvSpPr>
          <p:spPr>
            <a:xfrm>
              <a:off x="4720981" y="137824"/>
              <a:ext cx="328867" cy="270807"/>
            </a:xfrm>
            <a:custGeom>
              <a:rect b="b" l="l" r="r" t="t"/>
              <a:pathLst>
                <a:path extrusionOk="0" h="3489" w="4147">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682" name="Google Shape;682;p44"/>
            <p:cNvSpPr/>
            <p:nvPr/>
          </p:nvSpPr>
          <p:spPr>
            <a:xfrm>
              <a:off x="4722884" y="287391"/>
              <a:ext cx="307614" cy="121239"/>
            </a:xfrm>
            <a:custGeom>
              <a:rect b="b" l="l" r="r" t="t"/>
              <a:pathLst>
                <a:path extrusionOk="0" h="1562" w="3879">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683" name="Google Shape;683;p44"/>
            <p:cNvSpPr/>
            <p:nvPr/>
          </p:nvSpPr>
          <p:spPr>
            <a:xfrm>
              <a:off x="4610750" y="238182"/>
              <a:ext cx="98732" cy="70089"/>
            </a:xfrm>
            <a:custGeom>
              <a:rect b="b" l="l" r="r" t="t"/>
              <a:pathLst>
                <a:path extrusionOk="0" h="903" w="1245">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684" name="Google Shape;684;p44"/>
            <p:cNvSpPr/>
            <p:nvPr/>
          </p:nvSpPr>
          <p:spPr>
            <a:xfrm>
              <a:off x="4610750" y="272256"/>
              <a:ext cx="92943" cy="36015"/>
            </a:xfrm>
            <a:custGeom>
              <a:rect b="b" l="l" r="r" t="t"/>
              <a:pathLst>
                <a:path extrusionOk="0" h="464" w="1172">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685" name="Google Shape;685;p44"/>
            <p:cNvSpPr/>
            <p:nvPr/>
          </p:nvSpPr>
          <p:spPr>
            <a:xfrm>
              <a:off x="7610613" y="130295"/>
              <a:ext cx="152895" cy="287806"/>
            </a:xfrm>
            <a:custGeom>
              <a:rect b="b" l="l" r="r" t="t"/>
              <a:pathLst>
                <a:path extrusionOk="0" h="3708" w="1928">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686" name="Google Shape;686;p44"/>
            <p:cNvSpPr/>
            <p:nvPr/>
          </p:nvSpPr>
          <p:spPr>
            <a:xfrm>
              <a:off x="7610613" y="361205"/>
              <a:ext cx="154798" cy="56894"/>
            </a:xfrm>
            <a:custGeom>
              <a:rect b="b" l="l" r="r" t="t"/>
              <a:pathLst>
                <a:path extrusionOk="0" h="733" w="1952">
                  <a:moveTo>
                    <a:pt x="1" y="1"/>
                  </a:moveTo>
                  <a:lnTo>
                    <a:pt x="1" y="732"/>
                  </a:lnTo>
                  <a:lnTo>
                    <a:pt x="1952" y="732"/>
                  </a:lnTo>
                  <a:lnTo>
                    <a:pt x="1952" y="1"/>
                  </a:lnTo>
                  <a:lnTo>
                    <a:pt x="1" y="1"/>
                  </a:ln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687" name="Google Shape;687;p44"/>
            <p:cNvSpPr/>
            <p:nvPr/>
          </p:nvSpPr>
          <p:spPr>
            <a:xfrm>
              <a:off x="7788568" y="130295"/>
              <a:ext cx="408170" cy="287806"/>
            </a:xfrm>
            <a:custGeom>
              <a:rect b="b" l="l" r="r" t="t"/>
              <a:pathLst>
                <a:path extrusionOk="0" h="3708" w="5147">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688" name="Google Shape;688;p44"/>
            <p:cNvSpPr/>
            <p:nvPr/>
          </p:nvSpPr>
          <p:spPr>
            <a:xfrm>
              <a:off x="7788568" y="224910"/>
              <a:ext cx="396592" cy="193190"/>
            </a:xfrm>
            <a:custGeom>
              <a:rect b="b" l="l" r="r" t="t"/>
              <a:pathLst>
                <a:path extrusionOk="0" h="2489" w="5001">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689" name="Google Shape;689;p44"/>
            <p:cNvSpPr/>
            <p:nvPr/>
          </p:nvSpPr>
          <p:spPr>
            <a:xfrm>
              <a:off x="5043980" y="130295"/>
              <a:ext cx="2541566" cy="289669"/>
            </a:xfrm>
            <a:custGeom>
              <a:rect b="b" l="l" r="r" t="t"/>
              <a:pathLst>
                <a:path extrusionOk="0" h="3732" w="32049">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grpSp>
      <p:sp>
        <p:nvSpPr>
          <p:cNvPr id="690" name="Google Shape;690;p44"/>
          <p:cNvSpPr txBox="1"/>
          <p:nvPr>
            <p:ph type="title"/>
          </p:nvPr>
        </p:nvSpPr>
        <p:spPr>
          <a:xfrm>
            <a:off x="2180300" y="943214"/>
            <a:ext cx="5486400" cy="2377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700">
                <a:latin typeface="Arial"/>
                <a:ea typeface="Arial"/>
                <a:cs typeface="Arial"/>
                <a:sym typeface="Arial"/>
              </a:rPr>
              <a:t>Parameter:</a:t>
            </a:r>
            <a:r>
              <a:rPr lang="en" sz="1700">
                <a:latin typeface="Arial"/>
                <a:ea typeface="Arial"/>
                <a:cs typeface="Arial"/>
                <a:sym typeface="Arial"/>
              </a:rPr>
              <a:t> </a:t>
            </a:r>
            <a:r>
              <a:rPr lang="en" sz="1700">
                <a:latin typeface="Arial"/>
                <a:ea typeface="Arial"/>
                <a:cs typeface="Arial"/>
                <a:sym typeface="Arial"/>
              </a:rPr>
              <a:t>sequence - specifies the sequence of characters to be searched.</a:t>
            </a:r>
            <a:endParaRPr sz="17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 sz="1700">
                <a:latin typeface="Arial"/>
                <a:ea typeface="Arial"/>
                <a:cs typeface="Arial"/>
                <a:sym typeface="Arial"/>
              </a:rPr>
              <a:t>Returns:</a:t>
            </a:r>
            <a:r>
              <a:rPr lang="en" sz="1700">
                <a:latin typeface="Arial"/>
                <a:ea typeface="Arial"/>
                <a:cs typeface="Arial"/>
                <a:sym typeface="Arial"/>
              </a:rPr>
              <a:t>true if the sequence of char value exists, otherwise false.</a:t>
            </a:r>
            <a:endParaRPr sz="1700">
              <a:latin typeface="Arial"/>
              <a:ea typeface="Arial"/>
              <a:cs typeface="Arial"/>
              <a:sym typeface="Arial"/>
            </a:endParaRPr>
          </a:p>
          <a:p>
            <a:pPr indent="0" lvl="0" marL="0" rtl="0" algn="l">
              <a:lnSpc>
                <a:spcPct val="115000"/>
              </a:lnSpc>
              <a:spcBef>
                <a:spcPts val="1200"/>
              </a:spcBef>
              <a:spcAft>
                <a:spcPts val="1200"/>
              </a:spcAft>
              <a:buClr>
                <a:schemeClr val="dk1"/>
              </a:buClr>
              <a:buSzPts val="1100"/>
              <a:buFont typeface="Arial"/>
              <a:buNone/>
            </a:pPr>
            <a:r>
              <a:rPr b="1" lang="en" sz="1700">
                <a:latin typeface="Arial"/>
                <a:ea typeface="Arial"/>
                <a:cs typeface="Arial"/>
                <a:sym typeface="Arial"/>
              </a:rPr>
              <a:t>Description</a:t>
            </a:r>
            <a:r>
              <a:rPr b="1" lang="en" sz="1700">
                <a:latin typeface="Arial"/>
                <a:ea typeface="Arial"/>
                <a:cs typeface="Arial"/>
                <a:sym typeface="Arial"/>
              </a:rPr>
              <a:t>:</a:t>
            </a:r>
            <a:r>
              <a:rPr lang="en" sz="1700">
                <a:latin typeface="Arial"/>
                <a:ea typeface="Arial"/>
                <a:cs typeface="Arial"/>
                <a:sym typeface="Arial"/>
              </a:rPr>
              <a:t> The Java String class contains() method searches the sequence of characters in a string.</a:t>
            </a:r>
            <a:endParaRPr sz="1700">
              <a:latin typeface="Arial"/>
              <a:ea typeface="Arial"/>
              <a:cs typeface="Arial"/>
              <a:sym typeface="Arial"/>
            </a:endParaRPr>
          </a:p>
        </p:txBody>
      </p:sp>
      <p:grpSp>
        <p:nvGrpSpPr>
          <p:cNvPr id="691" name="Google Shape;691;p44"/>
          <p:cNvGrpSpPr/>
          <p:nvPr/>
        </p:nvGrpSpPr>
        <p:grpSpPr>
          <a:xfrm>
            <a:off x="1737351" y="3336714"/>
            <a:ext cx="5669327" cy="1715192"/>
            <a:chOff x="1828840" y="3371688"/>
            <a:chExt cx="5577850" cy="1463100"/>
          </a:xfrm>
        </p:grpSpPr>
        <p:sp>
          <p:nvSpPr>
            <p:cNvPr id="692" name="Google Shape;692;p44"/>
            <p:cNvSpPr/>
            <p:nvPr/>
          </p:nvSpPr>
          <p:spPr>
            <a:xfrm>
              <a:off x="1920290" y="3463188"/>
              <a:ext cx="5486400" cy="1371600"/>
            </a:xfrm>
            <a:prstGeom prst="roundRect">
              <a:avLst>
                <a:gd fmla="val 0"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4"/>
            <p:cNvSpPr/>
            <p:nvPr/>
          </p:nvSpPr>
          <p:spPr>
            <a:xfrm>
              <a:off x="1828840" y="3371688"/>
              <a:ext cx="5486400" cy="1371600"/>
            </a:xfrm>
            <a:prstGeom prst="roundRect">
              <a:avLst>
                <a:gd fmla="val 0" name="adj"/>
              </a:avLst>
            </a:prstGeom>
            <a:solidFill>
              <a:srgbClr val="FCF6E8"/>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4" name="Google Shape;694;p44"/>
            <p:cNvCxnSpPr/>
            <p:nvPr/>
          </p:nvCxnSpPr>
          <p:spPr>
            <a:xfrm>
              <a:off x="1828840" y="3554706"/>
              <a:ext cx="5484900" cy="0"/>
            </a:xfrm>
            <a:prstGeom prst="straightConnector1">
              <a:avLst/>
            </a:prstGeom>
            <a:noFill/>
            <a:ln cap="flat" cmpd="sng" w="28575">
              <a:solidFill>
                <a:srgbClr val="000000"/>
              </a:solidFill>
              <a:prstDash val="solid"/>
              <a:round/>
              <a:headEnd len="med" w="med" type="none"/>
              <a:tailEnd len="med" w="med" type="none"/>
            </a:ln>
          </p:spPr>
        </p:cxnSp>
      </p:grpSp>
      <p:sp>
        <p:nvSpPr>
          <p:cNvPr id="695" name="Google Shape;695;p44"/>
          <p:cNvSpPr txBox="1"/>
          <p:nvPr/>
        </p:nvSpPr>
        <p:spPr>
          <a:xfrm>
            <a:off x="1791925" y="3670293"/>
            <a:ext cx="5486400" cy="792000"/>
          </a:xfrm>
          <a:prstGeom prst="rect">
            <a:avLst/>
          </a:prstGeom>
          <a:noFill/>
          <a:ln>
            <a:noFill/>
          </a:ln>
        </p:spPr>
        <p:txBody>
          <a:bodyPr anchorCtr="0" anchor="t" bIns="91425" lIns="91425" spcFirstLastPara="1" rIns="91425" wrap="square" tIns="91425">
            <a:noAutofit/>
          </a:bodyPr>
          <a:lstStyle/>
          <a:p>
            <a:pPr indent="0" lvl="0" marL="0" marR="25400" rtl="0" algn="ctr">
              <a:lnSpc>
                <a:spcPct val="115000"/>
              </a:lnSpc>
              <a:spcBef>
                <a:spcPts val="0"/>
              </a:spcBef>
              <a:spcAft>
                <a:spcPts val="600"/>
              </a:spcAft>
              <a:buNone/>
            </a:pPr>
            <a:r>
              <a:rPr b="1" lang="en" sz="1700">
                <a:solidFill>
                  <a:srgbClr val="006699"/>
                </a:solidFill>
              </a:rPr>
              <a:t>public boolean</a:t>
            </a:r>
            <a:r>
              <a:rPr b="1" lang="en" sz="1700">
                <a:solidFill>
                  <a:schemeClr val="dk1"/>
                </a:solidFill>
              </a:rPr>
              <a:t> </a:t>
            </a:r>
            <a:r>
              <a:rPr lang="en" sz="1700">
                <a:solidFill>
                  <a:schemeClr val="dk1"/>
                </a:solidFill>
              </a:rPr>
              <a:t>contains(</a:t>
            </a:r>
            <a:r>
              <a:rPr b="1" lang="en" sz="1700">
                <a:solidFill>
                  <a:srgbClr val="006699"/>
                </a:solidFill>
              </a:rPr>
              <a:t>CharSequence</a:t>
            </a:r>
            <a:r>
              <a:rPr lang="en" sz="1700">
                <a:solidFill>
                  <a:schemeClr val="dk1"/>
                </a:solidFill>
              </a:rPr>
              <a:t> sequence)</a:t>
            </a:r>
            <a:endParaRPr b="1" sz="1700">
              <a:solidFill>
                <a:srgbClr val="006699"/>
              </a:solidFill>
              <a:latin typeface="Montserrat"/>
              <a:ea typeface="Montserrat"/>
              <a:cs typeface="Montserrat"/>
              <a:sym typeface="Montserrat"/>
            </a:endParaRPr>
          </a:p>
        </p:txBody>
      </p:sp>
      <p:sp>
        <p:nvSpPr>
          <p:cNvPr id="696" name="Google Shape;696;p44"/>
          <p:cNvSpPr/>
          <p:nvPr/>
        </p:nvSpPr>
        <p:spPr>
          <a:xfrm>
            <a:off x="1645700" y="3267941"/>
            <a:ext cx="1466400" cy="34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80">
                <a:solidFill>
                  <a:schemeClr val="dk1"/>
                </a:solidFill>
              </a:rPr>
              <a:t>Syntax:</a:t>
            </a:r>
            <a:endParaRPr b="1">
              <a:latin typeface="Karla"/>
              <a:ea typeface="Karla"/>
              <a:cs typeface="Karla"/>
              <a:sym typeface="Karla"/>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1562" name="Shape 1562"/>
        <p:cNvGrpSpPr/>
        <p:nvPr/>
      </p:nvGrpSpPr>
      <p:grpSpPr>
        <a:xfrm>
          <a:off x="0" y="0"/>
          <a:ext cx="0" cy="0"/>
          <a:chOff x="0" y="0"/>
          <a:chExt cx="0" cy="0"/>
        </a:xfrm>
      </p:grpSpPr>
      <p:sp>
        <p:nvSpPr>
          <p:cNvPr id="1563" name="Google Shape;1563;p98"/>
          <p:cNvSpPr txBox="1"/>
          <p:nvPr>
            <p:ph type="title"/>
          </p:nvPr>
        </p:nvSpPr>
        <p:spPr>
          <a:xfrm>
            <a:off x="311700" y="4620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en"/>
              <a:t>Group 06 - LocalDate</a:t>
            </a:r>
            <a:endParaRPr b="1" i="1"/>
          </a:p>
        </p:txBody>
      </p:sp>
      <p:sp>
        <p:nvSpPr>
          <p:cNvPr id="1564" name="Google Shape;1564;p98"/>
          <p:cNvSpPr txBox="1"/>
          <p:nvPr>
            <p:ph idx="1" type="body"/>
          </p:nvPr>
        </p:nvSpPr>
        <p:spPr>
          <a:xfrm>
            <a:off x="311700" y="1021700"/>
            <a:ext cx="8520600" cy="45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4A6782"/>
                </a:solidFill>
                <a:latin typeface="Fira Code"/>
                <a:ea typeface="Fira Code"/>
                <a:cs typeface="Fira Code"/>
                <a:sym typeface="Fira Code"/>
              </a:rPr>
              <a:t>public LocalDate plus</a:t>
            </a:r>
            <a:r>
              <a:rPr lang="en" sz="1500">
                <a:solidFill>
                  <a:schemeClr val="dk1"/>
                </a:solidFill>
                <a:latin typeface="Fira Code"/>
                <a:ea typeface="Fira Code"/>
                <a:cs typeface="Fira Code"/>
                <a:sym typeface="Fira Code"/>
              </a:rPr>
              <a:t>(</a:t>
            </a:r>
            <a:r>
              <a:rPr b="1" lang="en" sz="1500">
                <a:solidFill>
                  <a:srgbClr val="4A6782"/>
                </a:solidFill>
                <a:latin typeface="Fira Code"/>
                <a:ea typeface="Fira Code"/>
                <a:cs typeface="Fira Code"/>
                <a:sym typeface="Fira Code"/>
              </a:rPr>
              <a:t>long</a:t>
            </a:r>
            <a:r>
              <a:rPr b="1" lang="en" sz="1500">
                <a:latin typeface="Fira Code"/>
                <a:ea typeface="Fira Code"/>
                <a:cs typeface="Fira Code"/>
                <a:sym typeface="Fira Code"/>
              </a:rPr>
              <a:t> </a:t>
            </a:r>
            <a:r>
              <a:rPr b="1" lang="en" sz="1500">
                <a:solidFill>
                  <a:schemeClr val="dk1"/>
                </a:solidFill>
                <a:latin typeface="Fira Code"/>
                <a:ea typeface="Fira Code"/>
                <a:cs typeface="Fira Code"/>
                <a:sym typeface="Fira Code"/>
              </a:rPr>
              <a:t>amountToAdd</a:t>
            </a:r>
            <a:r>
              <a:rPr lang="en" sz="1500">
                <a:solidFill>
                  <a:schemeClr val="dk1"/>
                </a:solidFill>
                <a:latin typeface="Fira Code"/>
                <a:ea typeface="Fira Code"/>
                <a:cs typeface="Fira Code"/>
                <a:sym typeface="Fira Code"/>
              </a:rPr>
              <a:t>,</a:t>
            </a:r>
            <a:r>
              <a:rPr b="1" lang="en" sz="1500">
                <a:latin typeface="Fira Code"/>
                <a:ea typeface="Fira Code"/>
                <a:cs typeface="Fira Code"/>
                <a:sym typeface="Fira Code"/>
              </a:rPr>
              <a:t> </a:t>
            </a:r>
            <a:r>
              <a:rPr b="1" lang="en" sz="1500">
                <a:solidFill>
                  <a:srgbClr val="4A6782"/>
                </a:solidFill>
                <a:latin typeface="Fira Code"/>
                <a:ea typeface="Fira Code"/>
                <a:cs typeface="Fira Code"/>
                <a:sym typeface="Fira Code"/>
              </a:rPr>
              <a:t>TemporalUnit</a:t>
            </a:r>
            <a:r>
              <a:rPr b="1" lang="en" sz="1500">
                <a:latin typeface="Fira Code"/>
                <a:ea typeface="Fira Code"/>
                <a:cs typeface="Fira Code"/>
                <a:sym typeface="Fira Code"/>
              </a:rPr>
              <a:t> </a:t>
            </a:r>
            <a:r>
              <a:rPr b="1" lang="en" sz="1500">
                <a:solidFill>
                  <a:schemeClr val="dk1"/>
                </a:solidFill>
                <a:latin typeface="Fira Code"/>
                <a:ea typeface="Fira Code"/>
                <a:cs typeface="Fira Code"/>
                <a:sym typeface="Fira Code"/>
              </a:rPr>
              <a:t>unit</a:t>
            </a:r>
            <a:r>
              <a:rPr lang="en" sz="1500">
                <a:latin typeface="Fira Code"/>
                <a:ea typeface="Fira Code"/>
                <a:cs typeface="Fira Code"/>
                <a:sym typeface="Fira Code"/>
              </a:rPr>
              <a:t>);</a:t>
            </a:r>
            <a:endParaRPr sz="1500">
              <a:latin typeface="Fira Code"/>
              <a:ea typeface="Fira Code"/>
              <a:cs typeface="Fira Code"/>
              <a:sym typeface="Fira Code"/>
            </a:endParaRPr>
          </a:p>
          <a:p>
            <a:pPr indent="0" lvl="0" marL="0" rtl="0" algn="just">
              <a:spcBef>
                <a:spcPts val="1200"/>
              </a:spcBef>
              <a:spcAft>
                <a:spcPts val="0"/>
              </a:spcAft>
              <a:buNone/>
            </a:pPr>
            <a:r>
              <a:rPr lang="en" sz="1500"/>
              <a:t>Đ</a:t>
            </a:r>
            <a:r>
              <a:rPr lang="en" sz="1500"/>
              <a:t>ược sử dụng để thêm một khoảng thời gian nhất định (có thể là số ngày, tuần, tháng, năm, v.v.) vào một đối tượng LocalDate.</a:t>
            </a:r>
            <a:endParaRPr sz="1500"/>
          </a:p>
          <a:p>
            <a:pPr indent="0" lvl="0" marL="0" rtl="0" algn="l">
              <a:spcBef>
                <a:spcPts val="1200"/>
              </a:spcBef>
              <a:spcAft>
                <a:spcPts val="0"/>
              </a:spcAft>
              <a:buNone/>
            </a:pPr>
            <a:r>
              <a:rPr b="1" i="1" lang="en" sz="1300" u="sng">
                <a:solidFill>
                  <a:schemeClr val="dk1"/>
                </a:solidFill>
              </a:rPr>
              <a:t>Example code:</a:t>
            </a:r>
            <a:endParaRPr b="1" i="1" sz="1300" u="sng">
              <a:solidFill>
                <a:schemeClr val="dk1"/>
              </a:solidFill>
            </a:endParaRPr>
          </a:p>
          <a:p>
            <a:pPr indent="0" lvl="0" marL="0" rtl="0" algn="l">
              <a:spcBef>
                <a:spcPts val="1200"/>
              </a:spcBef>
              <a:spcAft>
                <a:spcPts val="0"/>
              </a:spcAft>
              <a:buNone/>
            </a:pPr>
            <a:r>
              <a:t/>
            </a:r>
            <a:endParaRPr sz="1300"/>
          </a:p>
          <a:p>
            <a:pPr indent="0" lvl="0" marL="0" rtl="0" algn="l">
              <a:spcBef>
                <a:spcPts val="1200"/>
              </a:spcBef>
              <a:spcAft>
                <a:spcPts val="0"/>
              </a:spcAft>
              <a:buNone/>
            </a:pPr>
            <a:r>
              <a:t/>
            </a:r>
            <a:endParaRPr sz="1300"/>
          </a:p>
          <a:p>
            <a:pPr indent="0" lvl="0" marL="0" rtl="0" algn="l">
              <a:spcBef>
                <a:spcPts val="1200"/>
              </a:spcBef>
              <a:spcAft>
                <a:spcPts val="0"/>
              </a:spcAft>
              <a:buNone/>
            </a:pPr>
            <a:r>
              <a:t/>
            </a:r>
            <a:endParaRPr sz="1300">
              <a:solidFill>
                <a:srgbClr val="353833"/>
              </a:solidFill>
              <a:latin typeface="Courier New"/>
              <a:ea typeface="Courier New"/>
              <a:cs typeface="Courier New"/>
              <a:sym typeface="Courier New"/>
            </a:endParaRPr>
          </a:p>
          <a:p>
            <a:pPr indent="0" lvl="0" marL="0" rtl="0" algn="l">
              <a:spcBef>
                <a:spcPts val="0"/>
              </a:spcBef>
              <a:spcAft>
                <a:spcPts val="0"/>
              </a:spcAft>
              <a:buNone/>
            </a:pPr>
            <a:r>
              <a:t/>
            </a:r>
            <a:endParaRPr sz="1300">
              <a:solidFill>
                <a:srgbClr val="353833"/>
              </a:solidFill>
              <a:latin typeface="Courier New"/>
              <a:ea typeface="Courier New"/>
              <a:cs typeface="Courier New"/>
              <a:sym typeface="Courier New"/>
            </a:endParaRPr>
          </a:p>
          <a:p>
            <a:pPr indent="0" lvl="0" marL="0" rtl="0" algn="l">
              <a:spcBef>
                <a:spcPts val="0"/>
              </a:spcBef>
              <a:spcAft>
                <a:spcPts val="1200"/>
              </a:spcAft>
              <a:buNone/>
            </a:pPr>
            <a:r>
              <a:t/>
            </a:r>
            <a:endParaRPr sz="1300"/>
          </a:p>
        </p:txBody>
      </p:sp>
      <p:pic>
        <p:nvPicPr>
          <p:cNvPr id="1565" name="Google Shape;1565;p98"/>
          <p:cNvPicPr preferRelativeResize="0"/>
          <p:nvPr/>
        </p:nvPicPr>
        <p:blipFill>
          <a:blip r:embed="rId3">
            <a:alphaModFix/>
          </a:blip>
          <a:stretch>
            <a:fillRect/>
          </a:stretch>
        </p:blipFill>
        <p:spPr>
          <a:xfrm>
            <a:off x="370425" y="2600150"/>
            <a:ext cx="8396949" cy="16213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1569" name="Shape 1569"/>
        <p:cNvGrpSpPr/>
        <p:nvPr/>
      </p:nvGrpSpPr>
      <p:grpSpPr>
        <a:xfrm>
          <a:off x="0" y="0"/>
          <a:ext cx="0" cy="0"/>
          <a:chOff x="0" y="0"/>
          <a:chExt cx="0" cy="0"/>
        </a:xfrm>
      </p:grpSpPr>
      <p:sp>
        <p:nvSpPr>
          <p:cNvPr id="1570" name="Google Shape;1570;p9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en"/>
              <a:t>Group 06 - LocalDateTime</a:t>
            </a:r>
            <a:endParaRPr b="1" i="1"/>
          </a:p>
        </p:txBody>
      </p:sp>
      <p:sp>
        <p:nvSpPr>
          <p:cNvPr id="1571" name="Google Shape;1571;p9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1500">
                <a:solidFill>
                  <a:srgbClr val="4A6782"/>
                </a:solidFill>
                <a:latin typeface="Fira Code"/>
                <a:ea typeface="Fira Code"/>
                <a:cs typeface="Fira Code"/>
                <a:sym typeface="Fira Code"/>
              </a:rPr>
              <a:t>plusDays</a:t>
            </a:r>
            <a:r>
              <a:rPr lang="en" sz="1500">
                <a:solidFill>
                  <a:schemeClr val="dk1"/>
                </a:solidFill>
                <a:latin typeface="Fira Code"/>
                <a:ea typeface="Fira Code"/>
                <a:cs typeface="Fira Code"/>
                <a:sym typeface="Fira Code"/>
              </a:rPr>
              <a:t>(</a:t>
            </a:r>
            <a:r>
              <a:rPr b="1" lang="en" sz="1500">
                <a:solidFill>
                  <a:srgbClr val="4A6782"/>
                </a:solidFill>
                <a:latin typeface="Fira Code"/>
                <a:ea typeface="Fira Code"/>
                <a:cs typeface="Fira Code"/>
                <a:sym typeface="Fira Code"/>
              </a:rPr>
              <a:t>int</a:t>
            </a:r>
            <a:r>
              <a:rPr b="1" lang="en" sz="1500">
                <a:latin typeface="Fira Code"/>
                <a:ea typeface="Fira Code"/>
                <a:cs typeface="Fira Code"/>
                <a:sym typeface="Fira Code"/>
              </a:rPr>
              <a:t> </a:t>
            </a:r>
            <a:r>
              <a:rPr b="1" lang="en" sz="1500">
                <a:solidFill>
                  <a:schemeClr val="dk1"/>
                </a:solidFill>
                <a:latin typeface="Fira Code"/>
                <a:ea typeface="Fira Code"/>
                <a:cs typeface="Fira Code"/>
                <a:sym typeface="Fira Code"/>
              </a:rPr>
              <a:t>days</a:t>
            </a:r>
            <a:r>
              <a:rPr lang="en" sz="1500">
                <a:solidFill>
                  <a:schemeClr val="dk1"/>
                </a:solidFill>
                <a:latin typeface="Fira Code"/>
                <a:ea typeface="Fira Code"/>
                <a:cs typeface="Fira Code"/>
                <a:sym typeface="Fira Code"/>
              </a:rPr>
              <a:t>)</a:t>
            </a:r>
            <a:r>
              <a:rPr lang="en" sz="1600"/>
              <a:t>: </a:t>
            </a:r>
            <a:r>
              <a:rPr lang="en" sz="1500">
                <a:solidFill>
                  <a:schemeClr val="dk1"/>
                </a:solidFill>
              </a:rPr>
              <a:t>Trả về một ngày giờ với số ngày được cộng thêm.</a:t>
            </a:r>
            <a:endParaRPr sz="1500">
              <a:solidFill>
                <a:schemeClr val="dk1"/>
              </a:solidFill>
            </a:endParaRPr>
          </a:p>
          <a:p>
            <a:pPr indent="0" lvl="0" marL="0" rtl="0" algn="l">
              <a:lnSpc>
                <a:spcPct val="115000"/>
              </a:lnSpc>
              <a:spcBef>
                <a:spcPts val="0"/>
              </a:spcBef>
              <a:spcAft>
                <a:spcPts val="0"/>
              </a:spcAft>
              <a:buNone/>
            </a:pPr>
            <a:r>
              <a:rPr b="1" i="1" lang="en" sz="1300" u="sng">
                <a:solidFill>
                  <a:schemeClr val="dk1"/>
                </a:solidFill>
              </a:rPr>
              <a:t>Example code:</a:t>
            </a:r>
            <a:r>
              <a:rPr b="1" lang="en" sz="1600">
                <a:solidFill>
                  <a:schemeClr val="dk1"/>
                </a:solidFill>
              </a:rPr>
              <a:t> </a:t>
            </a:r>
            <a:r>
              <a:rPr lang="en" sz="1300">
                <a:solidFill>
                  <a:schemeClr val="dk1"/>
                </a:solidFill>
              </a:rPr>
              <a:t>Tăng thêm 10 ngày</a:t>
            </a:r>
            <a:endParaRPr sz="1300">
              <a:solidFill>
                <a:schemeClr val="dk1"/>
              </a:solidFill>
            </a:endParaRPr>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t/>
            </a:r>
            <a:endParaRPr sz="1400">
              <a:solidFill>
                <a:srgbClr val="353833"/>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400">
              <a:solidFill>
                <a:srgbClr val="353833"/>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400"/>
          </a:p>
        </p:txBody>
      </p:sp>
      <p:pic>
        <p:nvPicPr>
          <p:cNvPr id="1572" name="Google Shape;1572;p99"/>
          <p:cNvPicPr preferRelativeResize="0"/>
          <p:nvPr/>
        </p:nvPicPr>
        <p:blipFill>
          <a:blip r:embed="rId3">
            <a:alphaModFix/>
          </a:blip>
          <a:stretch>
            <a:fillRect/>
          </a:stretch>
        </p:blipFill>
        <p:spPr>
          <a:xfrm>
            <a:off x="373925" y="1930525"/>
            <a:ext cx="8361549" cy="2158875"/>
          </a:xfrm>
          <a:prstGeom prst="rect">
            <a:avLst/>
          </a:prstGeom>
          <a:noFill/>
          <a:ln cap="flat" cmpd="sng" w="28575">
            <a:solidFill>
              <a:srgbClr val="FFE599"/>
            </a:solidFill>
            <a:prstDash val="solid"/>
            <a:round/>
            <a:headEnd len="sm" w="sm" type="none"/>
            <a:tailEnd len="sm" w="sm" type="none"/>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1576" name="Shape 1576"/>
        <p:cNvGrpSpPr/>
        <p:nvPr/>
      </p:nvGrpSpPr>
      <p:grpSpPr>
        <a:xfrm>
          <a:off x="0" y="0"/>
          <a:ext cx="0" cy="0"/>
          <a:chOff x="0" y="0"/>
          <a:chExt cx="0" cy="0"/>
        </a:xfrm>
      </p:grpSpPr>
      <p:sp>
        <p:nvSpPr>
          <p:cNvPr id="1577" name="Google Shape;1577;p10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en"/>
              <a:t>Group 06 - LocalDateTime</a:t>
            </a:r>
            <a:endParaRPr b="1" i="1"/>
          </a:p>
        </p:txBody>
      </p:sp>
      <p:sp>
        <p:nvSpPr>
          <p:cNvPr id="1578" name="Google Shape;1578;p10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1500">
                <a:solidFill>
                  <a:srgbClr val="4A6782"/>
                </a:solidFill>
                <a:latin typeface="Fira Code"/>
                <a:ea typeface="Fira Code"/>
                <a:cs typeface="Fira Code"/>
                <a:sym typeface="Fira Code"/>
              </a:rPr>
              <a:t>toLocalDate</a:t>
            </a:r>
            <a:r>
              <a:rPr lang="en" sz="1500">
                <a:solidFill>
                  <a:schemeClr val="dk1"/>
                </a:solidFill>
                <a:latin typeface="Fira Code"/>
                <a:ea typeface="Fira Code"/>
                <a:cs typeface="Fira Code"/>
                <a:sym typeface="Fira Code"/>
              </a:rPr>
              <a:t>()</a:t>
            </a:r>
            <a:r>
              <a:rPr lang="en" sz="1500">
                <a:solidFill>
                  <a:srgbClr val="4A6782"/>
                </a:solidFill>
                <a:latin typeface="Fira Code"/>
                <a:ea typeface="Fira Code"/>
                <a:cs typeface="Fira Code"/>
                <a:sym typeface="Fira Code"/>
              </a:rPr>
              <a:t>:</a:t>
            </a:r>
            <a:r>
              <a:rPr lang="en" sz="1500">
                <a:solidFill>
                  <a:schemeClr val="dk1"/>
                </a:solidFill>
              </a:rPr>
              <a:t> chuyển đối tượng LocalDateTime thành LocalDate.</a:t>
            </a:r>
            <a:endParaRPr sz="1500">
              <a:solidFill>
                <a:schemeClr val="dk1"/>
              </a:solidFill>
            </a:endParaRPr>
          </a:p>
          <a:p>
            <a:pPr indent="0" lvl="0" marL="0" rtl="0" algn="l">
              <a:lnSpc>
                <a:spcPct val="115000"/>
              </a:lnSpc>
              <a:spcBef>
                <a:spcPts val="0"/>
              </a:spcBef>
              <a:spcAft>
                <a:spcPts val="0"/>
              </a:spcAft>
              <a:buNone/>
            </a:pPr>
            <a:r>
              <a:rPr b="1" i="1" lang="en" sz="1300" u="sng">
                <a:solidFill>
                  <a:schemeClr val="dk1"/>
                </a:solidFill>
              </a:rPr>
              <a:t>Example code</a:t>
            </a:r>
            <a:r>
              <a:rPr b="1" i="1" lang="en" sz="1300" u="sng">
                <a:solidFill>
                  <a:schemeClr val="dk1"/>
                </a:solidFill>
              </a:rPr>
              <a:t>:</a:t>
            </a:r>
            <a:r>
              <a:rPr b="1" lang="en" sz="1300">
                <a:solidFill>
                  <a:schemeClr val="dk1"/>
                </a:solidFill>
              </a:rPr>
              <a:t> </a:t>
            </a:r>
            <a:r>
              <a:rPr lang="en" sz="1300">
                <a:solidFill>
                  <a:schemeClr val="dk1"/>
                </a:solidFill>
              </a:rPr>
              <a:t>Lấy ngày hiện tại, không lấy giờ bằng LocalDateTime</a:t>
            </a:r>
            <a:endParaRPr sz="1300">
              <a:solidFill>
                <a:schemeClr val="dk1"/>
              </a:solidFill>
            </a:endParaRPr>
          </a:p>
          <a:p>
            <a:pPr indent="0" lvl="0" marL="0" rtl="0" algn="l">
              <a:lnSpc>
                <a:spcPct val="115000"/>
              </a:lnSpc>
              <a:spcBef>
                <a:spcPts val="0"/>
              </a:spcBef>
              <a:spcAft>
                <a:spcPts val="0"/>
              </a:spcAft>
              <a:buNone/>
            </a:pPr>
            <a:r>
              <a:t/>
            </a:r>
            <a:endParaRPr b="1" sz="1600"/>
          </a:p>
          <a:p>
            <a:pPr indent="0" lvl="0" marL="0" rtl="0" algn="l">
              <a:lnSpc>
                <a:spcPct val="115000"/>
              </a:lnSpc>
              <a:spcBef>
                <a:spcPts val="0"/>
              </a:spcBef>
              <a:spcAft>
                <a:spcPts val="0"/>
              </a:spcAft>
              <a:buNone/>
            </a:pPr>
            <a:r>
              <a:t/>
            </a:r>
            <a:endParaRPr sz="4044"/>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sz="1050">
              <a:solidFill>
                <a:srgbClr val="353833"/>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050">
              <a:solidFill>
                <a:srgbClr val="353833"/>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a:p>
        </p:txBody>
      </p:sp>
      <p:pic>
        <p:nvPicPr>
          <p:cNvPr id="1579" name="Google Shape;1579;p100"/>
          <p:cNvPicPr preferRelativeResize="0"/>
          <p:nvPr/>
        </p:nvPicPr>
        <p:blipFill>
          <a:blip r:embed="rId3">
            <a:alphaModFix/>
          </a:blip>
          <a:stretch>
            <a:fillRect/>
          </a:stretch>
        </p:blipFill>
        <p:spPr>
          <a:xfrm>
            <a:off x="383625" y="1844725"/>
            <a:ext cx="8308250" cy="2678875"/>
          </a:xfrm>
          <a:prstGeom prst="rect">
            <a:avLst/>
          </a:prstGeom>
          <a:noFill/>
          <a:ln cap="flat" cmpd="sng" w="19050">
            <a:solidFill>
              <a:srgbClr val="FFE599"/>
            </a:solidFill>
            <a:prstDash val="solid"/>
            <a:round/>
            <a:headEnd len="sm" w="sm" type="none"/>
            <a:tailEnd len="sm" w="sm" type="none"/>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1583" name="Shape 1583"/>
        <p:cNvGrpSpPr/>
        <p:nvPr/>
      </p:nvGrpSpPr>
      <p:grpSpPr>
        <a:xfrm>
          <a:off x="0" y="0"/>
          <a:ext cx="0" cy="0"/>
          <a:chOff x="0" y="0"/>
          <a:chExt cx="0" cy="0"/>
        </a:xfrm>
      </p:grpSpPr>
      <p:sp>
        <p:nvSpPr>
          <p:cNvPr id="1584" name="Google Shape;1584;p10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en"/>
              <a:t>Group 06 - LocalDateTime</a:t>
            </a:r>
            <a:endParaRPr b="1" i="1"/>
          </a:p>
        </p:txBody>
      </p:sp>
      <p:sp>
        <p:nvSpPr>
          <p:cNvPr id="1585" name="Google Shape;1585;p10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1600">
                <a:solidFill>
                  <a:srgbClr val="4A6782"/>
                </a:solidFill>
                <a:latin typeface="Fira Code"/>
                <a:ea typeface="Fira Code"/>
                <a:cs typeface="Fira Code"/>
                <a:sym typeface="Fira Code"/>
              </a:rPr>
              <a:t>LocalDateTime.of</a:t>
            </a:r>
            <a:r>
              <a:rPr b="1" lang="en" sz="1600">
                <a:solidFill>
                  <a:srgbClr val="188038"/>
                </a:solidFill>
                <a:latin typeface="Fira Code"/>
                <a:ea typeface="Fira Code"/>
                <a:cs typeface="Fira Code"/>
                <a:sym typeface="Fira Code"/>
              </a:rPr>
              <a:t>(</a:t>
            </a:r>
            <a:r>
              <a:rPr b="1" lang="en" sz="1600">
                <a:solidFill>
                  <a:srgbClr val="C00000"/>
                </a:solidFill>
                <a:latin typeface="Fira Code"/>
                <a:ea typeface="Fira Code"/>
                <a:cs typeface="Fira Code"/>
                <a:sym typeface="Fira Code"/>
              </a:rPr>
              <a:t>2024, 10, 10, 15, 30</a:t>
            </a:r>
            <a:r>
              <a:rPr b="1" lang="en" sz="1600">
                <a:solidFill>
                  <a:srgbClr val="188038"/>
                </a:solidFill>
                <a:latin typeface="Fira Code"/>
                <a:ea typeface="Fira Code"/>
                <a:cs typeface="Fira Code"/>
                <a:sym typeface="Fira Code"/>
              </a:rPr>
              <a:t>)</a:t>
            </a:r>
            <a:r>
              <a:rPr lang="en" sz="1600">
                <a:solidFill>
                  <a:schemeClr val="dk1"/>
                </a:solidFill>
                <a:latin typeface="Fira Code"/>
                <a:ea typeface="Fira Code"/>
                <a:cs typeface="Fira Code"/>
                <a:sym typeface="Fira Code"/>
              </a:rPr>
              <a:t>:</a:t>
            </a:r>
            <a:r>
              <a:rPr lang="en" sz="1600">
                <a:solidFill>
                  <a:schemeClr val="dk1"/>
                </a:solidFill>
              </a:rPr>
              <a:t> Tạo một đối tượng </a:t>
            </a:r>
            <a:r>
              <a:rPr lang="en" sz="1600">
                <a:solidFill>
                  <a:srgbClr val="188038"/>
                </a:solidFill>
                <a:latin typeface="Roboto Mono"/>
                <a:ea typeface="Roboto Mono"/>
                <a:cs typeface="Roboto Mono"/>
                <a:sym typeface="Roboto Mono"/>
              </a:rPr>
              <a:t>LocalDateTime</a:t>
            </a:r>
            <a:r>
              <a:rPr lang="en" sz="1600">
                <a:solidFill>
                  <a:schemeClr val="dk1"/>
                </a:solidFill>
              </a:rPr>
              <a:t> cho ngày 10 tháng 10 năm 2024, lúc 15:30.</a:t>
            </a:r>
            <a:endParaRPr sz="1600">
              <a:solidFill>
                <a:schemeClr val="dk1"/>
              </a:solidFill>
            </a:endParaRPr>
          </a:p>
          <a:p>
            <a:pPr indent="0" lvl="0" marL="0" rtl="0" algn="l">
              <a:spcBef>
                <a:spcPts val="0"/>
              </a:spcBef>
              <a:spcAft>
                <a:spcPts val="0"/>
              </a:spcAft>
              <a:buNone/>
            </a:pPr>
            <a:r>
              <a:rPr b="1" lang="en" sz="1600">
                <a:solidFill>
                  <a:srgbClr val="4A6782"/>
                </a:solidFill>
                <a:latin typeface="Fira Code"/>
                <a:ea typeface="Fira Code"/>
                <a:cs typeface="Fira Code"/>
                <a:sym typeface="Fira Code"/>
              </a:rPr>
              <a:t>Zone</a:t>
            </a:r>
            <a:r>
              <a:rPr b="1" lang="en" sz="1600">
                <a:solidFill>
                  <a:srgbClr val="4A6782"/>
                </a:solidFill>
                <a:latin typeface="Fira Code"/>
                <a:ea typeface="Fira Code"/>
                <a:cs typeface="Fira Code"/>
                <a:sym typeface="Fira Code"/>
              </a:rPr>
              <a:t>Id.of(</a:t>
            </a:r>
            <a:r>
              <a:rPr b="1" lang="en" sz="1600">
                <a:solidFill>
                  <a:srgbClr val="C00000"/>
                </a:solidFill>
                <a:latin typeface="Fira Code"/>
                <a:ea typeface="Fira Code"/>
                <a:cs typeface="Fira Code"/>
                <a:sym typeface="Fira Code"/>
              </a:rPr>
              <a:t>"America/New_York"</a:t>
            </a:r>
            <a:r>
              <a:rPr b="1" lang="en" sz="1600">
                <a:solidFill>
                  <a:srgbClr val="4A6782"/>
                </a:solidFill>
                <a:latin typeface="Fira Code"/>
                <a:ea typeface="Fira Code"/>
                <a:cs typeface="Fira Code"/>
                <a:sym typeface="Fira Code"/>
              </a:rPr>
              <a:t>)</a:t>
            </a:r>
            <a:r>
              <a:rPr lang="en" sz="1600">
                <a:solidFill>
                  <a:schemeClr val="dk1"/>
                </a:solidFill>
              </a:rPr>
              <a:t>: Chọn múi giờ New York.</a:t>
            </a:r>
            <a:endParaRPr sz="1600">
              <a:solidFill>
                <a:schemeClr val="dk1"/>
              </a:solidFill>
            </a:endParaRPr>
          </a:p>
          <a:p>
            <a:pPr indent="0" lvl="0" marL="0" rtl="0" algn="l">
              <a:spcBef>
                <a:spcPts val="0"/>
              </a:spcBef>
              <a:spcAft>
                <a:spcPts val="0"/>
              </a:spcAft>
              <a:buClr>
                <a:schemeClr val="dk1"/>
              </a:buClr>
              <a:buSzPts val="1100"/>
              <a:buFont typeface="Arial"/>
              <a:buNone/>
            </a:pPr>
            <a:r>
              <a:rPr b="1" lang="en" sz="1600">
                <a:solidFill>
                  <a:srgbClr val="4A6782"/>
                </a:solidFill>
                <a:latin typeface="Roboto Mono"/>
                <a:ea typeface="Roboto Mono"/>
                <a:cs typeface="Roboto Mono"/>
                <a:sym typeface="Roboto Mono"/>
              </a:rPr>
              <a:t>localDateTime.atZone(</a:t>
            </a:r>
            <a:r>
              <a:rPr b="1" lang="en" sz="1600">
                <a:solidFill>
                  <a:srgbClr val="006699"/>
                </a:solidFill>
                <a:latin typeface="Roboto Mono"/>
                <a:ea typeface="Roboto Mono"/>
                <a:cs typeface="Roboto Mono"/>
                <a:sym typeface="Roboto Mono"/>
              </a:rPr>
              <a:t>ZoneId</a:t>
            </a:r>
            <a:r>
              <a:rPr b="1" lang="en" sz="1600">
                <a:solidFill>
                  <a:srgbClr val="4A6782"/>
                </a:solidFill>
                <a:latin typeface="Roboto Mono"/>
                <a:ea typeface="Roboto Mono"/>
                <a:cs typeface="Roboto Mono"/>
                <a:sym typeface="Roboto Mono"/>
              </a:rPr>
              <a:t>)</a:t>
            </a:r>
            <a:r>
              <a:rPr lang="en" sz="1600">
                <a:solidFill>
                  <a:srgbClr val="4A6782"/>
                </a:solidFill>
              </a:rPr>
              <a:t>:</a:t>
            </a:r>
            <a:r>
              <a:rPr lang="en" sz="1600">
                <a:solidFill>
                  <a:schemeClr val="dk1"/>
                </a:solidFill>
              </a:rPr>
              <a:t> Chuyển đổi </a:t>
            </a:r>
            <a:r>
              <a:rPr lang="en" sz="1600">
                <a:solidFill>
                  <a:srgbClr val="188038"/>
                </a:solidFill>
                <a:latin typeface="Roboto Mono"/>
                <a:ea typeface="Roboto Mono"/>
                <a:cs typeface="Roboto Mono"/>
                <a:sym typeface="Roboto Mono"/>
              </a:rPr>
              <a:t>LocalDateTime</a:t>
            </a:r>
            <a:r>
              <a:rPr lang="en" sz="1600">
                <a:solidFill>
                  <a:schemeClr val="dk1"/>
                </a:solidFill>
              </a:rPr>
              <a:t> sang </a:t>
            </a:r>
            <a:r>
              <a:rPr lang="en" sz="1600">
                <a:solidFill>
                  <a:srgbClr val="188038"/>
                </a:solidFill>
                <a:latin typeface="Roboto Mono"/>
                <a:ea typeface="Roboto Mono"/>
                <a:cs typeface="Roboto Mono"/>
                <a:sym typeface="Roboto Mono"/>
              </a:rPr>
              <a:t>ZonedDateTime</a:t>
            </a:r>
            <a:r>
              <a:rPr lang="en" sz="1600">
                <a:solidFill>
                  <a:schemeClr val="dk1"/>
                </a:solidFill>
              </a:rPr>
              <a:t> với múi giờ đã chọn.</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lnSpc>
                <a:spcPct val="115000"/>
              </a:lnSpc>
              <a:spcBef>
                <a:spcPts val="0"/>
              </a:spcBef>
              <a:spcAft>
                <a:spcPts val="0"/>
              </a:spcAft>
              <a:buNone/>
            </a:pPr>
            <a:r>
              <a:t/>
            </a:r>
            <a:endParaRPr b="1" sz="4644"/>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1589" name="Shape 1589"/>
        <p:cNvGrpSpPr/>
        <p:nvPr/>
      </p:nvGrpSpPr>
      <p:grpSpPr>
        <a:xfrm>
          <a:off x="0" y="0"/>
          <a:ext cx="0" cy="0"/>
          <a:chOff x="0" y="0"/>
          <a:chExt cx="0" cy="0"/>
        </a:xfrm>
      </p:grpSpPr>
      <p:sp>
        <p:nvSpPr>
          <p:cNvPr id="1590" name="Google Shape;1590;p10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CB6040"/>
                </a:solidFill>
                <a:latin typeface="Roboto Serif"/>
                <a:ea typeface="Roboto Serif"/>
                <a:cs typeface="Roboto Serif"/>
                <a:sym typeface="Roboto Serif"/>
              </a:rPr>
              <a:t>Group07 - STRING</a:t>
            </a:r>
            <a:endParaRPr b="1">
              <a:solidFill>
                <a:srgbClr val="CB6040"/>
              </a:solidFill>
              <a:latin typeface="Roboto Serif"/>
              <a:ea typeface="Roboto Serif"/>
              <a:cs typeface="Roboto Serif"/>
              <a:sym typeface="Roboto Serif"/>
            </a:endParaRPr>
          </a:p>
        </p:txBody>
      </p:sp>
      <p:sp>
        <p:nvSpPr>
          <p:cNvPr id="1591" name="Google Shape;1591;p10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solidFill>
                  <a:srgbClr val="191919"/>
                </a:solidFill>
                <a:latin typeface="Roboto Serif Medium"/>
                <a:ea typeface="Roboto Serif Medium"/>
                <a:cs typeface="Roboto Serif Medium"/>
                <a:sym typeface="Roboto Serif Medium"/>
              </a:rPr>
              <a:t>22127015 - Nguyễn Quốc Anh</a:t>
            </a:r>
            <a:endParaRPr>
              <a:solidFill>
                <a:srgbClr val="191919"/>
              </a:solidFill>
              <a:latin typeface="Roboto Serif Medium"/>
              <a:ea typeface="Roboto Serif Medium"/>
              <a:cs typeface="Roboto Serif Medium"/>
              <a:sym typeface="Roboto Serif Medium"/>
            </a:endParaRPr>
          </a:p>
          <a:p>
            <a:pPr indent="0" lvl="0" marL="0" rtl="0" algn="l">
              <a:spcBef>
                <a:spcPts val="1200"/>
              </a:spcBef>
              <a:spcAft>
                <a:spcPts val="0"/>
              </a:spcAft>
              <a:buNone/>
            </a:pPr>
            <a:r>
              <a:rPr lang="en">
                <a:solidFill>
                  <a:srgbClr val="191919"/>
                </a:solidFill>
                <a:latin typeface="Roboto Serif Medium"/>
                <a:ea typeface="Roboto Serif Medium"/>
                <a:cs typeface="Roboto Serif Medium"/>
                <a:sym typeface="Roboto Serif Medium"/>
              </a:rPr>
              <a:t>22127106 - Bùi Hiền</a:t>
            </a:r>
            <a:endParaRPr>
              <a:solidFill>
                <a:srgbClr val="191919"/>
              </a:solidFill>
              <a:latin typeface="Roboto Serif Medium"/>
              <a:ea typeface="Roboto Serif Medium"/>
              <a:cs typeface="Roboto Serif Medium"/>
              <a:sym typeface="Roboto Serif Medium"/>
            </a:endParaRPr>
          </a:p>
          <a:p>
            <a:pPr indent="0" lvl="0" marL="0" rtl="0" algn="l">
              <a:spcBef>
                <a:spcPts val="1200"/>
              </a:spcBef>
              <a:spcAft>
                <a:spcPts val="0"/>
              </a:spcAft>
              <a:buClr>
                <a:schemeClr val="dk1"/>
              </a:buClr>
              <a:buSzPts val="1100"/>
              <a:buFont typeface="Arial"/>
              <a:buNone/>
            </a:pPr>
            <a:r>
              <a:rPr lang="en">
                <a:solidFill>
                  <a:srgbClr val="191919"/>
                </a:solidFill>
                <a:latin typeface="Roboto Serif Medium"/>
                <a:ea typeface="Roboto Serif Medium"/>
                <a:cs typeface="Roboto Serif Medium"/>
                <a:sym typeface="Roboto Serif Medium"/>
              </a:rPr>
              <a:t>22127150 - Huỳnh Quang Huy</a:t>
            </a:r>
            <a:endParaRPr>
              <a:solidFill>
                <a:srgbClr val="191919"/>
              </a:solidFill>
              <a:latin typeface="Roboto Serif Medium"/>
              <a:ea typeface="Roboto Serif Medium"/>
              <a:cs typeface="Roboto Serif Medium"/>
              <a:sym typeface="Roboto Serif Medium"/>
            </a:endParaRPr>
          </a:p>
          <a:p>
            <a:pPr indent="0" lvl="0" marL="0" rtl="0" algn="l">
              <a:spcBef>
                <a:spcPts val="1200"/>
              </a:spcBef>
              <a:spcAft>
                <a:spcPts val="1200"/>
              </a:spcAft>
              <a:buClr>
                <a:schemeClr val="dk1"/>
              </a:buClr>
              <a:buSzPts val="1100"/>
              <a:buFont typeface="Arial"/>
              <a:buNone/>
            </a:pPr>
            <a:r>
              <a:rPr lang="en">
                <a:solidFill>
                  <a:srgbClr val="191919"/>
                </a:solidFill>
                <a:latin typeface="Roboto Serif Medium"/>
                <a:ea typeface="Roboto Serif Medium"/>
                <a:cs typeface="Roboto Serif Medium"/>
                <a:sym typeface="Roboto Serif Medium"/>
              </a:rPr>
              <a:t>22127457 - Hồ Phú Vinh</a:t>
            </a:r>
            <a:endParaRPr>
              <a:solidFill>
                <a:srgbClr val="191919"/>
              </a:solidFill>
              <a:latin typeface="Roboto Serif Medium"/>
              <a:ea typeface="Roboto Serif Medium"/>
              <a:cs typeface="Roboto Serif Medium"/>
              <a:sym typeface="Roboto Serif Medium"/>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1595" name="Shape 1595"/>
        <p:cNvGrpSpPr/>
        <p:nvPr/>
      </p:nvGrpSpPr>
      <p:grpSpPr>
        <a:xfrm>
          <a:off x="0" y="0"/>
          <a:ext cx="0" cy="0"/>
          <a:chOff x="0" y="0"/>
          <a:chExt cx="0" cy="0"/>
        </a:xfrm>
      </p:grpSpPr>
      <p:sp>
        <p:nvSpPr>
          <p:cNvPr id="1596" name="Google Shape;1596;p10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Clr>
                <a:schemeClr val="dk1"/>
              </a:buClr>
              <a:buSzPct val="39285"/>
              <a:buFont typeface="Arial"/>
              <a:buNone/>
            </a:pPr>
            <a:r>
              <a:rPr b="1" lang="en">
                <a:solidFill>
                  <a:srgbClr val="CB6040"/>
                </a:solidFill>
                <a:latin typeface="Roboto Serif"/>
                <a:ea typeface="Roboto Serif"/>
                <a:cs typeface="Roboto Serif"/>
                <a:sym typeface="Roboto Serif"/>
              </a:rPr>
              <a:t>22127015 - Nguyễn Quốc Anh</a:t>
            </a:r>
            <a:endParaRPr b="1">
              <a:solidFill>
                <a:srgbClr val="CB6040"/>
              </a:solidFill>
              <a:latin typeface="Roboto Serif"/>
              <a:ea typeface="Roboto Serif"/>
              <a:cs typeface="Roboto Serif"/>
              <a:sym typeface="Roboto Serif"/>
            </a:endParaRPr>
          </a:p>
        </p:txBody>
      </p:sp>
      <p:sp>
        <p:nvSpPr>
          <p:cNvPr id="1597" name="Google Shape;1597;p10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a:solidFill>
                  <a:srgbClr val="257180"/>
                </a:solidFill>
                <a:latin typeface="Roboto Serif"/>
                <a:ea typeface="Roboto Serif"/>
                <a:cs typeface="Roboto Serif"/>
                <a:sym typeface="Roboto Serif"/>
              </a:rPr>
              <a:t>compareToIgnoreCase​(String str)</a:t>
            </a:r>
            <a:r>
              <a:rPr b="1" lang="en">
                <a:latin typeface="Roboto Serif"/>
                <a:ea typeface="Roboto Serif"/>
                <a:cs typeface="Roboto Serif"/>
                <a:sym typeface="Roboto Serif"/>
              </a:rPr>
              <a:t>: </a:t>
            </a:r>
            <a:r>
              <a:rPr lang="en" sz="1100">
                <a:solidFill>
                  <a:schemeClr val="dk1"/>
                </a:solidFill>
                <a:latin typeface="Roboto Serif Medium"/>
                <a:ea typeface="Roboto Serif Medium"/>
                <a:cs typeface="Roboto Serif Medium"/>
                <a:sym typeface="Roboto Serif Medium"/>
              </a:rPr>
              <a:t> </a:t>
            </a:r>
            <a:r>
              <a:rPr lang="en">
                <a:solidFill>
                  <a:schemeClr val="dk1"/>
                </a:solidFill>
                <a:latin typeface="Roboto Serif Medium"/>
                <a:ea typeface="Roboto Serif Medium"/>
                <a:cs typeface="Roboto Serif Medium"/>
                <a:sym typeface="Roboto Serif Medium"/>
              </a:rPr>
              <a:t>là một phương thức trong lớp </a:t>
            </a:r>
            <a:r>
              <a:rPr lang="en">
                <a:solidFill>
                  <a:srgbClr val="188038"/>
                </a:solidFill>
                <a:latin typeface="Roboto Serif Medium"/>
                <a:ea typeface="Roboto Serif Medium"/>
                <a:cs typeface="Roboto Serif Medium"/>
                <a:sym typeface="Roboto Serif Medium"/>
              </a:rPr>
              <a:t>String</a:t>
            </a:r>
            <a:r>
              <a:rPr lang="en">
                <a:solidFill>
                  <a:schemeClr val="dk1"/>
                </a:solidFill>
                <a:latin typeface="Roboto Serif Medium"/>
                <a:ea typeface="Roboto Serif Medium"/>
                <a:cs typeface="Roboto Serif Medium"/>
                <a:sym typeface="Roboto Serif Medium"/>
              </a:rPr>
              <a:t> của Java, được sử dụng để so sánh hai chuỗi (string) mà không phân biệt chữ hoa và chữ thường (case-insensitive).</a:t>
            </a:r>
            <a:endParaRPr>
              <a:latin typeface="Roboto Serif Medium"/>
              <a:ea typeface="Roboto Serif Medium"/>
              <a:cs typeface="Roboto Serif Medium"/>
              <a:sym typeface="Roboto Serif Medium"/>
            </a:endParaRPr>
          </a:p>
          <a:p>
            <a:pPr indent="0" lvl="0" marL="0" rtl="0" algn="l">
              <a:spcBef>
                <a:spcPts val="1200"/>
              </a:spcBef>
              <a:spcAft>
                <a:spcPts val="0"/>
              </a:spcAft>
              <a:buClr>
                <a:schemeClr val="dk1"/>
              </a:buClr>
              <a:buSzPts val="1100"/>
              <a:buFont typeface="Arial"/>
              <a:buNone/>
            </a:pPr>
            <a:r>
              <a:rPr b="1" lang="en">
                <a:solidFill>
                  <a:srgbClr val="257180"/>
                </a:solidFill>
                <a:latin typeface="Roboto Serif"/>
                <a:ea typeface="Roboto Serif"/>
                <a:cs typeface="Roboto Serif"/>
                <a:sym typeface="Roboto Serif"/>
              </a:rPr>
              <a:t>contains​(CharSequence s)</a:t>
            </a:r>
            <a:r>
              <a:rPr b="1" lang="en">
                <a:latin typeface="Roboto Serif"/>
                <a:ea typeface="Roboto Serif"/>
                <a:cs typeface="Roboto Serif"/>
                <a:sym typeface="Roboto Serif"/>
              </a:rPr>
              <a:t>:</a:t>
            </a:r>
            <a:r>
              <a:rPr b="1" lang="en">
                <a:highlight>
                  <a:srgbClr val="EEEEEF"/>
                </a:highlight>
                <a:latin typeface="Roboto Serif"/>
                <a:ea typeface="Roboto Serif"/>
                <a:cs typeface="Roboto Serif"/>
                <a:sym typeface="Roboto Serif"/>
              </a:rPr>
              <a:t>​</a:t>
            </a:r>
            <a:r>
              <a:rPr lang="en">
                <a:solidFill>
                  <a:schemeClr val="dk1"/>
                </a:solidFill>
                <a:latin typeface="Roboto Serif Medium"/>
                <a:ea typeface="Roboto Serif Medium"/>
                <a:cs typeface="Roboto Serif Medium"/>
                <a:sym typeface="Roboto Serif Medium"/>
              </a:rPr>
              <a:t> là một phương thức của lớp </a:t>
            </a:r>
            <a:r>
              <a:rPr lang="en">
                <a:solidFill>
                  <a:srgbClr val="188038"/>
                </a:solidFill>
                <a:latin typeface="Roboto Serif Medium"/>
                <a:ea typeface="Roboto Serif Medium"/>
                <a:cs typeface="Roboto Serif Medium"/>
                <a:sym typeface="Roboto Serif Medium"/>
              </a:rPr>
              <a:t>String</a:t>
            </a:r>
            <a:r>
              <a:rPr lang="en">
                <a:solidFill>
                  <a:schemeClr val="dk1"/>
                </a:solidFill>
                <a:latin typeface="Roboto Serif Medium"/>
                <a:ea typeface="Roboto Serif Medium"/>
                <a:cs typeface="Roboto Serif Medium"/>
                <a:sym typeface="Roboto Serif Medium"/>
              </a:rPr>
              <a:t> trong Java, được sử dụng để kiểm tra xem một chuỗi có chứa một chuỗi con nhất định hay không.</a:t>
            </a:r>
            <a:endParaRPr>
              <a:highlight>
                <a:srgbClr val="EEEEEF"/>
              </a:highlight>
              <a:latin typeface="Roboto Serif Medium"/>
              <a:ea typeface="Roboto Serif Medium"/>
              <a:cs typeface="Roboto Serif Medium"/>
              <a:sym typeface="Roboto Serif Medium"/>
            </a:endParaRPr>
          </a:p>
          <a:p>
            <a:pPr indent="0" lvl="0" marL="0" rtl="0" algn="l">
              <a:spcBef>
                <a:spcPts val="1200"/>
              </a:spcBef>
              <a:spcAft>
                <a:spcPts val="0"/>
              </a:spcAft>
              <a:buClr>
                <a:schemeClr val="dk1"/>
              </a:buClr>
              <a:buSzPts val="1100"/>
              <a:buFont typeface="Arial"/>
              <a:buNone/>
            </a:pPr>
            <a:r>
              <a:t/>
            </a:r>
            <a:endParaRPr>
              <a:highlight>
                <a:srgbClr val="EEEEEF"/>
              </a:highlight>
            </a:endParaRPr>
          </a:p>
          <a:p>
            <a:pPr indent="0" lvl="0" marL="0" rtl="0" algn="l">
              <a:spcBef>
                <a:spcPts val="1200"/>
              </a:spcBef>
              <a:spcAft>
                <a:spcPts val="1200"/>
              </a:spcAft>
              <a:buClr>
                <a:schemeClr val="dk1"/>
              </a:buClr>
              <a:buSzPts val="1100"/>
              <a:buFont typeface="Arial"/>
              <a:buNone/>
            </a:pPr>
            <a:r>
              <a:t/>
            </a:r>
            <a:endParaRPr b="1" sz="1050">
              <a:highlight>
                <a:srgbClr val="EEEEEF"/>
              </a:highlight>
              <a:latin typeface="Courier New"/>
              <a:ea typeface="Courier New"/>
              <a:cs typeface="Courier New"/>
              <a:sym typeface="Courier New"/>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1601" name="Shape 1601"/>
        <p:cNvGrpSpPr/>
        <p:nvPr/>
      </p:nvGrpSpPr>
      <p:grpSpPr>
        <a:xfrm>
          <a:off x="0" y="0"/>
          <a:ext cx="0" cy="0"/>
          <a:chOff x="0" y="0"/>
          <a:chExt cx="0" cy="0"/>
        </a:xfrm>
      </p:grpSpPr>
      <p:sp>
        <p:nvSpPr>
          <p:cNvPr id="1602" name="Google Shape;1602;p104"/>
          <p:cNvSpPr txBox="1"/>
          <p:nvPr>
            <p:ph type="title"/>
          </p:nvPr>
        </p:nvSpPr>
        <p:spPr>
          <a:xfrm>
            <a:off x="311700" y="1077925"/>
            <a:ext cx="8044500" cy="3840000"/>
          </a:xfrm>
          <a:prstGeom prst="rect">
            <a:avLst/>
          </a:prstGeom>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b="1" lang="en" sz="1800">
                <a:solidFill>
                  <a:srgbClr val="257180"/>
                </a:solidFill>
                <a:latin typeface="Roboto Serif"/>
                <a:ea typeface="Roboto Serif"/>
                <a:cs typeface="Roboto Serif"/>
                <a:sym typeface="Roboto Serif"/>
              </a:rPr>
              <a:t>startsWith(String prefix, int toffset)</a:t>
            </a:r>
            <a:endParaRPr b="1" sz="1800">
              <a:solidFill>
                <a:srgbClr val="257180"/>
              </a:solidFill>
              <a:latin typeface="Roboto Serif"/>
              <a:ea typeface="Roboto Serif"/>
              <a:cs typeface="Roboto Serif"/>
              <a:sym typeface="Roboto Serif"/>
            </a:endParaRPr>
          </a:p>
          <a:p>
            <a:pPr indent="0" lvl="0" marL="0" rtl="0" algn="l">
              <a:lnSpc>
                <a:spcPct val="100000"/>
              </a:lnSpc>
              <a:spcBef>
                <a:spcPts val="1000"/>
              </a:spcBef>
              <a:spcAft>
                <a:spcPts val="0"/>
              </a:spcAft>
              <a:buNone/>
            </a:pPr>
            <a:r>
              <a:rPr lang="en" sz="1300">
                <a:solidFill>
                  <a:schemeClr val="dk2"/>
                </a:solidFill>
                <a:latin typeface="Roboto Serif Medium"/>
                <a:ea typeface="Roboto Serif Medium"/>
                <a:cs typeface="Roboto Serif Medium"/>
                <a:sym typeface="Roboto Serif Medium"/>
              </a:rPr>
              <a:t>Dùng để kiểm tra xem phần con của chuỗi (bắt đầu từ vị trí toffset) có bắt đầu bằng chuỗi con ‘prefix’ hay không. Nếu phần chuỗi đó bắt đầu bằng prefix, phương thức trả về true, ngược lại trả về false.</a:t>
            </a:r>
            <a:endParaRPr sz="1300">
              <a:solidFill>
                <a:schemeClr val="dk2"/>
              </a:solidFill>
              <a:latin typeface="Roboto Serif Medium"/>
              <a:ea typeface="Roboto Serif Medium"/>
              <a:cs typeface="Roboto Serif Medium"/>
              <a:sym typeface="Roboto Serif Medium"/>
            </a:endParaRPr>
          </a:p>
          <a:p>
            <a:pPr indent="0" lvl="0" marL="0" rtl="0" algn="l">
              <a:lnSpc>
                <a:spcPct val="100000"/>
              </a:lnSpc>
              <a:spcBef>
                <a:spcPts val="1000"/>
              </a:spcBef>
              <a:spcAft>
                <a:spcPts val="0"/>
              </a:spcAft>
              <a:buNone/>
            </a:pPr>
            <a:r>
              <a:rPr lang="en" sz="1300">
                <a:solidFill>
                  <a:schemeClr val="dk2"/>
                </a:solidFill>
                <a:latin typeface="Roboto Serif Medium"/>
                <a:ea typeface="Roboto Serif Medium"/>
                <a:cs typeface="Roboto Serif Medium"/>
                <a:sym typeface="Roboto Serif Medium"/>
              </a:rPr>
              <a:t>Ví dụ: </a:t>
            </a:r>
            <a:endParaRPr sz="1300">
              <a:solidFill>
                <a:schemeClr val="dk2"/>
              </a:solidFill>
              <a:latin typeface="Roboto Serif Medium"/>
              <a:ea typeface="Roboto Serif Medium"/>
              <a:cs typeface="Roboto Serif Medium"/>
              <a:sym typeface="Roboto Serif Medium"/>
            </a:endParaRPr>
          </a:p>
          <a:p>
            <a:pPr indent="0" lvl="0" marL="0" marR="0" rtl="0" algn="l">
              <a:lnSpc>
                <a:spcPct val="100000"/>
              </a:lnSpc>
              <a:spcBef>
                <a:spcPts val="0"/>
              </a:spcBef>
              <a:spcAft>
                <a:spcPts val="0"/>
              </a:spcAft>
              <a:buClr>
                <a:schemeClr val="dk1"/>
              </a:buClr>
              <a:buSzPts val="1100"/>
              <a:buFont typeface="Arial"/>
              <a:buNone/>
            </a:pPr>
            <a:r>
              <a:rPr lang="en" sz="1300">
                <a:solidFill>
                  <a:srgbClr val="188038"/>
                </a:solidFill>
                <a:latin typeface="Source Code Pro Medium"/>
                <a:ea typeface="Source Code Pro Medium"/>
                <a:cs typeface="Source Code Pro Medium"/>
                <a:sym typeface="Source Code Pro Medium"/>
              </a:rPr>
              <a:t>result = text.startsWith("Hello", 0); </a:t>
            </a:r>
            <a:endParaRPr sz="1300">
              <a:solidFill>
                <a:srgbClr val="188038"/>
              </a:solidFill>
              <a:latin typeface="Source Code Pro Medium"/>
              <a:ea typeface="Source Code Pro Medium"/>
              <a:cs typeface="Source Code Pro Medium"/>
              <a:sym typeface="Source Code Pro Medium"/>
            </a:endParaRPr>
          </a:p>
          <a:p>
            <a:pPr indent="0" lvl="0" marL="0" marR="0" rtl="0" algn="l">
              <a:lnSpc>
                <a:spcPct val="100000"/>
              </a:lnSpc>
              <a:spcBef>
                <a:spcPts val="0"/>
              </a:spcBef>
              <a:spcAft>
                <a:spcPts val="0"/>
              </a:spcAft>
              <a:buClr>
                <a:schemeClr val="dk1"/>
              </a:buClr>
              <a:buSzPts val="1100"/>
              <a:buFont typeface="Arial"/>
              <a:buNone/>
            </a:pPr>
            <a:r>
              <a:rPr lang="en" sz="1300">
                <a:solidFill>
                  <a:srgbClr val="188038"/>
                </a:solidFill>
                <a:latin typeface="Source Code Pro Medium"/>
                <a:ea typeface="Source Code Pro Medium"/>
                <a:cs typeface="Source Code Pro Medium"/>
                <a:sym typeface="Source Code Pro Medium"/>
              </a:rPr>
              <a:t>System.out.println(result); // In ra true vì từ vị trí 0 chuỗi bắt đầu bằng "Hello" </a:t>
            </a:r>
            <a:endParaRPr sz="1300">
              <a:solidFill>
                <a:srgbClr val="188038"/>
              </a:solidFill>
              <a:latin typeface="Source Code Pro Medium"/>
              <a:ea typeface="Source Code Pro Medium"/>
              <a:cs typeface="Source Code Pro Medium"/>
              <a:sym typeface="Source Code Pro Medium"/>
            </a:endParaRPr>
          </a:p>
          <a:p>
            <a:pPr indent="0" lvl="0" marL="0" marR="0" rtl="0" algn="l">
              <a:lnSpc>
                <a:spcPct val="100000"/>
              </a:lnSpc>
              <a:spcBef>
                <a:spcPts val="0"/>
              </a:spcBef>
              <a:spcAft>
                <a:spcPts val="0"/>
              </a:spcAft>
              <a:buClr>
                <a:schemeClr val="dk1"/>
              </a:buClr>
              <a:buSzPts val="1100"/>
              <a:buFont typeface="Arial"/>
              <a:buNone/>
            </a:pPr>
            <a:r>
              <a:rPr lang="en" sz="1300">
                <a:solidFill>
                  <a:srgbClr val="188038"/>
                </a:solidFill>
                <a:latin typeface="Source Code Pro Medium"/>
                <a:ea typeface="Source Code Pro Medium"/>
                <a:cs typeface="Source Code Pro Medium"/>
                <a:sym typeface="Source Code Pro Medium"/>
              </a:rPr>
              <a:t>// Kiểm tra chuỗi con từ vị trí 7 có bắt đầu bằng "Hello" không.</a:t>
            </a:r>
            <a:endParaRPr sz="1300">
              <a:solidFill>
                <a:srgbClr val="188038"/>
              </a:solidFill>
              <a:latin typeface="Source Code Pro Medium"/>
              <a:ea typeface="Source Code Pro Medium"/>
              <a:cs typeface="Source Code Pro Medium"/>
              <a:sym typeface="Source Code Pro Medium"/>
            </a:endParaRPr>
          </a:p>
          <a:p>
            <a:pPr indent="0" lvl="0" marL="0" marR="0" rtl="0" algn="l">
              <a:lnSpc>
                <a:spcPct val="100000"/>
              </a:lnSpc>
              <a:spcBef>
                <a:spcPts val="0"/>
              </a:spcBef>
              <a:spcAft>
                <a:spcPts val="0"/>
              </a:spcAft>
              <a:buClr>
                <a:schemeClr val="dk1"/>
              </a:buClr>
              <a:buSzPts val="1100"/>
              <a:buFont typeface="Arial"/>
              <a:buNone/>
            </a:pPr>
            <a:r>
              <a:rPr lang="en" sz="1300">
                <a:solidFill>
                  <a:srgbClr val="188038"/>
                </a:solidFill>
                <a:latin typeface="Source Code Pro Medium"/>
                <a:ea typeface="Source Code Pro Medium"/>
                <a:cs typeface="Source Code Pro Medium"/>
                <a:sym typeface="Source Code Pro Medium"/>
              </a:rPr>
              <a:t>result = text.startsWith("Hello", 7); </a:t>
            </a:r>
            <a:endParaRPr sz="1300">
              <a:solidFill>
                <a:srgbClr val="188038"/>
              </a:solidFill>
              <a:latin typeface="Source Code Pro Medium"/>
              <a:ea typeface="Source Code Pro Medium"/>
              <a:cs typeface="Source Code Pro Medium"/>
              <a:sym typeface="Source Code Pro Medium"/>
            </a:endParaRPr>
          </a:p>
          <a:p>
            <a:pPr indent="0" lvl="0" marL="0" marR="0" rtl="0" algn="l">
              <a:lnSpc>
                <a:spcPct val="100000"/>
              </a:lnSpc>
              <a:spcBef>
                <a:spcPts val="0"/>
              </a:spcBef>
              <a:spcAft>
                <a:spcPts val="0"/>
              </a:spcAft>
              <a:buClr>
                <a:schemeClr val="dk1"/>
              </a:buClr>
              <a:buSzPts val="1100"/>
              <a:buFont typeface="Arial"/>
              <a:buNone/>
            </a:pPr>
            <a:r>
              <a:rPr lang="en" sz="1300">
                <a:solidFill>
                  <a:srgbClr val="188038"/>
                </a:solidFill>
                <a:latin typeface="Source Code Pro Medium"/>
                <a:ea typeface="Source Code Pro Medium"/>
                <a:cs typeface="Source Code Pro Medium"/>
                <a:sym typeface="Source Code Pro Medium"/>
              </a:rPr>
              <a:t>System.out.println(result); // In ra false vì từ vị trí 7 chuỗi là "world!" không bắt đầu bằng "Hello"</a:t>
            </a:r>
            <a:endParaRPr sz="1300">
              <a:solidFill>
                <a:srgbClr val="93C47D"/>
              </a:solidFill>
              <a:latin typeface="Source Code Pro Medium"/>
              <a:ea typeface="Source Code Pro Medium"/>
              <a:cs typeface="Source Code Pro Medium"/>
              <a:sym typeface="Source Code Pro Medium"/>
            </a:endParaRPr>
          </a:p>
          <a:p>
            <a:pPr indent="0" lvl="0" marL="0" rtl="0" algn="l">
              <a:lnSpc>
                <a:spcPct val="100000"/>
              </a:lnSpc>
              <a:spcBef>
                <a:spcPts val="0"/>
              </a:spcBef>
              <a:spcAft>
                <a:spcPts val="0"/>
              </a:spcAft>
              <a:buNone/>
            </a:pPr>
            <a:r>
              <a:t/>
            </a:r>
            <a:endParaRPr sz="1500">
              <a:solidFill>
                <a:schemeClr val="dk2"/>
              </a:solidFill>
            </a:endParaRPr>
          </a:p>
        </p:txBody>
      </p:sp>
      <p:sp>
        <p:nvSpPr>
          <p:cNvPr id="1603" name="Google Shape;1603;p10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b="1" lang="en">
                <a:solidFill>
                  <a:srgbClr val="CB6040"/>
                </a:solidFill>
                <a:latin typeface="Roboto Serif"/>
                <a:ea typeface="Roboto Serif"/>
                <a:cs typeface="Roboto Serif"/>
                <a:sym typeface="Roboto Serif"/>
              </a:rPr>
              <a:t>22127</a:t>
            </a:r>
            <a:r>
              <a:rPr b="1" lang="en">
                <a:solidFill>
                  <a:srgbClr val="CB6040"/>
                </a:solidFill>
                <a:latin typeface="Roboto Serif"/>
                <a:ea typeface="Roboto Serif"/>
                <a:cs typeface="Roboto Serif"/>
                <a:sym typeface="Roboto Serif"/>
              </a:rPr>
              <a:t>106</a:t>
            </a:r>
            <a:r>
              <a:rPr b="1" lang="en">
                <a:solidFill>
                  <a:srgbClr val="CB6040"/>
                </a:solidFill>
                <a:latin typeface="Roboto Serif"/>
                <a:ea typeface="Roboto Serif"/>
                <a:cs typeface="Roboto Serif"/>
                <a:sym typeface="Roboto Serif"/>
              </a:rPr>
              <a:t> - </a:t>
            </a:r>
            <a:r>
              <a:rPr b="1" lang="en">
                <a:solidFill>
                  <a:srgbClr val="CB6040"/>
                </a:solidFill>
                <a:latin typeface="Roboto Serif"/>
                <a:ea typeface="Roboto Serif"/>
                <a:cs typeface="Roboto Serif"/>
                <a:sym typeface="Roboto Serif"/>
              </a:rPr>
              <a:t>Bùi Hiền</a:t>
            </a:r>
            <a:endParaRPr b="1">
              <a:solidFill>
                <a:srgbClr val="CB6040"/>
              </a:solidFill>
              <a:latin typeface="Roboto Serif"/>
              <a:ea typeface="Roboto Serif"/>
              <a:cs typeface="Roboto Serif"/>
              <a:sym typeface="Roboto Serif"/>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1607" name="Shape 1607"/>
        <p:cNvGrpSpPr/>
        <p:nvPr/>
      </p:nvGrpSpPr>
      <p:grpSpPr>
        <a:xfrm>
          <a:off x="0" y="0"/>
          <a:ext cx="0" cy="0"/>
          <a:chOff x="0" y="0"/>
          <a:chExt cx="0" cy="0"/>
        </a:xfrm>
      </p:grpSpPr>
      <p:sp>
        <p:nvSpPr>
          <p:cNvPr id="1608" name="Google Shape;1608;p105"/>
          <p:cNvSpPr txBox="1"/>
          <p:nvPr>
            <p:ph type="title"/>
          </p:nvPr>
        </p:nvSpPr>
        <p:spPr>
          <a:xfrm>
            <a:off x="311700" y="1017725"/>
            <a:ext cx="7618800" cy="39462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1800">
                <a:solidFill>
                  <a:srgbClr val="257180"/>
                </a:solidFill>
                <a:latin typeface="Roboto Serif"/>
                <a:ea typeface="Roboto Serif"/>
                <a:cs typeface="Roboto Serif"/>
                <a:sym typeface="Roboto Serif"/>
              </a:rPr>
              <a:t>lastIndexOf(String str, int fromIndex)</a:t>
            </a:r>
            <a:endParaRPr sz="1300">
              <a:solidFill>
                <a:schemeClr val="dk2"/>
              </a:solidFill>
              <a:latin typeface="Roboto Serif Medium"/>
              <a:ea typeface="Roboto Serif Medium"/>
              <a:cs typeface="Roboto Serif Medium"/>
              <a:sym typeface="Roboto Serif Medium"/>
            </a:endParaRPr>
          </a:p>
          <a:p>
            <a:pPr indent="0" lvl="0" marL="0" rtl="0" algn="l">
              <a:lnSpc>
                <a:spcPct val="115000"/>
              </a:lnSpc>
              <a:spcBef>
                <a:spcPts val="1000"/>
              </a:spcBef>
              <a:spcAft>
                <a:spcPts val="0"/>
              </a:spcAft>
              <a:buNone/>
            </a:pPr>
            <a:r>
              <a:rPr lang="en" sz="1300">
                <a:solidFill>
                  <a:schemeClr val="dk2"/>
                </a:solidFill>
                <a:latin typeface="Roboto Serif Medium"/>
                <a:ea typeface="Roboto Serif Medium"/>
                <a:cs typeface="Roboto Serif Medium"/>
                <a:sym typeface="Roboto Serif Medium"/>
              </a:rPr>
              <a:t>Dùng để tìm vị trí xuất hiện cuối cùng của chuỗi con (str) trong chuỗi gốc, bắt đầu tìm từ vị trí fromIndex và tìm ngược về đầu chuỗi.</a:t>
            </a:r>
            <a:endParaRPr sz="1300">
              <a:solidFill>
                <a:schemeClr val="dk2"/>
              </a:solidFill>
              <a:latin typeface="Roboto Serif Medium"/>
              <a:ea typeface="Roboto Serif Medium"/>
              <a:cs typeface="Roboto Serif Medium"/>
              <a:sym typeface="Roboto Serif Medium"/>
            </a:endParaRPr>
          </a:p>
          <a:p>
            <a:pPr indent="0" lvl="0" marL="0" rtl="0" algn="l">
              <a:lnSpc>
                <a:spcPct val="115000"/>
              </a:lnSpc>
              <a:spcBef>
                <a:spcPts val="1000"/>
              </a:spcBef>
              <a:spcAft>
                <a:spcPts val="0"/>
              </a:spcAft>
              <a:buNone/>
            </a:pPr>
            <a:r>
              <a:rPr lang="en" sz="1300">
                <a:solidFill>
                  <a:schemeClr val="dk2"/>
                </a:solidFill>
                <a:latin typeface="Roboto Serif Medium"/>
                <a:ea typeface="Roboto Serif Medium"/>
                <a:cs typeface="Roboto Serif Medium"/>
                <a:sym typeface="Roboto Serif Medium"/>
              </a:rPr>
              <a:t>Ví dụ: </a:t>
            </a:r>
            <a:endParaRPr sz="1300">
              <a:solidFill>
                <a:schemeClr val="dk2"/>
              </a:solidFill>
              <a:latin typeface="Roboto Serif Medium"/>
              <a:ea typeface="Roboto Serif Medium"/>
              <a:cs typeface="Roboto Serif Medium"/>
              <a:sym typeface="Roboto Serif Medium"/>
            </a:endParaRPr>
          </a:p>
          <a:p>
            <a:pPr indent="0" lvl="0" marL="0" marR="0" rtl="0" algn="l">
              <a:lnSpc>
                <a:spcPct val="100000"/>
              </a:lnSpc>
              <a:spcBef>
                <a:spcPts val="0"/>
              </a:spcBef>
              <a:spcAft>
                <a:spcPts val="0"/>
              </a:spcAft>
              <a:buNone/>
            </a:pPr>
            <a:r>
              <a:rPr lang="en" sz="1300">
                <a:solidFill>
                  <a:srgbClr val="188038"/>
                </a:solidFill>
                <a:latin typeface="Source Code Pro Medium"/>
                <a:ea typeface="Source Code Pro Medium"/>
                <a:cs typeface="Source Code Pro Medium"/>
                <a:sym typeface="Source Code Pro Medium"/>
              </a:rPr>
              <a:t>String text = "Hello, world! Hello, everyone!";</a:t>
            </a:r>
            <a:br>
              <a:rPr lang="en" sz="1300">
                <a:solidFill>
                  <a:srgbClr val="188038"/>
                </a:solidFill>
                <a:latin typeface="Source Code Pro Medium"/>
                <a:ea typeface="Source Code Pro Medium"/>
                <a:cs typeface="Source Code Pro Medium"/>
                <a:sym typeface="Source Code Pro Medium"/>
              </a:rPr>
            </a:br>
            <a:r>
              <a:rPr lang="en" sz="1300">
                <a:solidFill>
                  <a:srgbClr val="188038"/>
                </a:solidFill>
                <a:latin typeface="Source Code Pro Medium"/>
                <a:ea typeface="Source Code Pro Medium"/>
                <a:cs typeface="Source Code Pro Medium"/>
                <a:sym typeface="Source Code Pro Medium"/>
              </a:rPr>
              <a:t>// Tìm vị trí cuối cùng của từ "Hello", bắt đầu tìm từ chỉ số 25</a:t>
            </a:r>
            <a:endParaRPr sz="1300">
              <a:solidFill>
                <a:srgbClr val="188038"/>
              </a:solidFill>
              <a:latin typeface="Source Code Pro Medium"/>
              <a:ea typeface="Source Code Pro Medium"/>
              <a:cs typeface="Source Code Pro Medium"/>
              <a:sym typeface="Source Code Pro Medium"/>
            </a:endParaRPr>
          </a:p>
          <a:p>
            <a:pPr indent="0" lvl="0" marL="0" marR="0" rtl="0" algn="l">
              <a:lnSpc>
                <a:spcPct val="100000"/>
              </a:lnSpc>
              <a:spcBef>
                <a:spcPts val="0"/>
              </a:spcBef>
              <a:spcAft>
                <a:spcPts val="0"/>
              </a:spcAft>
              <a:buNone/>
            </a:pPr>
            <a:r>
              <a:rPr lang="en" sz="1300">
                <a:solidFill>
                  <a:srgbClr val="188038"/>
                </a:solidFill>
                <a:latin typeface="Source Code Pro Medium"/>
                <a:ea typeface="Source Code Pro Medium"/>
                <a:cs typeface="Source Code Pro Medium"/>
                <a:sym typeface="Source Code Pro Medium"/>
              </a:rPr>
              <a:t>int result = text.lastIndexOf("Hello", 25);</a:t>
            </a:r>
            <a:endParaRPr sz="1300">
              <a:solidFill>
                <a:srgbClr val="188038"/>
              </a:solidFill>
              <a:latin typeface="Source Code Pro Medium"/>
              <a:ea typeface="Source Code Pro Medium"/>
              <a:cs typeface="Source Code Pro Medium"/>
              <a:sym typeface="Source Code Pro Medium"/>
            </a:endParaRPr>
          </a:p>
          <a:p>
            <a:pPr indent="0" lvl="0" marL="0" marR="0" rtl="0" algn="l">
              <a:lnSpc>
                <a:spcPct val="100000"/>
              </a:lnSpc>
              <a:spcBef>
                <a:spcPts val="0"/>
              </a:spcBef>
              <a:spcAft>
                <a:spcPts val="0"/>
              </a:spcAft>
              <a:buNone/>
            </a:pPr>
            <a:r>
              <a:rPr lang="en" sz="1300">
                <a:solidFill>
                  <a:srgbClr val="188038"/>
                </a:solidFill>
                <a:latin typeface="Source Code Pro Medium"/>
                <a:ea typeface="Source Code Pro Medium"/>
                <a:cs typeface="Source Code Pro Medium"/>
                <a:sym typeface="Source Code Pro Medium"/>
              </a:rPr>
              <a:t>System.out.println(result);  // In ra 14 vì "Hello" xuất hiện lần cuối tại vị trí 14 khi tìm ngược từ chỉ số 25</a:t>
            </a:r>
            <a:endParaRPr sz="1300">
              <a:solidFill>
                <a:srgbClr val="188038"/>
              </a:solidFill>
              <a:latin typeface="Source Code Pro Medium"/>
              <a:ea typeface="Source Code Pro Medium"/>
              <a:cs typeface="Source Code Pro Medium"/>
              <a:sym typeface="Source Code Pro Medium"/>
            </a:endParaRPr>
          </a:p>
          <a:p>
            <a:pPr indent="0" lvl="0" marL="0" marR="0" rtl="0" algn="l">
              <a:lnSpc>
                <a:spcPct val="100000"/>
              </a:lnSpc>
              <a:spcBef>
                <a:spcPts val="0"/>
              </a:spcBef>
              <a:spcAft>
                <a:spcPts val="0"/>
              </a:spcAft>
              <a:buNone/>
            </a:pPr>
            <a:r>
              <a:rPr lang="en" sz="1300">
                <a:solidFill>
                  <a:srgbClr val="188038"/>
                </a:solidFill>
                <a:latin typeface="Source Code Pro Medium"/>
                <a:ea typeface="Source Code Pro Medium"/>
                <a:cs typeface="Source Code Pro Medium"/>
                <a:sym typeface="Source Code Pro Medium"/>
              </a:rPr>
              <a:t>// Tìm vị trí cuối cùng của từ "Hello", bắt đầu từ chỉ số 13</a:t>
            </a:r>
            <a:endParaRPr sz="1300">
              <a:solidFill>
                <a:srgbClr val="188038"/>
              </a:solidFill>
              <a:latin typeface="Source Code Pro Medium"/>
              <a:ea typeface="Source Code Pro Medium"/>
              <a:cs typeface="Source Code Pro Medium"/>
              <a:sym typeface="Source Code Pro Medium"/>
            </a:endParaRPr>
          </a:p>
          <a:p>
            <a:pPr indent="0" lvl="0" marL="0" marR="0" rtl="0" algn="l">
              <a:lnSpc>
                <a:spcPct val="100000"/>
              </a:lnSpc>
              <a:spcBef>
                <a:spcPts val="0"/>
              </a:spcBef>
              <a:spcAft>
                <a:spcPts val="0"/>
              </a:spcAft>
              <a:buNone/>
            </a:pPr>
            <a:r>
              <a:rPr lang="en" sz="1300">
                <a:solidFill>
                  <a:srgbClr val="188038"/>
                </a:solidFill>
                <a:latin typeface="Source Code Pro Medium"/>
                <a:ea typeface="Source Code Pro Medium"/>
                <a:cs typeface="Source Code Pro Medium"/>
                <a:sym typeface="Source Code Pro Medium"/>
              </a:rPr>
              <a:t>result = text.lastIndexOf("Hello", 13);</a:t>
            </a:r>
            <a:endParaRPr sz="1300">
              <a:solidFill>
                <a:srgbClr val="188038"/>
              </a:solidFill>
              <a:latin typeface="Source Code Pro Medium"/>
              <a:ea typeface="Source Code Pro Medium"/>
              <a:cs typeface="Source Code Pro Medium"/>
              <a:sym typeface="Source Code Pro Medium"/>
            </a:endParaRPr>
          </a:p>
          <a:p>
            <a:pPr indent="0" lvl="0" marL="0" marR="0" rtl="0" algn="l">
              <a:lnSpc>
                <a:spcPct val="100000"/>
              </a:lnSpc>
              <a:spcBef>
                <a:spcPts val="0"/>
              </a:spcBef>
              <a:spcAft>
                <a:spcPts val="0"/>
              </a:spcAft>
              <a:buNone/>
            </a:pPr>
            <a:r>
              <a:rPr lang="en" sz="1300">
                <a:solidFill>
                  <a:srgbClr val="188038"/>
                </a:solidFill>
                <a:latin typeface="Source Code Pro Medium"/>
                <a:ea typeface="Source Code Pro Medium"/>
                <a:cs typeface="Source Code Pro Medium"/>
                <a:sym typeface="Source Code Pro Medium"/>
              </a:rPr>
              <a:t>System.out.println(result);  // In ra 0 vì "Hello" đầu tiên xuất hiện tại vị trí 0</a:t>
            </a:r>
            <a:endParaRPr sz="1300">
              <a:solidFill>
                <a:schemeClr val="dk2"/>
              </a:solidFill>
              <a:latin typeface="Source Code Pro Medium"/>
              <a:ea typeface="Source Code Pro Medium"/>
              <a:cs typeface="Source Code Pro Medium"/>
              <a:sym typeface="Source Code Pro Medium"/>
            </a:endParaRPr>
          </a:p>
        </p:txBody>
      </p:sp>
      <p:sp>
        <p:nvSpPr>
          <p:cNvPr id="1609" name="Google Shape;1609;p10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b="1" lang="en">
                <a:solidFill>
                  <a:srgbClr val="CB6040"/>
                </a:solidFill>
                <a:latin typeface="Roboto Serif"/>
                <a:ea typeface="Roboto Serif"/>
                <a:cs typeface="Roboto Serif"/>
                <a:sym typeface="Roboto Serif"/>
              </a:rPr>
              <a:t>22127106 - Bùi Hiền</a:t>
            </a:r>
            <a:endParaRPr b="1">
              <a:solidFill>
                <a:srgbClr val="CB6040"/>
              </a:solidFill>
              <a:latin typeface="Roboto Serif"/>
              <a:ea typeface="Roboto Serif"/>
              <a:cs typeface="Roboto Serif"/>
              <a:sym typeface="Roboto Serif"/>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1613" name="Shape 1613"/>
        <p:cNvGrpSpPr/>
        <p:nvPr/>
      </p:nvGrpSpPr>
      <p:grpSpPr>
        <a:xfrm>
          <a:off x="0" y="0"/>
          <a:ext cx="0" cy="0"/>
          <a:chOff x="0" y="0"/>
          <a:chExt cx="0" cy="0"/>
        </a:xfrm>
      </p:grpSpPr>
      <p:sp>
        <p:nvSpPr>
          <p:cNvPr id="1614" name="Google Shape;1614;p10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257180"/>
                </a:solidFill>
                <a:latin typeface="Roboto Serif"/>
                <a:ea typeface="Roboto Serif"/>
                <a:cs typeface="Roboto Serif"/>
                <a:sym typeface="Roboto Serif"/>
              </a:rPr>
              <a:t>trim():</a:t>
            </a:r>
            <a:r>
              <a:rPr lang="en">
                <a:latin typeface="Roboto Serif Medium"/>
                <a:ea typeface="Roboto Serif Medium"/>
                <a:cs typeface="Roboto Serif Medium"/>
                <a:sym typeface="Roboto Serif Medium"/>
              </a:rPr>
              <a:t> Returns a string whose value is this string, with all leading and trailing space removed, where space is defined as any character whose codepoint is less than or equal to 'U+0020' (the space character).</a:t>
            </a:r>
            <a:endParaRPr>
              <a:latin typeface="Roboto Serif Medium"/>
              <a:ea typeface="Roboto Serif Medium"/>
              <a:cs typeface="Roboto Serif Medium"/>
              <a:sym typeface="Roboto Serif Medium"/>
            </a:endParaRPr>
          </a:p>
          <a:p>
            <a:pPr indent="0" lvl="0" marL="0" rtl="0" algn="l">
              <a:spcBef>
                <a:spcPts val="1200"/>
              </a:spcBef>
              <a:spcAft>
                <a:spcPts val="1200"/>
              </a:spcAft>
              <a:buNone/>
            </a:pPr>
            <a:r>
              <a:rPr b="1" lang="en">
                <a:solidFill>
                  <a:srgbClr val="257180"/>
                </a:solidFill>
                <a:latin typeface="Roboto Serif"/>
                <a:ea typeface="Roboto Serif"/>
                <a:cs typeface="Roboto Serif"/>
                <a:sym typeface="Roboto Serif"/>
              </a:rPr>
              <a:t>isBlank():</a:t>
            </a:r>
            <a:r>
              <a:rPr lang="en">
                <a:latin typeface="Roboto Serif Medium"/>
                <a:ea typeface="Roboto Serif Medium"/>
                <a:cs typeface="Roboto Serif Medium"/>
                <a:sym typeface="Roboto Serif Medium"/>
              </a:rPr>
              <a:t> Returns true if the string is empty or contains only white space codepoints, otherwise false.</a:t>
            </a:r>
            <a:endParaRPr>
              <a:latin typeface="Roboto Serif Medium"/>
              <a:ea typeface="Roboto Serif Medium"/>
              <a:cs typeface="Roboto Serif Medium"/>
              <a:sym typeface="Roboto Serif Medium"/>
            </a:endParaRPr>
          </a:p>
        </p:txBody>
      </p:sp>
      <p:sp>
        <p:nvSpPr>
          <p:cNvPr id="1615" name="Google Shape;1615;p10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None/>
            </a:pPr>
            <a:r>
              <a:rPr b="1" lang="en">
                <a:solidFill>
                  <a:srgbClr val="CB6040"/>
                </a:solidFill>
                <a:latin typeface="Roboto Serif"/>
                <a:ea typeface="Roboto Serif"/>
                <a:cs typeface="Roboto Serif"/>
                <a:sym typeface="Roboto Serif"/>
              </a:rPr>
              <a:t>2212715</a:t>
            </a:r>
            <a:r>
              <a:rPr b="1" lang="en">
                <a:solidFill>
                  <a:srgbClr val="CB6040"/>
                </a:solidFill>
                <a:latin typeface="Roboto Serif"/>
                <a:ea typeface="Roboto Serif"/>
                <a:cs typeface="Roboto Serif"/>
                <a:sym typeface="Roboto Serif"/>
              </a:rPr>
              <a:t>0</a:t>
            </a:r>
            <a:r>
              <a:rPr b="1" lang="en">
                <a:solidFill>
                  <a:srgbClr val="CB6040"/>
                </a:solidFill>
                <a:latin typeface="Roboto Serif"/>
                <a:ea typeface="Roboto Serif"/>
                <a:cs typeface="Roboto Serif"/>
                <a:sym typeface="Roboto Serif"/>
              </a:rPr>
              <a:t> - </a:t>
            </a:r>
            <a:r>
              <a:rPr b="1" lang="en">
                <a:solidFill>
                  <a:srgbClr val="CB6040"/>
                </a:solidFill>
                <a:latin typeface="Roboto Serif"/>
                <a:ea typeface="Roboto Serif"/>
                <a:cs typeface="Roboto Serif"/>
                <a:sym typeface="Roboto Serif"/>
              </a:rPr>
              <a:t>Huỳnh Quang Huy</a:t>
            </a:r>
            <a:endParaRPr b="1">
              <a:solidFill>
                <a:srgbClr val="CB6040"/>
              </a:solidFill>
              <a:latin typeface="Roboto Serif"/>
              <a:ea typeface="Roboto Serif"/>
              <a:cs typeface="Roboto Serif"/>
              <a:sym typeface="Roboto Serif"/>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1619" name="Shape 1619"/>
        <p:cNvGrpSpPr/>
        <p:nvPr/>
      </p:nvGrpSpPr>
      <p:grpSpPr>
        <a:xfrm>
          <a:off x="0" y="0"/>
          <a:ext cx="0" cy="0"/>
          <a:chOff x="0" y="0"/>
          <a:chExt cx="0" cy="0"/>
        </a:xfrm>
      </p:grpSpPr>
      <p:sp>
        <p:nvSpPr>
          <p:cNvPr id="1620" name="Google Shape;1620;p10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b="1" lang="en">
                <a:solidFill>
                  <a:srgbClr val="CB6040"/>
                </a:solidFill>
                <a:latin typeface="Roboto Serif"/>
                <a:ea typeface="Roboto Serif"/>
                <a:cs typeface="Roboto Serif"/>
                <a:sym typeface="Roboto Serif"/>
              </a:rPr>
              <a:t>22127457 - Hồ Phú Vinh</a:t>
            </a:r>
            <a:endParaRPr b="1">
              <a:solidFill>
                <a:srgbClr val="CB6040"/>
              </a:solidFill>
              <a:latin typeface="Roboto Serif"/>
              <a:ea typeface="Roboto Serif"/>
              <a:cs typeface="Roboto Serif"/>
              <a:sym typeface="Roboto Serif"/>
            </a:endParaRPr>
          </a:p>
        </p:txBody>
      </p:sp>
      <p:sp>
        <p:nvSpPr>
          <p:cNvPr id="1621" name="Google Shape;1621;p107"/>
          <p:cNvSpPr txBox="1"/>
          <p:nvPr>
            <p:ph idx="1" type="body"/>
          </p:nvPr>
        </p:nvSpPr>
        <p:spPr>
          <a:xfrm>
            <a:off x="311700" y="1201850"/>
            <a:ext cx="8424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a:solidFill>
                  <a:srgbClr val="257180"/>
                </a:solidFill>
                <a:latin typeface="Roboto Serif"/>
                <a:ea typeface="Roboto Serif"/>
                <a:cs typeface="Roboto Serif"/>
                <a:sym typeface="Roboto Serif"/>
              </a:rPr>
              <a:t>Method 1: hashCode()</a:t>
            </a:r>
            <a:endParaRPr b="1">
              <a:solidFill>
                <a:srgbClr val="257180"/>
              </a:solidFill>
              <a:latin typeface="Roboto Serif"/>
              <a:ea typeface="Roboto Serif"/>
              <a:cs typeface="Roboto Serif"/>
              <a:sym typeface="Roboto Serif"/>
            </a:endParaRPr>
          </a:p>
          <a:p>
            <a:pPr indent="0" lvl="0" marL="0" rtl="0" algn="l">
              <a:lnSpc>
                <a:spcPct val="100000"/>
              </a:lnSpc>
              <a:spcBef>
                <a:spcPts val="1200"/>
              </a:spcBef>
              <a:spcAft>
                <a:spcPts val="0"/>
              </a:spcAft>
              <a:buClr>
                <a:schemeClr val="dk1"/>
              </a:buClr>
              <a:buSzPts val="1100"/>
              <a:buFont typeface="Arial"/>
              <a:buNone/>
            </a:pPr>
            <a:r>
              <a:rPr b="1" lang="en" sz="1300">
                <a:solidFill>
                  <a:schemeClr val="dk1"/>
                </a:solidFill>
                <a:latin typeface="Roboto Serif"/>
                <a:ea typeface="Roboto Serif"/>
                <a:cs typeface="Roboto Serif"/>
                <a:sym typeface="Roboto Serif"/>
              </a:rPr>
              <a:t>Meaning: </a:t>
            </a:r>
            <a:r>
              <a:rPr lang="en" sz="1300">
                <a:solidFill>
                  <a:schemeClr val="dk1"/>
                </a:solidFill>
                <a:latin typeface="Roboto Serif Medium"/>
                <a:ea typeface="Roboto Serif Medium"/>
                <a:cs typeface="Roboto Serif Medium"/>
                <a:sym typeface="Roboto Serif Medium"/>
              </a:rPr>
              <a:t>Returns the hash code of an object, helping to optimize searching in data structures like HashMap, HashSet.</a:t>
            </a:r>
            <a:endParaRPr sz="1300">
              <a:solidFill>
                <a:schemeClr val="dk1"/>
              </a:solidFill>
              <a:latin typeface="Roboto Serif Medium"/>
              <a:ea typeface="Roboto Serif Medium"/>
              <a:cs typeface="Roboto Serif Medium"/>
              <a:sym typeface="Roboto Serif Medium"/>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dk1"/>
              </a:solidFill>
              <a:latin typeface="Roboto Serif Medium"/>
              <a:ea typeface="Roboto Serif Medium"/>
              <a:cs typeface="Roboto Serif Medium"/>
              <a:sym typeface="Roboto Serif Medium"/>
            </a:endParaRPr>
          </a:p>
          <a:p>
            <a:pPr indent="0" lvl="0" marL="0" rtl="0" algn="l">
              <a:lnSpc>
                <a:spcPct val="100000"/>
              </a:lnSpc>
              <a:spcBef>
                <a:spcPts val="0"/>
              </a:spcBef>
              <a:spcAft>
                <a:spcPts val="0"/>
              </a:spcAft>
              <a:buClr>
                <a:schemeClr val="dk1"/>
              </a:buClr>
              <a:buSzPts val="1100"/>
              <a:buFont typeface="Arial"/>
              <a:buNone/>
            </a:pPr>
            <a:r>
              <a:rPr b="1" lang="en" sz="1300">
                <a:solidFill>
                  <a:schemeClr val="dk1"/>
                </a:solidFill>
                <a:latin typeface="Roboto Serif"/>
                <a:ea typeface="Roboto Serif"/>
                <a:cs typeface="Roboto Serif"/>
                <a:sym typeface="Roboto Serif"/>
              </a:rPr>
              <a:t>Syntax:</a:t>
            </a:r>
            <a:r>
              <a:rPr lang="en" sz="1300">
                <a:solidFill>
                  <a:schemeClr val="dk1"/>
                </a:solidFill>
                <a:latin typeface="Roboto Serif Medium"/>
                <a:ea typeface="Roboto Serif Medium"/>
                <a:cs typeface="Roboto Serif Medium"/>
                <a:sym typeface="Roboto Serif Medium"/>
              </a:rPr>
              <a:t> </a:t>
            </a:r>
            <a:r>
              <a:rPr lang="en" sz="1300">
                <a:solidFill>
                  <a:srgbClr val="188038"/>
                </a:solidFill>
                <a:latin typeface="Source Code Pro Medium"/>
                <a:ea typeface="Source Code Pro Medium"/>
                <a:cs typeface="Source Code Pro Medium"/>
                <a:sym typeface="Source Code Pro Medium"/>
              </a:rPr>
              <a:t>int hashCode()</a:t>
            </a:r>
            <a:endParaRPr sz="1300">
              <a:solidFill>
                <a:srgbClr val="188038"/>
              </a:solidFill>
              <a:latin typeface="Source Code Pro Medium"/>
              <a:ea typeface="Source Code Pro Medium"/>
              <a:cs typeface="Source Code Pro Medium"/>
              <a:sym typeface="Source Code Pro Medium"/>
            </a:endParaRPr>
          </a:p>
          <a:p>
            <a:pPr indent="0" lvl="0" marL="0" rtl="0" algn="l">
              <a:lnSpc>
                <a:spcPct val="100000"/>
              </a:lnSpc>
              <a:spcBef>
                <a:spcPts val="0"/>
              </a:spcBef>
              <a:spcAft>
                <a:spcPts val="0"/>
              </a:spcAft>
              <a:buClr>
                <a:schemeClr val="dk1"/>
              </a:buClr>
              <a:buSzPts val="1100"/>
              <a:buFont typeface="Arial"/>
              <a:buNone/>
            </a:pPr>
            <a:r>
              <a:t/>
            </a:r>
            <a:endParaRPr sz="1300">
              <a:solidFill>
                <a:srgbClr val="188038"/>
              </a:solidFill>
              <a:latin typeface="Source Code Pro Medium"/>
              <a:ea typeface="Source Code Pro Medium"/>
              <a:cs typeface="Source Code Pro Medium"/>
              <a:sym typeface="Source Code Pro Medium"/>
            </a:endParaRPr>
          </a:p>
          <a:p>
            <a:pPr indent="0" lvl="0" marL="0" rtl="0" algn="l">
              <a:lnSpc>
                <a:spcPct val="100000"/>
              </a:lnSpc>
              <a:spcBef>
                <a:spcPts val="0"/>
              </a:spcBef>
              <a:spcAft>
                <a:spcPts val="0"/>
              </a:spcAft>
              <a:buClr>
                <a:schemeClr val="dk1"/>
              </a:buClr>
              <a:buSzPts val="1100"/>
              <a:buFont typeface="Arial"/>
              <a:buNone/>
            </a:pPr>
            <a:r>
              <a:rPr b="1" lang="en" sz="1300">
                <a:solidFill>
                  <a:schemeClr val="dk1"/>
                </a:solidFill>
                <a:latin typeface="Roboto Serif"/>
                <a:ea typeface="Roboto Serif"/>
                <a:cs typeface="Roboto Serif"/>
                <a:sym typeface="Roboto Serif"/>
              </a:rPr>
              <a:t>Code example:</a:t>
            </a:r>
            <a:endParaRPr b="1" sz="1300">
              <a:solidFill>
                <a:schemeClr val="dk1"/>
              </a:solidFill>
              <a:latin typeface="Roboto Serif"/>
              <a:ea typeface="Roboto Serif"/>
              <a:cs typeface="Roboto Serif"/>
              <a:sym typeface="Roboto Serif"/>
            </a:endParaRPr>
          </a:p>
          <a:p>
            <a:pPr indent="0" lvl="0" marL="0" rtl="0" algn="l">
              <a:lnSpc>
                <a:spcPct val="100000"/>
              </a:lnSpc>
              <a:spcBef>
                <a:spcPts val="0"/>
              </a:spcBef>
              <a:spcAft>
                <a:spcPts val="0"/>
              </a:spcAft>
              <a:buClr>
                <a:schemeClr val="dk1"/>
              </a:buClr>
              <a:buSzPts val="1100"/>
              <a:buFont typeface="Arial"/>
              <a:buNone/>
            </a:pPr>
            <a:r>
              <a:rPr lang="en" sz="1300">
                <a:solidFill>
                  <a:srgbClr val="188038"/>
                </a:solidFill>
                <a:latin typeface="Source Code Pro Medium"/>
                <a:ea typeface="Source Code Pro Medium"/>
                <a:cs typeface="Source Code Pro Medium"/>
                <a:sym typeface="Source Code Pro Medium"/>
              </a:rPr>
              <a:t>String str = "Hello";</a:t>
            </a:r>
            <a:endParaRPr sz="1300">
              <a:solidFill>
                <a:srgbClr val="188038"/>
              </a:solidFill>
              <a:latin typeface="Source Code Pro Medium"/>
              <a:ea typeface="Source Code Pro Medium"/>
              <a:cs typeface="Source Code Pro Medium"/>
              <a:sym typeface="Source Code Pro Medium"/>
            </a:endParaRPr>
          </a:p>
          <a:p>
            <a:pPr indent="0" lvl="0" marL="0" rtl="0" algn="l">
              <a:lnSpc>
                <a:spcPct val="100000"/>
              </a:lnSpc>
              <a:spcBef>
                <a:spcPts val="0"/>
              </a:spcBef>
              <a:spcAft>
                <a:spcPts val="0"/>
              </a:spcAft>
              <a:buClr>
                <a:schemeClr val="dk1"/>
              </a:buClr>
              <a:buSzPts val="1100"/>
              <a:buFont typeface="Arial"/>
              <a:buNone/>
            </a:pPr>
            <a:r>
              <a:rPr lang="en" sz="1300">
                <a:solidFill>
                  <a:srgbClr val="188038"/>
                </a:solidFill>
                <a:latin typeface="Source Code Pro Medium"/>
                <a:ea typeface="Source Code Pro Medium"/>
                <a:cs typeface="Source Code Pro Medium"/>
                <a:sym typeface="Source Code Pro Medium"/>
              </a:rPr>
              <a:t>int hash = str.hashCode(); // Hash code for the string "Hello"</a:t>
            </a:r>
            <a:endParaRPr sz="1300">
              <a:solidFill>
                <a:srgbClr val="188038"/>
              </a:solidFill>
              <a:latin typeface="Source Code Pro Medium"/>
              <a:ea typeface="Source Code Pro Medium"/>
              <a:cs typeface="Source Code Pro Medium"/>
              <a:sym typeface="Source Code Pro Medium"/>
            </a:endParaRPr>
          </a:p>
          <a:p>
            <a:pPr indent="0" lvl="0" marL="0" rtl="0" algn="l">
              <a:lnSpc>
                <a:spcPct val="100000"/>
              </a:lnSpc>
              <a:spcBef>
                <a:spcPts val="0"/>
              </a:spcBef>
              <a:spcAft>
                <a:spcPts val="0"/>
              </a:spcAft>
              <a:buClr>
                <a:schemeClr val="dk1"/>
              </a:buClr>
              <a:buSzPts val="1100"/>
              <a:buFont typeface="Arial"/>
              <a:buNone/>
            </a:pPr>
            <a:r>
              <a:rPr lang="en" sz="1300">
                <a:solidFill>
                  <a:srgbClr val="188038"/>
                </a:solidFill>
                <a:latin typeface="Source Code Pro Medium"/>
                <a:ea typeface="Source Code Pro Medium"/>
                <a:cs typeface="Source Code Pro Medium"/>
                <a:sym typeface="Source Code Pro Medium"/>
              </a:rPr>
              <a:t>System.out.println(hash);  </a:t>
            </a:r>
            <a:endParaRPr sz="1300">
              <a:solidFill>
                <a:srgbClr val="188038"/>
              </a:solidFill>
              <a:latin typeface="Source Code Pro Medium"/>
              <a:ea typeface="Source Code Pro Medium"/>
              <a:cs typeface="Source Code Pro Medium"/>
              <a:sym typeface="Source Code Pro Medium"/>
            </a:endParaRPr>
          </a:p>
          <a:p>
            <a:pPr indent="0" lvl="0" marL="0" rtl="0" algn="l">
              <a:lnSpc>
                <a:spcPct val="100000"/>
              </a:lnSpc>
              <a:spcBef>
                <a:spcPts val="0"/>
              </a:spcBef>
              <a:spcAft>
                <a:spcPts val="0"/>
              </a:spcAft>
              <a:buClr>
                <a:schemeClr val="dk1"/>
              </a:buClr>
              <a:buSzPts val="1100"/>
              <a:buFont typeface="Arial"/>
              <a:buNone/>
            </a:pPr>
            <a:r>
              <a:t/>
            </a:r>
            <a:endParaRPr sz="1300">
              <a:solidFill>
                <a:srgbClr val="188038"/>
              </a:solidFill>
              <a:latin typeface="Source Code Pro Medium"/>
              <a:ea typeface="Source Code Pro Medium"/>
              <a:cs typeface="Source Code Pro Medium"/>
              <a:sym typeface="Source Code Pro Medium"/>
            </a:endParaRPr>
          </a:p>
          <a:p>
            <a:pPr indent="0" lvl="0" marL="0" rtl="0" algn="l">
              <a:lnSpc>
                <a:spcPct val="100000"/>
              </a:lnSpc>
              <a:spcBef>
                <a:spcPts val="0"/>
              </a:spcBef>
              <a:spcAft>
                <a:spcPts val="0"/>
              </a:spcAft>
              <a:buClr>
                <a:schemeClr val="dk1"/>
              </a:buClr>
              <a:buSzPts val="1100"/>
              <a:buFont typeface="Arial"/>
              <a:buNone/>
            </a:pPr>
            <a:r>
              <a:rPr b="1" lang="en" sz="1300">
                <a:solidFill>
                  <a:schemeClr val="dk1"/>
                </a:solidFill>
                <a:latin typeface="Roboto Serif"/>
                <a:ea typeface="Roboto Serif"/>
                <a:cs typeface="Roboto Serif"/>
                <a:sym typeface="Roboto Serif"/>
              </a:rPr>
              <a:t>Output: </a:t>
            </a:r>
            <a:r>
              <a:rPr lang="en" sz="1300">
                <a:solidFill>
                  <a:srgbClr val="188038"/>
                </a:solidFill>
                <a:latin typeface="Source Code Pro Medium"/>
                <a:ea typeface="Source Code Pro Medium"/>
                <a:cs typeface="Source Code Pro Medium"/>
                <a:sym typeface="Source Code Pro Medium"/>
              </a:rPr>
              <a:t>69609650</a:t>
            </a:r>
            <a:endParaRPr b="1" sz="1300">
              <a:solidFill>
                <a:schemeClr val="dk1"/>
              </a:solidFill>
              <a:latin typeface="Roboto Serif"/>
              <a:ea typeface="Roboto Serif"/>
              <a:cs typeface="Roboto Serif"/>
              <a:sym typeface="Roboto Serif"/>
            </a:endParaRPr>
          </a:p>
          <a:p>
            <a:pPr indent="0" lvl="0" marL="0" rtl="0" algn="l">
              <a:lnSpc>
                <a:spcPct val="100000"/>
              </a:lnSpc>
              <a:spcBef>
                <a:spcPts val="0"/>
              </a:spcBef>
              <a:spcAft>
                <a:spcPts val="0"/>
              </a:spcAft>
              <a:buClr>
                <a:schemeClr val="dk1"/>
              </a:buClr>
              <a:buSzPts val="1100"/>
              <a:buFont typeface="Arial"/>
              <a:buNone/>
            </a:pPr>
            <a:r>
              <a:t/>
            </a:r>
            <a:endParaRPr b="1" sz="1300">
              <a:solidFill>
                <a:schemeClr val="dk1"/>
              </a:solidFill>
              <a:latin typeface="Roboto Serif"/>
              <a:ea typeface="Roboto Serif"/>
              <a:cs typeface="Roboto Serif"/>
              <a:sym typeface="Roboto Serif"/>
            </a:endParaRPr>
          </a:p>
          <a:p>
            <a:pPr indent="0" lvl="0" marL="0" rtl="0" algn="l">
              <a:spcBef>
                <a:spcPts val="0"/>
              </a:spcBef>
              <a:spcAft>
                <a:spcPts val="1200"/>
              </a:spcAft>
              <a:buClr>
                <a:schemeClr val="dk1"/>
              </a:buClr>
              <a:buSzPts val="1100"/>
              <a:buFont typeface="Arial"/>
              <a:buNone/>
            </a:pPr>
            <a:r>
              <a:t/>
            </a:r>
            <a:endParaRPr sz="11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45"/>
          <p:cNvSpPr/>
          <p:nvPr/>
        </p:nvSpPr>
        <p:spPr>
          <a:xfrm>
            <a:off x="7968357" y="4549783"/>
            <a:ext cx="457207" cy="59636"/>
          </a:xfrm>
          <a:custGeom>
            <a:rect b="b" l="l" r="r" t="t"/>
            <a:pathLst>
              <a:path extrusionOk="0" h="952" w="8294">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5"/>
          <p:cNvSpPr/>
          <p:nvPr/>
        </p:nvSpPr>
        <p:spPr>
          <a:xfrm>
            <a:off x="7736017" y="4401131"/>
            <a:ext cx="457196" cy="57149"/>
          </a:xfrm>
          <a:custGeom>
            <a:rect b="b" l="l" r="r" t="t"/>
            <a:pathLst>
              <a:path extrusionOk="0" h="1391" w="11732">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5"/>
          <p:cNvSpPr/>
          <p:nvPr/>
        </p:nvSpPr>
        <p:spPr>
          <a:xfrm>
            <a:off x="715110" y="2571750"/>
            <a:ext cx="457208" cy="164590"/>
          </a:xfrm>
          <a:custGeom>
            <a:rect b="b" l="l" r="r" t="t"/>
            <a:pathLst>
              <a:path extrusionOk="0" h="3025" w="7903">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4" name="Google Shape;704;p45"/>
          <p:cNvGrpSpPr/>
          <p:nvPr/>
        </p:nvGrpSpPr>
        <p:grpSpPr>
          <a:xfrm>
            <a:off x="29288" y="2905644"/>
            <a:ext cx="1371600" cy="1375875"/>
            <a:chOff x="299013" y="1079125"/>
            <a:chExt cx="1371600" cy="1375875"/>
          </a:xfrm>
        </p:grpSpPr>
        <p:sp>
          <p:nvSpPr>
            <p:cNvPr id="705" name="Google Shape;705;p45"/>
            <p:cNvSpPr/>
            <p:nvPr/>
          </p:nvSpPr>
          <p:spPr>
            <a:xfrm>
              <a:off x="390513" y="1174900"/>
              <a:ext cx="1280100" cy="12801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5"/>
            <p:cNvSpPr/>
            <p:nvPr/>
          </p:nvSpPr>
          <p:spPr>
            <a:xfrm>
              <a:off x="299013" y="1079125"/>
              <a:ext cx="1280100" cy="12801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7" name="Google Shape;707;p45"/>
            <p:cNvGrpSpPr/>
            <p:nvPr/>
          </p:nvGrpSpPr>
          <p:grpSpPr>
            <a:xfrm>
              <a:off x="396400" y="1384064"/>
              <a:ext cx="1085400" cy="635100"/>
              <a:chOff x="396400" y="1399225"/>
              <a:chExt cx="1085400" cy="635100"/>
            </a:xfrm>
          </p:grpSpPr>
          <p:sp>
            <p:nvSpPr>
              <p:cNvPr id="708" name="Google Shape;708;p45"/>
              <p:cNvSpPr/>
              <p:nvPr/>
            </p:nvSpPr>
            <p:spPr>
              <a:xfrm>
                <a:off x="396400" y="1399225"/>
                <a:ext cx="1085400" cy="635100"/>
              </a:xfrm>
              <a:prstGeom prst="roundRect">
                <a:avLst>
                  <a:gd fmla="val 0" name="adj"/>
                </a:avLst>
              </a:pr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9" name="Google Shape;709;p45"/>
              <p:cNvGrpSpPr/>
              <p:nvPr/>
            </p:nvGrpSpPr>
            <p:grpSpPr>
              <a:xfrm>
                <a:off x="712181" y="1506835"/>
                <a:ext cx="453838" cy="419880"/>
                <a:chOff x="733647" y="1423686"/>
                <a:chExt cx="453838" cy="419880"/>
              </a:xfrm>
            </p:grpSpPr>
            <p:sp>
              <p:nvSpPr>
                <p:cNvPr id="710" name="Google Shape;710;p45"/>
                <p:cNvSpPr/>
                <p:nvPr/>
              </p:nvSpPr>
              <p:spPr>
                <a:xfrm>
                  <a:off x="733647" y="1423686"/>
                  <a:ext cx="453838" cy="419880"/>
                </a:xfrm>
                <a:custGeom>
                  <a:rect b="b" l="l" r="r" t="t"/>
                  <a:pathLst>
                    <a:path extrusionOk="0" h="9055" w="9781">
                      <a:moveTo>
                        <a:pt x="4904" y="1"/>
                      </a:moveTo>
                      <a:cubicBezTo>
                        <a:pt x="4654" y="1"/>
                        <a:pt x="4401" y="21"/>
                        <a:pt x="4147" y="64"/>
                      </a:cubicBezTo>
                      <a:cubicBezTo>
                        <a:pt x="1659" y="479"/>
                        <a:pt x="1" y="2820"/>
                        <a:pt x="440" y="5284"/>
                      </a:cubicBezTo>
                      <a:cubicBezTo>
                        <a:pt x="811" y="7493"/>
                        <a:pt x="2733" y="9054"/>
                        <a:pt x="4902" y="9054"/>
                      </a:cubicBezTo>
                      <a:cubicBezTo>
                        <a:pt x="5152" y="9054"/>
                        <a:pt x="5405" y="9034"/>
                        <a:pt x="5659" y="8991"/>
                      </a:cubicBezTo>
                      <a:cubicBezTo>
                        <a:pt x="8122" y="8576"/>
                        <a:pt x="9781" y="6235"/>
                        <a:pt x="9366" y="3771"/>
                      </a:cubicBezTo>
                      <a:cubicBezTo>
                        <a:pt x="8994" y="1562"/>
                        <a:pt x="7073" y="1"/>
                        <a:pt x="4904"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5"/>
                <p:cNvSpPr/>
                <p:nvPr/>
              </p:nvSpPr>
              <p:spPr>
                <a:xfrm>
                  <a:off x="898875" y="1539755"/>
                  <a:ext cx="163003" cy="188911"/>
                </a:xfrm>
                <a:custGeom>
                  <a:rect b="b" l="l" r="r" t="t"/>
                  <a:pathLst>
                    <a:path extrusionOk="0" h="4074" w="3513">
                      <a:moveTo>
                        <a:pt x="1" y="0"/>
                      </a:moveTo>
                      <a:lnTo>
                        <a:pt x="1" y="4073"/>
                      </a:lnTo>
                      <a:lnTo>
                        <a:pt x="3513" y="2024"/>
                      </a:lnTo>
                      <a:lnTo>
                        <a:pt x="1" y="0"/>
                      </a:ln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2" name="Google Shape;712;p45"/>
            <p:cNvGrpSpPr/>
            <p:nvPr/>
          </p:nvGrpSpPr>
          <p:grpSpPr>
            <a:xfrm>
              <a:off x="396391" y="2141102"/>
              <a:ext cx="1085342" cy="96171"/>
              <a:chOff x="417899" y="2116530"/>
              <a:chExt cx="1085342" cy="96171"/>
            </a:xfrm>
          </p:grpSpPr>
          <p:sp>
            <p:nvSpPr>
              <p:cNvPr id="713" name="Google Shape;713;p45"/>
              <p:cNvSpPr/>
              <p:nvPr/>
            </p:nvSpPr>
            <p:spPr>
              <a:xfrm>
                <a:off x="417899" y="2116530"/>
                <a:ext cx="1085342" cy="96171"/>
              </a:xfrm>
              <a:custGeom>
                <a:rect b="b" l="l" r="r" t="t"/>
                <a:pathLst>
                  <a:path extrusionOk="0" h="2074" w="23391">
                    <a:moveTo>
                      <a:pt x="1025" y="1"/>
                    </a:moveTo>
                    <a:cubicBezTo>
                      <a:pt x="464" y="1"/>
                      <a:pt x="1" y="464"/>
                      <a:pt x="1" y="1050"/>
                    </a:cubicBezTo>
                    <a:cubicBezTo>
                      <a:pt x="1" y="1611"/>
                      <a:pt x="464" y="2074"/>
                      <a:pt x="1025" y="2074"/>
                    </a:cubicBezTo>
                    <a:lnTo>
                      <a:pt x="22366" y="2074"/>
                    </a:lnTo>
                    <a:cubicBezTo>
                      <a:pt x="22927" y="2074"/>
                      <a:pt x="23391" y="1611"/>
                      <a:pt x="23391" y="1050"/>
                    </a:cubicBezTo>
                    <a:cubicBezTo>
                      <a:pt x="23391" y="464"/>
                      <a:pt x="22927" y="1"/>
                      <a:pt x="22366" y="1"/>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5"/>
              <p:cNvSpPr/>
              <p:nvPr/>
            </p:nvSpPr>
            <p:spPr>
              <a:xfrm>
                <a:off x="417899" y="2116530"/>
                <a:ext cx="555733" cy="96171"/>
              </a:xfrm>
              <a:custGeom>
                <a:rect b="b" l="l" r="r" t="t"/>
                <a:pathLst>
                  <a:path extrusionOk="0" h="2074" w="11977">
                    <a:moveTo>
                      <a:pt x="1025" y="1"/>
                    </a:moveTo>
                    <a:cubicBezTo>
                      <a:pt x="464" y="1"/>
                      <a:pt x="1" y="464"/>
                      <a:pt x="1" y="1050"/>
                    </a:cubicBezTo>
                    <a:cubicBezTo>
                      <a:pt x="1" y="1611"/>
                      <a:pt x="464" y="2074"/>
                      <a:pt x="1025" y="2074"/>
                    </a:cubicBezTo>
                    <a:lnTo>
                      <a:pt x="11976" y="2074"/>
                    </a:lnTo>
                    <a:lnTo>
                      <a:pt x="11976" y="1"/>
                    </a:ln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15" name="Google Shape;715;p45"/>
            <p:cNvCxnSpPr/>
            <p:nvPr/>
          </p:nvCxnSpPr>
          <p:spPr>
            <a:xfrm>
              <a:off x="308975" y="1262125"/>
              <a:ext cx="1263300" cy="0"/>
            </a:xfrm>
            <a:prstGeom prst="straightConnector1">
              <a:avLst/>
            </a:prstGeom>
            <a:noFill/>
            <a:ln cap="flat" cmpd="sng" w="28575">
              <a:solidFill>
                <a:schemeClr val="dk1"/>
              </a:solidFill>
              <a:prstDash val="solid"/>
              <a:round/>
              <a:headEnd len="med" w="med" type="none"/>
              <a:tailEnd len="med" w="med" type="none"/>
            </a:ln>
          </p:spPr>
        </p:cxnSp>
      </p:grpSp>
      <p:sp>
        <p:nvSpPr>
          <p:cNvPr id="716" name="Google Shape;716;p45"/>
          <p:cNvSpPr txBox="1"/>
          <p:nvPr>
            <p:ph type="title"/>
          </p:nvPr>
        </p:nvSpPr>
        <p:spPr>
          <a:xfrm>
            <a:off x="1713300" y="874300"/>
            <a:ext cx="7361400" cy="3559500"/>
          </a:xfrm>
          <a:prstGeom prst="rect">
            <a:avLst/>
          </a:prstGeom>
        </p:spPr>
        <p:txBody>
          <a:bodyPr anchorCtr="0" anchor="ctr" bIns="91425" lIns="91425" spcFirstLastPara="1" rIns="91425" wrap="square" tIns="91425">
            <a:noAutofit/>
          </a:bodyPr>
          <a:lstStyle/>
          <a:p>
            <a:pPr indent="0" lvl="0" marL="0" marR="25400" rtl="0" algn="l">
              <a:lnSpc>
                <a:spcPct val="115000"/>
              </a:lnSpc>
              <a:spcBef>
                <a:spcPts val="0"/>
              </a:spcBef>
              <a:spcAft>
                <a:spcPts val="0"/>
              </a:spcAft>
              <a:buNone/>
            </a:pPr>
            <a:r>
              <a:rPr lang="en" sz="1800">
                <a:solidFill>
                  <a:srgbClr val="2B2A29"/>
                </a:solidFill>
                <a:latin typeface="Montserrat"/>
                <a:ea typeface="Montserrat"/>
                <a:cs typeface="Montserrat"/>
                <a:sym typeface="Montserrat"/>
              </a:rPr>
              <a:t>public </a:t>
            </a:r>
            <a:r>
              <a:rPr b="1" lang="en" sz="1800">
                <a:solidFill>
                  <a:srgbClr val="006699"/>
                </a:solidFill>
                <a:latin typeface="Montserrat"/>
                <a:ea typeface="Montserrat"/>
                <a:cs typeface="Montserrat"/>
                <a:sym typeface="Montserrat"/>
              </a:rPr>
              <a:t>class</a:t>
            </a:r>
            <a:r>
              <a:rPr lang="en" sz="1800">
                <a:solidFill>
                  <a:srgbClr val="2B2A29"/>
                </a:solidFill>
                <a:latin typeface="Montserrat"/>
                <a:ea typeface="Montserrat"/>
                <a:cs typeface="Montserrat"/>
                <a:sym typeface="Montserrat"/>
              </a:rPr>
              <a:t> ContainsExample2 {</a:t>
            </a:r>
            <a:endParaRPr sz="1800">
              <a:solidFill>
                <a:srgbClr val="2B2A29"/>
              </a:solidFill>
              <a:latin typeface="Montserrat"/>
              <a:ea typeface="Montserrat"/>
              <a:cs typeface="Montserrat"/>
              <a:sym typeface="Montserrat"/>
            </a:endParaRPr>
          </a:p>
          <a:p>
            <a:pPr indent="457200" lvl="0" marL="0" marR="25400" rtl="0" algn="l">
              <a:lnSpc>
                <a:spcPct val="115000"/>
              </a:lnSpc>
              <a:spcBef>
                <a:spcPts val="0"/>
              </a:spcBef>
              <a:spcAft>
                <a:spcPts val="0"/>
              </a:spcAft>
              <a:buNone/>
            </a:pPr>
            <a:r>
              <a:rPr b="1" lang="en" sz="1800">
                <a:solidFill>
                  <a:srgbClr val="006699"/>
                </a:solidFill>
                <a:latin typeface="Montserrat"/>
                <a:ea typeface="Montserrat"/>
                <a:cs typeface="Montserrat"/>
                <a:sym typeface="Montserrat"/>
              </a:rPr>
              <a:t>public</a:t>
            </a:r>
            <a:r>
              <a:rPr lang="en" sz="1800">
                <a:solidFill>
                  <a:srgbClr val="2B2A29"/>
                </a:solidFill>
                <a:latin typeface="Montserrat"/>
                <a:ea typeface="Montserrat"/>
                <a:cs typeface="Montserrat"/>
                <a:sym typeface="Montserrat"/>
              </a:rPr>
              <a:t> </a:t>
            </a:r>
            <a:r>
              <a:rPr b="1" lang="en" sz="1800">
                <a:solidFill>
                  <a:srgbClr val="006699"/>
                </a:solidFill>
                <a:latin typeface="Montserrat"/>
                <a:ea typeface="Montserrat"/>
                <a:cs typeface="Montserrat"/>
                <a:sym typeface="Montserrat"/>
              </a:rPr>
              <a:t>static</a:t>
            </a:r>
            <a:r>
              <a:rPr lang="en" sz="1800">
                <a:solidFill>
                  <a:srgbClr val="2B2A29"/>
                </a:solidFill>
                <a:latin typeface="Montserrat"/>
                <a:ea typeface="Montserrat"/>
                <a:cs typeface="Montserrat"/>
                <a:sym typeface="Montserrat"/>
              </a:rPr>
              <a:t> </a:t>
            </a:r>
            <a:r>
              <a:rPr b="1" lang="en" sz="1800">
                <a:solidFill>
                  <a:srgbClr val="006699"/>
                </a:solidFill>
                <a:latin typeface="Montserrat"/>
                <a:ea typeface="Montserrat"/>
                <a:cs typeface="Montserrat"/>
                <a:sym typeface="Montserrat"/>
              </a:rPr>
              <a:t>void</a:t>
            </a:r>
            <a:r>
              <a:rPr lang="en" sz="1800">
                <a:solidFill>
                  <a:srgbClr val="2B2A29"/>
                </a:solidFill>
                <a:latin typeface="Montserrat"/>
                <a:ea typeface="Montserrat"/>
                <a:cs typeface="Montserrat"/>
                <a:sym typeface="Montserrat"/>
              </a:rPr>
              <a:t> main(String[] args) {  </a:t>
            </a:r>
            <a:endParaRPr sz="1800">
              <a:solidFill>
                <a:srgbClr val="2B2A29"/>
              </a:solidFill>
              <a:latin typeface="Montserrat"/>
              <a:ea typeface="Montserrat"/>
              <a:cs typeface="Montserrat"/>
              <a:sym typeface="Montserrat"/>
            </a:endParaRPr>
          </a:p>
          <a:p>
            <a:pPr indent="457200" lvl="0" marL="457200" marR="25400" rtl="0" algn="l">
              <a:lnSpc>
                <a:spcPct val="115000"/>
              </a:lnSpc>
              <a:spcBef>
                <a:spcPts val="0"/>
              </a:spcBef>
              <a:spcAft>
                <a:spcPts val="0"/>
              </a:spcAft>
              <a:buNone/>
            </a:pPr>
            <a:r>
              <a:rPr lang="en" sz="1800">
                <a:solidFill>
                  <a:srgbClr val="2B2A29"/>
                </a:solidFill>
                <a:latin typeface="Montserrat"/>
                <a:ea typeface="Montserrat"/>
                <a:cs typeface="Montserrat"/>
                <a:sym typeface="Montserrat"/>
              </a:rPr>
              <a:t>String str = "Hello Javatpoint readers";  </a:t>
            </a:r>
            <a:endParaRPr sz="1800">
              <a:solidFill>
                <a:srgbClr val="2B2A29"/>
              </a:solidFill>
              <a:latin typeface="Montserrat"/>
              <a:ea typeface="Montserrat"/>
              <a:cs typeface="Montserrat"/>
              <a:sym typeface="Montserrat"/>
            </a:endParaRPr>
          </a:p>
          <a:p>
            <a:pPr indent="457200" lvl="0" marL="457200" marR="25400" rtl="0" algn="l">
              <a:lnSpc>
                <a:spcPct val="115000"/>
              </a:lnSpc>
              <a:spcBef>
                <a:spcPts val="0"/>
              </a:spcBef>
              <a:spcAft>
                <a:spcPts val="0"/>
              </a:spcAft>
              <a:buNone/>
            </a:pPr>
            <a:r>
              <a:rPr b="1" lang="en" sz="1800">
                <a:solidFill>
                  <a:srgbClr val="006699"/>
                </a:solidFill>
                <a:latin typeface="Montserrat"/>
                <a:ea typeface="Montserrat"/>
                <a:cs typeface="Montserrat"/>
                <a:sym typeface="Montserrat"/>
              </a:rPr>
              <a:t>boolean</a:t>
            </a:r>
            <a:r>
              <a:rPr lang="en" sz="1800">
                <a:solidFill>
                  <a:srgbClr val="2B2A29"/>
                </a:solidFill>
                <a:latin typeface="Montserrat"/>
                <a:ea typeface="Montserrat"/>
                <a:cs typeface="Montserrat"/>
                <a:sym typeface="Montserrat"/>
              </a:rPr>
              <a:t> isContains = str.contains("Javatpoint");  </a:t>
            </a:r>
            <a:endParaRPr sz="1800">
              <a:solidFill>
                <a:srgbClr val="2B2A29"/>
              </a:solidFill>
              <a:latin typeface="Montserrat"/>
              <a:ea typeface="Montserrat"/>
              <a:cs typeface="Montserrat"/>
              <a:sym typeface="Montserrat"/>
            </a:endParaRPr>
          </a:p>
          <a:p>
            <a:pPr indent="457200" lvl="0" marL="457200" marR="25400" rtl="0" algn="l">
              <a:lnSpc>
                <a:spcPct val="115000"/>
              </a:lnSpc>
              <a:spcBef>
                <a:spcPts val="0"/>
              </a:spcBef>
              <a:spcAft>
                <a:spcPts val="0"/>
              </a:spcAft>
              <a:buNone/>
            </a:pPr>
            <a:r>
              <a:rPr lang="en" sz="1800">
                <a:solidFill>
                  <a:srgbClr val="2B2A29"/>
                </a:solidFill>
                <a:latin typeface="Montserrat"/>
                <a:ea typeface="Montserrat"/>
                <a:cs typeface="Montserrat"/>
                <a:sym typeface="Montserrat"/>
              </a:rPr>
              <a:t>System.out.println(isContains);  </a:t>
            </a:r>
            <a:endParaRPr sz="1800">
              <a:solidFill>
                <a:srgbClr val="2B2A29"/>
              </a:solidFill>
              <a:latin typeface="Montserrat"/>
              <a:ea typeface="Montserrat"/>
              <a:cs typeface="Montserrat"/>
              <a:sym typeface="Montserrat"/>
            </a:endParaRPr>
          </a:p>
          <a:p>
            <a:pPr indent="457200" lvl="0" marL="457200" marR="25400" rtl="0" algn="l">
              <a:lnSpc>
                <a:spcPct val="115000"/>
              </a:lnSpc>
              <a:spcBef>
                <a:spcPts val="0"/>
              </a:spcBef>
              <a:spcAft>
                <a:spcPts val="0"/>
              </a:spcAft>
              <a:buNone/>
            </a:pPr>
            <a:r>
              <a:rPr lang="en" sz="1800">
                <a:solidFill>
                  <a:srgbClr val="2B2A29"/>
                </a:solidFill>
                <a:latin typeface="Montserrat"/>
                <a:ea typeface="Montserrat"/>
                <a:cs typeface="Montserrat"/>
                <a:sym typeface="Montserrat"/>
              </a:rPr>
              <a:t>// Case Sensitive</a:t>
            </a:r>
            <a:endParaRPr sz="1800">
              <a:solidFill>
                <a:srgbClr val="2B2A29"/>
              </a:solidFill>
              <a:latin typeface="Montserrat"/>
              <a:ea typeface="Montserrat"/>
              <a:cs typeface="Montserrat"/>
              <a:sym typeface="Montserrat"/>
            </a:endParaRPr>
          </a:p>
          <a:p>
            <a:pPr indent="457200" lvl="0" marL="457200" marR="25400" rtl="0" algn="l">
              <a:lnSpc>
                <a:spcPct val="115000"/>
              </a:lnSpc>
              <a:spcBef>
                <a:spcPts val="0"/>
              </a:spcBef>
              <a:spcAft>
                <a:spcPts val="0"/>
              </a:spcAft>
              <a:buNone/>
            </a:pPr>
            <a:r>
              <a:rPr lang="en" sz="1800">
                <a:solidFill>
                  <a:srgbClr val="2B2A29"/>
                </a:solidFill>
                <a:latin typeface="Montserrat"/>
                <a:ea typeface="Montserrat"/>
                <a:cs typeface="Montserrat"/>
                <a:sym typeface="Montserrat"/>
              </a:rPr>
              <a:t>System.out.println(str.contains("javatpoint")); // false  </a:t>
            </a:r>
            <a:endParaRPr sz="1800">
              <a:solidFill>
                <a:srgbClr val="2B2A29"/>
              </a:solidFill>
              <a:latin typeface="Montserrat"/>
              <a:ea typeface="Montserrat"/>
              <a:cs typeface="Montserrat"/>
              <a:sym typeface="Montserrat"/>
            </a:endParaRPr>
          </a:p>
          <a:p>
            <a:pPr indent="457200" lvl="0" marL="0" marR="25400" rtl="0" algn="l">
              <a:lnSpc>
                <a:spcPct val="115000"/>
              </a:lnSpc>
              <a:spcBef>
                <a:spcPts val="0"/>
              </a:spcBef>
              <a:spcAft>
                <a:spcPts val="0"/>
              </a:spcAft>
              <a:buNone/>
            </a:pPr>
            <a:r>
              <a:rPr lang="en" sz="1800">
                <a:solidFill>
                  <a:srgbClr val="2B2A29"/>
                </a:solidFill>
                <a:latin typeface="Montserrat"/>
                <a:ea typeface="Montserrat"/>
                <a:cs typeface="Montserrat"/>
                <a:sym typeface="Montserrat"/>
              </a:rPr>
              <a:t>}  </a:t>
            </a:r>
            <a:endParaRPr sz="1800">
              <a:solidFill>
                <a:srgbClr val="2B2A29"/>
              </a:solidFill>
              <a:latin typeface="Montserrat"/>
              <a:ea typeface="Montserrat"/>
              <a:cs typeface="Montserrat"/>
              <a:sym typeface="Montserrat"/>
            </a:endParaRPr>
          </a:p>
          <a:p>
            <a:pPr indent="0" lvl="0" marL="0" marR="25400" rtl="0" algn="l">
              <a:lnSpc>
                <a:spcPct val="115000"/>
              </a:lnSpc>
              <a:spcBef>
                <a:spcPts val="0"/>
              </a:spcBef>
              <a:spcAft>
                <a:spcPts val="0"/>
              </a:spcAft>
              <a:buNone/>
            </a:pPr>
            <a:r>
              <a:rPr lang="en" sz="1800">
                <a:solidFill>
                  <a:srgbClr val="2B2A29"/>
                </a:solidFill>
                <a:latin typeface="Montserrat"/>
                <a:ea typeface="Montserrat"/>
                <a:cs typeface="Montserrat"/>
                <a:sym typeface="Montserrat"/>
              </a:rPr>
              <a:t>} </a:t>
            </a:r>
            <a:endParaRPr sz="1800">
              <a:solidFill>
                <a:srgbClr val="2B2A29"/>
              </a:solidFill>
              <a:latin typeface="Montserrat"/>
              <a:ea typeface="Montserrat"/>
              <a:cs typeface="Montserrat"/>
              <a:sym typeface="Montserrat"/>
            </a:endParaRPr>
          </a:p>
        </p:txBody>
      </p:sp>
      <p:grpSp>
        <p:nvGrpSpPr>
          <p:cNvPr id="717" name="Google Shape;717;p45"/>
          <p:cNvGrpSpPr/>
          <p:nvPr/>
        </p:nvGrpSpPr>
        <p:grpSpPr>
          <a:xfrm>
            <a:off x="85983" y="844307"/>
            <a:ext cx="1630719" cy="1463142"/>
            <a:chOff x="715100" y="274199"/>
            <a:chExt cx="1920300" cy="1918875"/>
          </a:xfrm>
        </p:grpSpPr>
        <p:sp>
          <p:nvSpPr>
            <p:cNvPr id="718" name="Google Shape;718;p45"/>
            <p:cNvSpPr/>
            <p:nvPr/>
          </p:nvSpPr>
          <p:spPr>
            <a:xfrm>
              <a:off x="806600" y="364274"/>
              <a:ext cx="1828800" cy="18288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9" name="Google Shape;719;p45"/>
            <p:cNvGrpSpPr/>
            <p:nvPr/>
          </p:nvGrpSpPr>
          <p:grpSpPr>
            <a:xfrm>
              <a:off x="715100" y="274199"/>
              <a:ext cx="1828800" cy="1828800"/>
              <a:chOff x="715100" y="274199"/>
              <a:chExt cx="1828800" cy="1828800"/>
            </a:xfrm>
          </p:grpSpPr>
          <p:sp>
            <p:nvSpPr>
              <p:cNvPr id="720" name="Google Shape;720;p45"/>
              <p:cNvSpPr/>
              <p:nvPr/>
            </p:nvSpPr>
            <p:spPr>
              <a:xfrm>
                <a:off x="715100" y="274199"/>
                <a:ext cx="1828800" cy="18288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1" name="Google Shape;721;p45"/>
              <p:cNvCxnSpPr/>
              <p:nvPr/>
            </p:nvCxnSpPr>
            <p:spPr>
              <a:xfrm>
                <a:off x="717952" y="637800"/>
                <a:ext cx="1823100" cy="0"/>
              </a:xfrm>
              <a:prstGeom prst="straightConnector1">
                <a:avLst/>
              </a:prstGeom>
              <a:noFill/>
              <a:ln cap="flat" cmpd="sng" w="28575">
                <a:solidFill>
                  <a:schemeClr val="dk1"/>
                </a:solidFill>
                <a:prstDash val="solid"/>
                <a:round/>
                <a:headEnd len="med" w="med" type="none"/>
                <a:tailEnd len="med" w="med" type="none"/>
              </a:ln>
            </p:spPr>
          </p:cxnSp>
          <p:grpSp>
            <p:nvGrpSpPr>
              <p:cNvPr id="722" name="Google Shape;722;p45"/>
              <p:cNvGrpSpPr/>
              <p:nvPr/>
            </p:nvGrpSpPr>
            <p:grpSpPr>
              <a:xfrm>
                <a:off x="2267950" y="363963"/>
                <a:ext cx="183000" cy="183000"/>
                <a:chOff x="8225400" y="367488"/>
                <a:chExt cx="183000" cy="183000"/>
              </a:xfrm>
            </p:grpSpPr>
            <p:cxnSp>
              <p:nvCxnSpPr>
                <p:cNvPr id="723" name="Google Shape;723;p45"/>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724" name="Google Shape;724;p45"/>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725" name="Google Shape;725;p45"/>
              <p:cNvSpPr/>
              <p:nvPr/>
            </p:nvSpPr>
            <p:spPr>
              <a:xfrm>
                <a:off x="1951450" y="367563"/>
                <a:ext cx="179400" cy="1794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6" name="Google Shape;726;p45"/>
              <p:cNvCxnSpPr/>
              <p:nvPr/>
            </p:nvCxnSpPr>
            <p:spPr>
              <a:xfrm>
                <a:off x="1605849" y="546963"/>
                <a:ext cx="208500" cy="0"/>
              </a:xfrm>
              <a:prstGeom prst="straightConnector1">
                <a:avLst/>
              </a:prstGeom>
              <a:noFill/>
              <a:ln cap="flat" cmpd="sng" w="28575">
                <a:solidFill>
                  <a:schemeClr val="dk1"/>
                </a:solidFill>
                <a:prstDash val="solid"/>
                <a:round/>
                <a:headEnd len="med" w="med" type="none"/>
                <a:tailEnd len="med" w="med" type="none"/>
              </a:ln>
            </p:spPr>
          </p:cxnSp>
        </p:grpSp>
      </p:grpSp>
      <p:sp>
        <p:nvSpPr>
          <p:cNvPr id="727" name="Google Shape;727;p45"/>
          <p:cNvSpPr txBox="1"/>
          <p:nvPr>
            <p:ph idx="2" type="title"/>
          </p:nvPr>
        </p:nvSpPr>
        <p:spPr>
          <a:xfrm>
            <a:off x="6" y="955033"/>
            <a:ext cx="1713300" cy="137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104">
                <a:latin typeface="Arial"/>
                <a:ea typeface="Arial"/>
                <a:cs typeface="Arial"/>
                <a:sym typeface="Arial"/>
              </a:rPr>
              <a:t>contains()</a:t>
            </a:r>
            <a:endParaRPr sz="16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1625" name="Shape 1625"/>
        <p:cNvGrpSpPr/>
        <p:nvPr/>
      </p:nvGrpSpPr>
      <p:grpSpPr>
        <a:xfrm>
          <a:off x="0" y="0"/>
          <a:ext cx="0" cy="0"/>
          <a:chOff x="0" y="0"/>
          <a:chExt cx="0" cy="0"/>
        </a:xfrm>
      </p:grpSpPr>
      <p:sp>
        <p:nvSpPr>
          <p:cNvPr id="1626" name="Google Shape;1626;p10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CB6040"/>
                </a:solidFill>
                <a:latin typeface="Roboto Serif"/>
                <a:ea typeface="Roboto Serif"/>
                <a:cs typeface="Roboto Serif"/>
                <a:sym typeface="Roboto Serif"/>
              </a:rPr>
              <a:t>22127457 - Hồ Phú Vinh</a:t>
            </a:r>
            <a:endParaRPr b="1">
              <a:solidFill>
                <a:srgbClr val="CB6040"/>
              </a:solidFill>
              <a:latin typeface="Roboto Serif"/>
              <a:ea typeface="Roboto Serif"/>
              <a:cs typeface="Roboto Serif"/>
              <a:sym typeface="Roboto Serif"/>
            </a:endParaRPr>
          </a:p>
        </p:txBody>
      </p:sp>
      <p:sp>
        <p:nvSpPr>
          <p:cNvPr id="1627" name="Google Shape;1627;p108"/>
          <p:cNvSpPr txBox="1"/>
          <p:nvPr>
            <p:ph idx="1" type="body"/>
          </p:nvPr>
        </p:nvSpPr>
        <p:spPr>
          <a:xfrm>
            <a:off x="311700" y="1213350"/>
            <a:ext cx="8378100" cy="379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a:solidFill>
                  <a:srgbClr val="257180"/>
                </a:solidFill>
                <a:latin typeface="Roboto Serif"/>
                <a:ea typeface="Roboto Serif"/>
                <a:cs typeface="Roboto Serif"/>
                <a:sym typeface="Roboto Serif"/>
              </a:rPr>
              <a:t>Method 2: toUpperCase()</a:t>
            </a:r>
            <a:endParaRPr b="1">
              <a:latin typeface="Roboto Serif"/>
              <a:ea typeface="Roboto Serif"/>
              <a:cs typeface="Roboto Serif"/>
              <a:sym typeface="Roboto Serif"/>
            </a:endParaRPr>
          </a:p>
          <a:p>
            <a:pPr indent="0" lvl="0" marL="0" rtl="0" algn="l">
              <a:lnSpc>
                <a:spcPct val="100000"/>
              </a:lnSpc>
              <a:spcBef>
                <a:spcPts val="1200"/>
              </a:spcBef>
              <a:spcAft>
                <a:spcPts val="0"/>
              </a:spcAft>
              <a:buClr>
                <a:schemeClr val="dk1"/>
              </a:buClr>
              <a:buSzPts val="1100"/>
              <a:buFont typeface="Arial"/>
              <a:buNone/>
            </a:pPr>
            <a:r>
              <a:rPr b="1" lang="en" sz="1300">
                <a:solidFill>
                  <a:schemeClr val="dk1"/>
                </a:solidFill>
                <a:latin typeface="Roboto Serif"/>
                <a:ea typeface="Roboto Serif"/>
                <a:cs typeface="Roboto Serif"/>
                <a:sym typeface="Roboto Serif"/>
              </a:rPr>
              <a:t>Meaning: </a:t>
            </a:r>
            <a:r>
              <a:rPr lang="en" sz="1300">
                <a:solidFill>
                  <a:schemeClr val="dk1"/>
                </a:solidFill>
                <a:latin typeface="Roboto Serif Medium"/>
                <a:ea typeface="Roboto Serif Medium"/>
                <a:cs typeface="Roboto Serif Medium"/>
                <a:sym typeface="Roboto Serif Medium"/>
              </a:rPr>
              <a:t>Converts all the characters in the string to uppercase.</a:t>
            </a:r>
            <a:endParaRPr sz="1300">
              <a:solidFill>
                <a:schemeClr val="dk1"/>
              </a:solidFill>
              <a:latin typeface="Roboto Serif Medium"/>
              <a:ea typeface="Roboto Serif Medium"/>
              <a:cs typeface="Roboto Serif Medium"/>
              <a:sym typeface="Roboto Serif Medium"/>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dk1"/>
              </a:solidFill>
              <a:latin typeface="Roboto Serif Medium"/>
              <a:ea typeface="Roboto Serif Medium"/>
              <a:cs typeface="Roboto Serif Medium"/>
              <a:sym typeface="Roboto Serif Medium"/>
            </a:endParaRPr>
          </a:p>
          <a:p>
            <a:pPr indent="0" lvl="0" marL="0" rtl="0" algn="l">
              <a:lnSpc>
                <a:spcPct val="100000"/>
              </a:lnSpc>
              <a:spcBef>
                <a:spcPts val="0"/>
              </a:spcBef>
              <a:spcAft>
                <a:spcPts val="0"/>
              </a:spcAft>
              <a:buClr>
                <a:schemeClr val="dk1"/>
              </a:buClr>
              <a:buSzPts val="1100"/>
              <a:buFont typeface="Arial"/>
              <a:buNone/>
            </a:pPr>
            <a:r>
              <a:rPr b="1" lang="en" sz="1300">
                <a:solidFill>
                  <a:schemeClr val="dk1"/>
                </a:solidFill>
                <a:latin typeface="Roboto Serif"/>
                <a:ea typeface="Roboto Serif"/>
                <a:cs typeface="Roboto Serif"/>
                <a:sym typeface="Roboto Serif"/>
              </a:rPr>
              <a:t>Syntax:</a:t>
            </a:r>
            <a:br>
              <a:rPr lang="en" sz="1300">
                <a:solidFill>
                  <a:schemeClr val="dk1"/>
                </a:solidFill>
                <a:latin typeface="Roboto Serif Medium"/>
                <a:ea typeface="Roboto Serif Medium"/>
                <a:cs typeface="Roboto Serif Medium"/>
                <a:sym typeface="Roboto Serif Medium"/>
              </a:rPr>
            </a:br>
            <a:r>
              <a:rPr lang="en" sz="1300">
                <a:solidFill>
                  <a:srgbClr val="188038"/>
                </a:solidFill>
                <a:latin typeface="Source Code Pro Medium"/>
                <a:ea typeface="Source Code Pro Medium"/>
                <a:cs typeface="Source Code Pro Medium"/>
                <a:sym typeface="Source Code Pro Medium"/>
              </a:rPr>
              <a:t>String toUpperCase()</a:t>
            </a:r>
            <a:endParaRPr sz="1300">
              <a:solidFill>
                <a:srgbClr val="188038"/>
              </a:solidFill>
              <a:latin typeface="Source Code Pro Medium"/>
              <a:ea typeface="Source Code Pro Medium"/>
              <a:cs typeface="Source Code Pro Medium"/>
              <a:sym typeface="Source Code Pro Medium"/>
            </a:endParaRPr>
          </a:p>
          <a:p>
            <a:pPr indent="0" lvl="0" marL="0" rtl="0" algn="l">
              <a:lnSpc>
                <a:spcPct val="100000"/>
              </a:lnSpc>
              <a:spcBef>
                <a:spcPts val="0"/>
              </a:spcBef>
              <a:spcAft>
                <a:spcPts val="0"/>
              </a:spcAft>
              <a:buClr>
                <a:schemeClr val="dk1"/>
              </a:buClr>
              <a:buSzPts val="1100"/>
              <a:buFont typeface="Arial"/>
              <a:buNone/>
            </a:pPr>
            <a:r>
              <a:rPr lang="en" sz="1300">
                <a:solidFill>
                  <a:srgbClr val="188038"/>
                </a:solidFill>
                <a:latin typeface="Source Code Pro Medium"/>
                <a:ea typeface="Source Code Pro Medium"/>
                <a:cs typeface="Source Code Pro Medium"/>
                <a:sym typeface="Source Code Pro Medium"/>
              </a:rPr>
              <a:t>String toUpperCase(Locale locale)</a:t>
            </a:r>
            <a:endParaRPr sz="1300">
              <a:solidFill>
                <a:srgbClr val="188038"/>
              </a:solidFill>
              <a:latin typeface="Source Code Pro Medium"/>
              <a:ea typeface="Source Code Pro Medium"/>
              <a:cs typeface="Source Code Pro Medium"/>
              <a:sym typeface="Source Code Pro Medium"/>
            </a:endParaRPr>
          </a:p>
          <a:p>
            <a:pPr indent="0" lvl="0" marL="0" rtl="0" algn="l">
              <a:lnSpc>
                <a:spcPct val="100000"/>
              </a:lnSpc>
              <a:spcBef>
                <a:spcPts val="0"/>
              </a:spcBef>
              <a:spcAft>
                <a:spcPts val="0"/>
              </a:spcAft>
              <a:buClr>
                <a:schemeClr val="dk1"/>
              </a:buClr>
              <a:buSzPts val="1100"/>
              <a:buFont typeface="Arial"/>
              <a:buNone/>
            </a:pPr>
            <a:r>
              <a:t/>
            </a:r>
            <a:endParaRPr sz="1300">
              <a:solidFill>
                <a:srgbClr val="188038"/>
              </a:solidFill>
              <a:latin typeface="Source Code Pro Medium"/>
              <a:ea typeface="Source Code Pro Medium"/>
              <a:cs typeface="Source Code Pro Medium"/>
              <a:sym typeface="Source Code Pro Medium"/>
            </a:endParaRPr>
          </a:p>
          <a:p>
            <a:pPr indent="0" lvl="0" marL="0" marR="0" rtl="0" algn="l">
              <a:lnSpc>
                <a:spcPct val="100000"/>
              </a:lnSpc>
              <a:spcBef>
                <a:spcPts val="0"/>
              </a:spcBef>
              <a:spcAft>
                <a:spcPts val="0"/>
              </a:spcAft>
              <a:buClr>
                <a:schemeClr val="dk1"/>
              </a:buClr>
              <a:buSzPts val="1100"/>
              <a:buFont typeface="Arial"/>
              <a:buNone/>
            </a:pPr>
            <a:r>
              <a:rPr b="1" lang="en" sz="1300">
                <a:solidFill>
                  <a:schemeClr val="dk1"/>
                </a:solidFill>
                <a:latin typeface="Roboto Serif"/>
                <a:ea typeface="Roboto Serif"/>
                <a:cs typeface="Roboto Serif"/>
                <a:sym typeface="Roboto Serif"/>
              </a:rPr>
              <a:t>Code example:</a:t>
            </a:r>
            <a:br>
              <a:rPr lang="en" sz="1300">
                <a:solidFill>
                  <a:schemeClr val="dk1"/>
                </a:solidFill>
                <a:latin typeface="Roboto Serif Medium"/>
                <a:ea typeface="Roboto Serif Medium"/>
                <a:cs typeface="Roboto Serif Medium"/>
                <a:sym typeface="Roboto Serif Medium"/>
              </a:rPr>
            </a:br>
            <a:r>
              <a:rPr lang="en" sz="1300">
                <a:solidFill>
                  <a:srgbClr val="188038"/>
                </a:solidFill>
                <a:latin typeface="Source Code Pro Medium"/>
                <a:ea typeface="Source Code Pro Medium"/>
                <a:cs typeface="Source Code Pro Medium"/>
                <a:sym typeface="Source Code Pro Medium"/>
              </a:rPr>
              <a:t>String str = "hello";</a:t>
            </a:r>
            <a:endParaRPr sz="1300">
              <a:solidFill>
                <a:srgbClr val="188038"/>
              </a:solidFill>
              <a:latin typeface="Source Code Pro Medium"/>
              <a:ea typeface="Source Code Pro Medium"/>
              <a:cs typeface="Source Code Pro Medium"/>
              <a:sym typeface="Source Code Pro Medium"/>
            </a:endParaRPr>
          </a:p>
          <a:p>
            <a:pPr indent="0" lvl="0" marL="0" marR="0" rtl="0" algn="l">
              <a:lnSpc>
                <a:spcPct val="100000"/>
              </a:lnSpc>
              <a:spcBef>
                <a:spcPts val="0"/>
              </a:spcBef>
              <a:spcAft>
                <a:spcPts val="0"/>
              </a:spcAft>
              <a:buClr>
                <a:schemeClr val="dk1"/>
              </a:buClr>
              <a:buSzPts val="1100"/>
              <a:buFont typeface="Arial"/>
              <a:buNone/>
            </a:pPr>
            <a:r>
              <a:rPr lang="en" sz="1300">
                <a:solidFill>
                  <a:srgbClr val="188038"/>
                </a:solidFill>
                <a:latin typeface="Source Code Pro Medium"/>
                <a:ea typeface="Source Code Pro Medium"/>
                <a:cs typeface="Source Code Pro Medium"/>
                <a:sym typeface="Source Code Pro Medium"/>
              </a:rPr>
              <a:t>String upper = str.toUpperCase(); </a:t>
            </a:r>
            <a:endParaRPr sz="1300">
              <a:solidFill>
                <a:srgbClr val="188038"/>
              </a:solidFill>
              <a:latin typeface="Source Code Pro Medium"/>
              <a:ea typeface="Source Code Pro Medium"/>
              <a:cs typeface="Source Code Pro Medium"/>
              <a:sym typeface="Source Code Pro Medium"/>
            </a:endParaRPr>
          </a:p>
          <a:p>
            <a:pPr indent="0" lvl="0" marL="0" marR="0" rtl="0" algn="l">
              <a:lnSpc>
                <a:spcPct val="100000"/>
              </a:lnSpc>
              <a:spcBef>
                <a:spcPts val="0"/>
              </a:spcBef>
              <a:spcAft>
                <a:spcPts val="0"/>
              </a:spcAft>
              <a:buClr>
                <a:schemeClr val="dk1"/>
              </a:buClr>
              <a:buSzPts val="1100"/>
              <a:buFont typeface="Arial"/>
              <a:buNone/>
            </a:pPr>
            <a:r>
              <a:rPr lang="en" sz="1300">
                <a:solidFill>
                  <a:srgbClr val="188038"/>
                </a:solidFill>
                <a:latin typeface="Source Code Pro Medium"/>
                <a:ea typeface="Source Code Pro Medium"/>
                <a:cs typeface="Source Code Pro Medium"/>
                <a:sym typeface="Source Code Pro Medium"/>
              </a:rPr>
              <a:t>System.out.println(upper);        </a:t>
            </a:r>
            <a:endParaRPr sz="1300">
              <a:solidFill>
                <a:srgbClr val="188038"/>
              </a:solidFill>
              <a:latin typeface="Source Code Pro Medium"/>
              <a:ea typeface="Source Code Pro Medium"/>
              <a:cs typeface="Source Code Pro Medium"/>
              <a:sym typeface="Source Code Pro Medium"/>
            </a:endParaRPr>
          </a:p>
          <a:p>
            <a:pPr indent="0" lvl="0" marL="0" marR="0" rtl="0" algn="l">
              <a:lnSpc>
                <a:spcPct val="100000"/>
              </a:lnSpc>
              <a:spcBef>
                <a:spcPts val="0"/>
              </a:spcBef>
              <a:spcAft>
                <a:spcPts val="0"/>
              </a:spcAft>
              <a:buClr>
                <a:schemeClr val="dk1"/>
              </a:buClr>
              <a:buSzPts val="1100"/>
              <a:buFont typeface="Arial"/>
              <a:buNone/>
            </a:pPr>
            <a:r>
              <a:t/>
            </a:r>
            <a:endParaRPr sz="1300">
              <a:solidFill>
                <a:srgbClr val="188038"/>
              </a:solidFill>
              <a:latin typeface="Source Code Pro Medium"/>
              <a:ea typeface="Source Code Pro Medium"/>
              <a:cs typeface="Source Code Pro Medium"/>
              <a:sym typeface="Source Code Pro Medium"/>
            </a:endParaRPr>
          </a:p>
          <a:p>
            <a:pPr indent="0" lvl="0" marL="0" marR="0" rtl="0" algn="l">
              <a:lnSpc>
                <a:spcPct val="100000"/>
              </a:lnSpc>
              <a:spcBef>
                <a:spcPts val="0"/>
              </a:spcBef>
              <a:spcAft>
                <a:spcPts val="0"/>
              </a:spcAft>
              <a:buClr>
                <a:schemeClr val="dk1"/>
              </a:buClr>
              <a:buSzPts val="1100"/>
              <a:buFont typeface="Arial"/>
              <a:buNone/>
            </a:pPr>
            <a:r>
              <a:rPr b="1" lang="en" sz="1300">
                <a:solidFill>
                  <a:schemeClr val="dk1"/>
                </a:solidFill>
                <a:latin typeface="Roboto Serif"/>
                <a:ea typeface="Roboto Serif"/>
                <a:cs typeface="Roboto Serif"/>
                <a:sym typeface="Roboto Serif"/>
              </a:rPr>
              <a:t>Output:</a:t>
            </a:r>
            <a:r>
              <a:rPr lang="en" sz="1300">
                <a:solidFill>
                  <a:srgbClr val="188038"/>
                </a:solidFill>
                <a:latin typeface="Source Code Pro Medium"/>
                <a:ea typeface="Source Code Pro Medium"/>
                <a:cs typeface="Source Code Pro Medium"/>
                <a:sym typeface="Source Code Pro Medium"/>
              </a:rPr>
              <a:t> HELLO</a:t>
            </a:r>
            <a:endParaRPr sz="1300">
              <a:solidFill>
                <a:srgbClr val="188038"/>
              </a:solidFill>
              <a:latin typeface="Source Code Pro Medium"/>
              <a:ea typeface="Source Code Pro Medium"/>
              <a:cs typeface="Source Code Pro Medium"/>
              <a:sym typeface="Source Code Pro Medium"/>
            </a:endParaRPr>
          </a:p>
          <a:p>
            <a:pPr indent="0" lvl="0" marL="0" rtl="0" algn="l">
              <a:spcBef>
                <a:spcPts val="0"/>
              </a:spcBef>
              <a:spcAft>
                <a:spcPts val="1200"/>
              </a:spcAft>
              <a:buClr>
                <a:schemeClr val="dk1"/>
              </a:buClr>
              <a:buSzPts val="1100"/>
              <a:buFont typeface="Arial"/>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631" name="Shape 1631"/>
        <p:cNvGrpSpPr/>
        <p:nvPr/>
      </p:nvGrpSpPr>
      <p:grpSpPr>
        <a:xfrm>
          <a:off x="0" y="0"/>
          <a:ext cx="0" cy="0"/>
          <a:chOff x="0" y="0"/>
          <a:chExt cx="0" cy="0"/>
        </a:xfrm>
      </p:grpSpPr>
      <p:sp>
        <p:nvSpPr>
          <p:cNvPr id="1632" name="Google Shape;1632;p10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Group08</a:t>
            </a:r>
            <a:endParaRPr/>
          </a:p>
        </p:txBody>
      </p:sp>
      <p:sp>
        <p:nvSpPr>
          <p:cNvPr id="1633" name="Google Shape;1633;p10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22127010: Đỗ Tân Ngọc Anh</a:t>
            </a:r>
            <a:endParaRPr/>
          </a:p>
          <a:p>
            <a:pPr indent="-342900" lvl="0" marL="457200" rtl="0" algn="l">
              <a:spcBef>
                <a:spcPts val="0"/>
              </a:spcBef>
              <a:spcAft>
                <a:spcPts val="0"/>
              </a:spcAft>
              <a:buSzPts val="1800"/>
              <a:buChar char="-"/>
            </a:pPr>
            <a:r>
              <a:rPr lang="en"/>
              <a:t>22127119: Hồ Phước Hoàn</a:t>
            </a:r>
            <a:endParaRPr/>
          </a:p>
          <a:p>
            <a:pPr indent="-342900" lvl="0" marL="457200" rtl="0" algn="l">
              <a:spcBef>
                <a:spcPts val="0"/>
              </a:spcBef>
              <a:spcAft>
                <a:spcPts val="0"/>
              </a:spcAft>
              <a:buSzPts val="1800"/>
              <a:buChar char="-"/>
            </a:pPr>
            <a:r>
              <a:rPr lang="en"/>
              <a:t>22127176: Huỳnh Nguyễn Minh Khang </a:t>
            </a:r>
            <a:endParaRPr/>
          </a:p>
          <a:p>
            <a:pPr indent="-342900" lvl="0" marL="457200" rtl="0" algn="l">
              <a:spcBef>
                <a:spcPts val="0"/>
              </a:spcBef>
              <a:spcAft>
                <a:spcPts val="0"/>
              </a:spcAft>
              <a:buSzPts val="1800"/>
              <a:buChar char="-"/>
            </a:pPr>
            <a:r>
              <a:rPr lang="en"/>
              <a:t>22127490: N</a:t>
            </a:r>
            <a:r>
              <a:rPr lang="en"/>
              <a:t>guyễn Thị Thuỳ Uyên</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637" name="Shape 1637"/>
        <p:cNvGrpSpPr/>
        <p:nvPr/>
      </p:nvGrpSpPr>
      <p:grpSpPr>
        <a:xfrm>
          <a:off x="0" y="0"/>
          <a:ext cx="0" cy="0"/>
          <a:chOff x="0" y="0"/>
          <a:chExt cx="0" cy="0"/>
        </a:xfrm>
      </p:grpSpPr>
      <p:sp>
        <p:nvSpPr>
          <p:cNvPr id="1638" name="Google Shape;1638;p11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Roboto Mono"/>
              <a:buChar char="●"/>
            </a:pPr>
            <a:r>
              <a:rPr b="1" lang="en">
                <a:latin typeface="Roboto Mono"/>
                <a:ea typeface="Roboto Mono"/>
                <a:cs typeface="Roboto Mono"/>
                <a:sym typeface="Roboto Mono"/>
              </a:rPr>
              <a:t>String substring(int start, int end)</a:t>
            </a:r>
            <a:endParaRPr>
              <a:latin typeface="Roboto Mono"/>
              <a:ea typeface="Roboto Mono"/>
              <a:cs typeface="Roboto Mono"/>
              <a:sym typeface="Roboto Mono"/>
            </a:endParaRPr>
          </a:p>
          <a:p>
            <a:pPr indent="-323850" lvl="1" marL="914400" rtl="0" algn="just">
              <a:spcBef>
                <a:spcPts val="0"/>
              </a:spcBef>
              <a:spcAft>
                <a:spcPts val="0"/>
              </a:spcAft>
              <a:buSzPts val="1500"/>
              <a:buFont typeface="Nunito"/>
              <a:buChar char="○"/>
            </a:pPr>
            <a:r>
              <a:rPr lang="en" sz="1500">
                <a:latin typeface="Nunito"/>
                <a:ea typeface="Nunito"/>
                <a:cs typeface="Nunito"/>
                <a:sym typeface="Nunito"/>
              </a:rPr>
              <a:t>Return the new string that contains a subsequence of characters currently contained in this character sequence. </a:t>
            </a:r>
            <a:endParaRPr sz="1500">
              <a:latin typeface="Nunito"/>
              <a:ea typeface="Nunito"/>
              <a:cs typeface="Nunito"/>
              <a:sym typeface="Nunito"/>
            </a:endParaRPr>
          </a:p>
          <a:p>
            <a:pPr indent="-323850" lvl="1" marL="914400" rtl="0" algn="just">
              <a:spcBef>
                <a:spcPts val="0"/>
              </a:spcBef>
              <a:spcAft>
                <a:spcPts val="0"/>
              </a:spcAft>
              <a:buSzPts val="1500"/>
              <a:buFont typeface="Nunito"/>
              <a:buChar char="○"/>
            </a:pPr>
            <a:r>
              <a:rPr lang="en" sz="1500">
                <a:latin typeface="Nunito"/>
                <a:ea typeface="Nunito"/>
                <a:cs typeface="Nunito"/>
                <a:sym typeface="Nunito"/>
              </a:rPr>
              <a:t>This string begin at the index “</a:t>
            </a:r>
            <a:r>
              <a:rPr i="1" lang="en" sz="1500">
                <a:latin typeface="Nunito"/>
                <a:ea typeface="Nunito"/>
                <a:cs typeface="Nunito"/>
                <a:sym typeface="Nunito"/>
              </a:rPr>
              <a:t>start” </a:t>
            </a:r>
            <a:r>
              <a:rPr lang="en" sz="1500">
                <a:latin typeface="Nunito"/>
                <a:ea typeface="Nunito"/>
                <a:cs typeface="Nunito"/>
                <a:sym typeface="Nunito"/>
              </a:rPr>
              <a:t>and end at index “</a:t>
            </a:r>
            <a:r>
              <a:rPr i="1" lang="en" sz="1500">
                <a:latin typeface="Nunito"/>
                <a:ea typeface="Nunito"/>
                <a:cs typeface="Nunito"/>
                <a:sym typeface="Nunito"/>
              </a:rPr>
              <a:t>end - 1”</a:t>
            </a:r>
            <a:r>
              <a:rPr lang="en" sz="1500">
                <a:latin typeface="Nunito"/>
                <a:ea typeface="Nunito"/>
                <a:cs typeface="Nunito"/>
                <a:sym typeface="Nunito"/>
              </a:rPr>
              <a:t>.</a:t>
            </a:r>
            <a:endParaRPr sz="1500">
              <a:latin typeface="Roboto Mono"/>
              <a:ea typeface="Roboto Mono"/>
              <a:cs typeface="Roboto Mono"/>
              <a:sym typeface="Roboto Mono"/>
            </a:endParaRPr>
          </a:p>
        </p:txBody>
      </p:sp>
      <p:sp>
        <p:nvSpPr>
          <p:cNvPr id="1639" name="Google Shape;1639;p11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Group08 - StringBuilder</a:t>
            </a:r>
            <a:endParaRPr/>
          </a:p>
        </p:txBody>
      </p:sp>
      <p:sp>
        <p:nvSpPr>
          <p:cNvPr id="1640" name="Google Shape;1640;p110"/>
          <p:cNvSpPr/>
          <p:nvPr/>
        </p:nvSpPr>
        <p:spPr>
          <a:xfrm>
            <a:off x="1253348" y="2803975"/>
            <a:ext cx="6637300" cy="1517150"/>
          </a:xfrm>
          <a:prstGeom prst="flowChartProcess">
            <a:avLst/>
          </a:prstGeom>
          <a:solidFill>
            <a:srgbClr val="20124D"/>
          </a:solidFill>
          <a:ln cap="flat" cmpd="sng" w="38100">
            <a:solidFill>
              <a:srgbClr val="73D0FF"/>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lnSpc>
                <a:spcPct val="150000"/>
              </a:lnSpc>
              <a:spcBef>
                <a:spcPts val="0"/>
              </a:spcBef>
              <a:spcAft>
                <a:spcPts val="0"/>
              </a:spcAft>
              <a:buNone/>
            </a:pPr>
            <a:r>
              <a:t/>
            </a:r>
            <a:endParaRPr sz="1600">
              <a:solidFill>
                <a:srgbClr val="73D0FF"/>
              </a:solidFill>
              <a:latin typeface="Roboto Mono"/>
              <a:ea typeface="Roboto Mono"/>
              <a:cs typeface="Roboto Mono"/>
              <a:sym typeface="Roboto Mono"/>
            </a:endParaRPr>
          </a:p>
          <a:p>
            <a:pPr indent="457200" lvl="0" marL="0" rtl="0" algn="l">
              <a:lnSpc>
                <a:spcPct val="150000"/>
              </a:lnSpc>
              <a:spcBef>
                <a:spcPts val="0"/>
              </a:spcBef>
              <a:spcAft>
                <a:spcPts val="0"/>
              </a:spcAft>
              <a:buNone/>
            </a:pPr>
            <a:r>
              <a:rPr lang="en" sz="1600">
                <a:solidFill>
                  <a:srgbClr val="73D0FF"/>
                </a:solidFill>
                <a:latin typeface="Roboto Mono"/>
                <a:ea typeface="Roboto Mono"/>
                <a:cs typeface="Roboto Mono"/>
                <a:sym typeface="Roboto Mono"/>
              </a:rPr>
              <a:t>StringBuilder</a:t>
            </a:r>
            <a:r>
              <a:rPr lang="en" sz="1600">
                <a:solidFill>
                  <a:srgbClr val="CCCAC2"/>
                </a:solidFill>
                <a:latin typeface="Roboto Mono"/>
                <a:ea typeface="Roboto Mono"/>
                <a:cs typeface="Roboto Mono"/>
                <a:sym typeface="Roboto Mono"/>
              </a:rPr>
              <a:t> s </a:t>
            </a:r>
            <a:r>
              <a:rPr lang="en" sz="1600">
                <a:solidFill>
                  <a:srgbClr val="F29E74"/>
                </a:solidFill>
                <a:latin typeface="Roboto Mono"/>
                <a:ea typeface="Roboto Mono"/>
                <a:cs typeface="Roboto Mono"/>
                <a:sym typeface="Roboto Mono"/>
              </a:rPr>
              <a:t>=</a:t>
            </a:r>
            <a:r>
              <a:rPr lang="en" sz="1600">
                <a:solidFill>
                  <a:srgbClr val="CCCAC2"/>
                </a:solidFill>
                <a:latin typeface="Roboto Mono"/>
                <a:ea typeface="Roboto Mono"/>
                <a:cs typeface="Roboto Mono"/>
                <a:sym typeface="Roboto Mono"/>
              </a:rPr>
              <a:t> </a:t>
            </a:r>
            <a:r>
              <a:rPr lang="en" sz="1600">
                <a:solidFill>
                  <a:srgbClr val="FFAD66"/>
                </a:solidFill>
                <a:latin typeface="Roboto Mono"/>
                <a:ea typeface="Roboto Mono"/>
                <a:cs typeface="Roboto Mono"/>
                <a:sym typeface="Roboto Mono"/>
              </a:rPr>
              <a:t>new</a:t>
            </a:r>
            <a:r>
              <a:rPr lang="en" sz="1600">
                <a:solidFill>
                  <a:srgbClr val="CCCAC2"/>
                </a:solidFill>
                <a:latin typeface="Roboto Mono"/>
                <a:ea typeface="Roboto Mono"/>
                <a:cs typeface="Roboto Mono"/>
                <a:sym typeface="Roboto Mono"/>
              </a:rPr>
              <a:t> </a:t>
            </a:r>
            <a:r>
              <a:rPr lang="en" sz="1600">
                <a:solidFill>
                  <a:srgbClr val="FFD173"/>
                </a:solidFill>
                <a:latin typeface="Roboto Mono"/>
                <a:ea typeface="Roboto Mono"/>
                <a:cs typeface="Roboto Mono"/>
                <a:sym typeface="Roboto Mono"/>
              </a:rPr>
              <a:t>StringBuilder</a:t>
            </a:r>
            <a:r>
              <a:rPr lang="en" sz="1600">
                <a:solidFill>
                  <a:srgbClr val="CCCAC2"/>
                </a:solidFill>
                <a:latin typeface="Roboto Mono"/>
                <a:ea typeface="Roboto Mono"/>
                <a:cs typeface="Roboto Mono"/>
                <a:sym typeface="Roboto Mono"/>
              </a:rPr>
              <a:t>(“Hello”);</a:t>
            </a:r>
            <a:endParaRPr sz="1600">
              <a:solidFill>
                <a:srgbClr val="CCCAC2"/>
              </a:solidFill>
              <a:latin typeface="Roboto Mono"/>
              <a:ea typeface="Roboto Mono"/>
              <a:cs typeface="Roboto Mono"/>
              <a:sym typeface="Roboto Mono"/>
            </a:endParaRPr>
          </a:p>
          <a:p>
            <a:pPr indent="0" lvl="0" marL="0" rtl="0" algn="ctr">
              <a:lnSpc>
                <a:spcPct val="150000"/>
              </a:lnSpc>
              <a:spcBef>
                <a:spcPts val="0"/>
              </a:spcBef>
              <a:spcAft>
                <a:spcPts val="0"/>
              </a:spcAft>
              <a:buNone/>
            </a:pPr>
            <a:r>
              <a:rPr lang="en" sz="1600">
                <a:solidFill>
                  <a:srgbClr val="73D0FF"/>
                </a:solidFill>
                <a:latin typeface="Roboto Mono"/>
                <a:ea typeface="Roboto Mono"/>
                <a:cs typeface="Roboto Mono"/>
                <a:sym typeface="Roboto Mono"/>
              </a:rPr>
              <a:t>String</a:t>
            </a:r>
            <a:r>
              <a:rPr lang="en" sz="1600">
                <a:solidFill>
                  <a:srgbClr val="CCCAC2"/>
                </a:solidFill>
                <a:latin typeface="Roboto Mono"/>
                <a:ea typeface="Roboto Mono"/>
                <a:cs typeface="Roboto Mono"/>
                <a:sym typeface="Roboto Mono"/>
              </a:rPr>
              <a:t> str </a:t>
            </a:r>
            <a:r>
              <a:rPr lang="en" sz="1600">
                <a:solidFill>
                  <a:srgbClr val="F29E74"/>
                </a:solidFill>
                <a:latin typeface="Roboto Mono"/>
                <a:ea typeface="Roboto Mono"/>
                <a:cs typeface="Roboto Mono"/>
                <a:sym typeface="Roboto Mono"/>
              </a:rPr>
              <a:t>=</a:t>
            </a:r>
            <a:r>
              <a:rPr lang="en" sz="1600">
                <a:solidFill>
                  <a:srgbClr val="CCCAC2"/>
                </a:solidFill>
                <a:latin typeface="Roboto Mono"/>
                <a:ea typeface="Roboto Mono"/>
                <a:cs typeface="Roboto Mono"/>
                <a:sym typeface="Roboto Mono"/>
              </a:rPr>
              <a:t> s.</a:t>
            </a:r>
            <a:r>
              <a:rPr lang="en" sz="1600">
                <a:solidFill>
                  <a:srgbClr val="FFD173"/>
                </a:solidFill>
                <a:latin typeface="Roboto Mono"/>
                <a:ea typeface="Roboto Mono"/>
                <a:cs typeface="Roboto Mono"/>
                <a:sym typeface="Roboto Mono"/>
              </a:rPr>
              <a:t>substring</a:t>
            </a:r>
            <a:r>
              <a:rPr lang="en" sz="1600">
                <a:solidFill>
                  <a:srgbClr val="CCCAC2"/>
                </a:solidFill>
                <a:latin typeface="Roboto Mono"/>
                <a:ea typeface="Roboto Mono"/>
                <a:cs typeface="Roboto Mono"/>
                <a:sym typeface="Roboto Mono"/>
              </a:rPr>
              <a:t>(</a:t>
            </a:r>
            <a:r>
              <a:rPr lang="en" sz="1600">
                <a:solidFill>
                  <a:srgbClr val="DFBFFF"/>
                </a:solidFill>
                <a:latin typeface="Roboto Mono"/>
                <a:ea typeface="Roboto Mono"/>
                <a:cs typeface="Roboto Mono"/>
                <a:sym typeface="Roboto Mono"/>
              </a:rPr>
              <a:t>1</a:t>
            </a:r>
            <a:r>
              <a:rPr lang="en" sz="1600">
                <a:solidFill>
                  <a:srgbClr val="CCCAC2"/>
                </a:solidFill>
                <a:latin typeface="Roboto Mono"/>
                <a:ea typeface="Roboto Mono"/>
                <a:cs typeface="Roboto Mono"/>
                <a:sym typeface="Roboto Mono"/>
              </a:rPr>
              <a:t>, </a:t>
            </a:r>
            <a:r>
              <a:rPr lang="en" sz="1600">
                <a:solidFill>
                  <a:srgbClr val="DFBFFF"/>
                </a:solidFill>
                <a:latin typeface="Roboto Mono"/>
                <a:ea typeface="Roboto Mono"/>
                <a:cs typeface="Roboto Mono"/>
                <a:sym typeface="Roboto Mono"/>
              </a:rPr>
              <a:t>2</a:t>
            </a:r>
            <a:r>
              <a:rPr lang="en" sz="1600">
                <a:solidFill>
                  <a:srgbClr val="CCCAC2"/>
                </a:solidFill>
                <a:latin typeface="Roboto Mono"/>
                <a:ea typeface="Roboto Mono"/>
                <a:cs typeface="Roboto Mono"/>
                <a:sym typeface="Roboto Mono"/>
              </a:rPr>
              <a:t>); </a:t>
            </a:r>
            <a:r>
              <a:rPr i="1" lang="en" sz="1600">
                <a:solidFill>
                  <a:srgbClr val="B8CFE6"/>
                </a:solidFill>
                <a:latin typeface="Roboto Mono"/>
                <a:ea typeface="Roboto Mono"/>
                <a:cs typeface="Roboto Mono"/>
                <a:sym typeface="Roboto Mono"/>
              </a:rPr>
              <a:t>// Output: “e”</a:t>
            </a:r>
            <a:endParaRPr i="1" sz="1600">
              <a:solidFill>
                <a:srgbClr val="B8CFE6"/>
              </a:solidFill>
              <a:latin typeface="Roboto Mono"/>
              <a:ea typeface="Roboto Mono"/>
              <a:cs typeface="Roboto Mono"/>
              <a:sym typeface="Roboto Mono"/>
            </a:endParaRPr>
          </a:p>
          <a:p>
            <a:pPr indent="0" lvl="0" marL="457200" rtl="0" algn="l">
              <a:lnSpc>
                <a:spcPct val="115000"/>
              </a:lnSpc>
              <a:spcBef>
                <a:spcPts val="0"/>
              </a:spcBef>
              <a:spcAft>
                <a:spcPts val="1200"/>
              </a:spcAft>
              <a:buNone/>
            </a:pPr>
            <a:r>
              <a:t/>
            </a:r>
            <a:endParaRPr sz="1600">
              <a:solidFill>
                <a:schemeClr val="dk2"/>
              </a:solidFill>
              <a:latin typeface="Roboto Mono"/>
              <a:ea typeface="Roboto Mono"/>
              <a:cs typeface="Roboto Mono"/>
              <a:sym typeface="Roboto Mono"/>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644" name="Shape 1644"/>
        <p:cNvGrpSpPr/>
        <p:nvPr/>
      </p:nvGrpSpPr>
      <p:grpSpPr>
        <a:xfrm>
          <a:off x="0" y="0"/>
          <a:ext cx="0" cy="0"/>
          <a:chOff x="0" y="0"/>
          <a:chExt cx="0" cy="0"/>
        </a:xfrm>
      </p:grpSpPr>
      <p:sp>
        <p:nvSpPr>
          <p:cNvPr id="1645" name="Google Shape;1645;p11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latin typeface="Roboto Mono"/>
                <a:ea typeface="Roboto Mono"/>
                <a:cs typeface="Roboto Mono"/>
                <a:sym typeface="Roboto Mono"/>
              </a:rPr>
              <a:t>int codePointAt(int index)</a:t>
            </a:r>
            <a:endParaRPr/>
          </a:p>
          <a:p>
            <a:pPr indent="-323850" lvl="1" marL="914400" rtl="0" algn="l">
              <a:spcBef>
                <a:spcPts val="0"/>
              </a:spcBef>
              <a:spcAft>
                <a:spcPts val="0"/>
              </a:spcAft>
              <a:buSzPts val="1500"/>
              <a:buFont typeface="Nunito"/>
              <a:buChar char="○"/>
            </a:pPr>
            <a:r>
              <a:rPr lang="en" sz="1500">
                <a:latin typeface="Nunito"/>
                <a:ea typeface="Nunito"/>
                <a:cs typeface="Nunito"/>
                <a:sym typeface="Nunito"/>
              </a:rPr>
              <a:t>return the code point value (Unicode code point) of the character at the index.</a:t>
            </a:r>
            <a:endParaRPr sz="1500">
              <a:latin typeface="Nunito"/>
              <a:ea typeface="Nunito"/>
              <a:cs typeface="Nunito"/>
              <a:sym typeface="Nunito"/>
            </a:endParaRPr>
          </a:p>
          <a:p>
            <a:pPr indent="0" lvl="0" marL="0" rtl="0" algn="l">
              <a:spcBef>
                <a:spcPts val="1200"/>
              </a:spcBef>
              <a:spcAft>
                <a:spcPts val="0"/>
              </a:spcAft>
              <a:buClr>
                <a:schemeClr val="dk1"/>
              </a:buClr>
              <a:buSzPts val="1100"/>
              <a:buFont typeface="Arial"/>
              <a:buNone/>
            </a:pPr>
            <a:r>
              <a:t/>
            </a:r>
            <a:endParaRPr b="1" sz="2016">
              <a:latin typeface="Roboto Mono"/>
              <a:ea typeface="Roboto Mono"/>
              <a:cs typeface="Roboto Mono"/>
              <a:sym typeface="Roboto Mono"/>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646" name="Google Shape;1646;p11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Group08 - StringBuilder</a:t>
            </a:r>
            <a:endParaRPr/>
          </a:p>
        </p:txBody>
      </p:sp>
      <p:sp>
        <p:nvSpPr>
          <p:cNvPr id="1647" name="Google Shape;1647;p111"/>
          <p:cNvSpPr/>
          <p:nvPr/>
        </p:nvSpPr>
        <p:spPr>
          <a:xfrm>
            <a:off x="1253348" y="2800350"/>
            <a:ext cx="6637300" cy="1517150"/>
          </a:xfrm>
          <a:prstGeom prst="flowChartProcess">
            <a:avLst/>
          </a:prstGeom>
          <a:solidFill>
            <a:srgbClr val="20124D"/>
          </a:solidFill>
          <a:ln cap="flat" cmpd="sng" w="38100">
            <a:solidFill>
              <a:srgbClr val="73D0FF"/>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lnSpc>
                <a:spcPct val="150000"/>
              </a:lnSpc>
              <a:spcBef>
                <a:spcPts val="0"/>
              </a:spcBef>
              <a:spcAft>
                <a:spcPts val="0"/>
              </a:spcAft>
              <a:buNone/>
            </a:pPr>
            <a:r>
              <a:t/>
            </a:r>
            <a:endParaRPr sz="1600">
              <a:solidFill>
                <a:srgbClr val="73D0FF"/>
              </a:solidFill>
              <a:latin typeface="Roboto Mono"/>
              <a:ea typeface="Roboto Mono"/>
              <a:cs typeface="Roboto Mono"/>
              <a:sym typeface="Roboto Mono"/>
            </a:endParaRPr>
          </a:p>
          <a:p>
            <a:pPr indent="457200" lvl="0" marL="0" rtl="0" algn="l">
              <a:lnSpc>
                <a:spcPct val="150000"/>
              </a:lnSpc>
              <a:spcBef>
                <a:spcPts val="0"/>
              </a:spcBef>
              <a:spcAft>
                <a:spcPts val="0"/>
              </a:spcAft>
              <a:buNone/>
            </a:pPr>
            <a:r>
              <a:rPr lang="en" sz="1600">
                <a:solidFill>
                  <a:srgbClr val="73D0FF"/>
                </a:solidFill>
                <a:latin typeface="Roboto Mono"/>
                <a:ea typeface="Roboto Mono"/>
                <a:cs typeface="Roboto Mono"/>
                <a:sym typeface="Roboto Mono"/>
              </a:rPr>
              <a:t>StringBuilder</a:t>
            </a:r>
            <a:r>
              <a:rPr lang="en" sz="1600">
                <a:solidFill>
                  <a:srgbClr val="CCCAC2"/>
                </a:solidFill>
                <a:latin typeface="Roboto Mono"/>
                <a:ea typeface="Roboto Mono"/>
                <a:cs typeface="Roboto Mono"/>
                <a:sym typeface="Roboto Mono"/>
              </a:rPr>
              <a:t> s </a:t>
            </a:r>
            <a:r>
              <a:rPr lang="en" sz="1600">
                <a:solidFill>
                  <a:srgbClr val="F29E74"/>
                </a:solidFill>
                <a:latin typeface="Roboto Mono"/>
                <a:ea typeface="Roboto Mono"/>
                <a:cs typeface="Roboto Mono"/>
                <a:sym typeface="Roboto Mono"/>
              </a:rPr>
              <a:t>=</a:t>
            </a:r>
            <a:r>
              <a:rPr lang="en" sz="1600">
                <a:solidFill>
                  <a:srgbClr val="CCCAC2"/>
                </a:solidFill>
                <a:latin typeface="Roboto Mono"/>
                <a:ea typeface="Roboto Mono"/>
                <a:cs typeface="Roboto Mono"/>
                <a:sym typeface="Roboto Mono"/>
              </a:rPr>
              <a:t> </a:t>
            </a:r>
            <a:r>
              <a:rPr lang="en" sz="1600">
                <a:solidFill>
                  <a:srgbClr val="FFAD66"/>
                </a:solidFill>
                <a:latin typeface="Roboto Mono"/>
                <a:ea typeface="Roboto Mono"/>
                <a:cs typeface="Roboto Mono"/>
                <a:sym typeface="Roboto Mono"/>
              </a:rPr>
              <a:t>new</a:t>
            </a:r>
            <a:r>
              <a:rPr lang="en" sz="1600">
                <a:solidFill>
                  <a:srgbClr val="CCCAC2"/>
                </a:solidFill>
                <a:latin typeface="Roboto Mono"/>
                <a:ea typeface="Roboto Mono"/>
                <a:cs typeface="Roboto Mono"/>
                <a:sym typeface="Roboto Mono"/>
              </a:rPr>
              <a:t> </a:t>
            </a:r>
            <a:r>
              <a:rPr lang="en" sz="1600">
                <a:solidFill>
                  <a:srgbClr val="FFD173"/>
                </a:solidFill>
                <a:latin typeface="Roboto Mono"/>
                <a:ea typeface="Roboto Mono"/>
                <a:cs typeface="Roboto Mono"/>
                <a:sym typeface="Roboto Mono"/>
              </a:rPr>
              <a:t>StringBuilder</a:t>
            </a:r>
            <a:r>
              <a:rPr lang="en" sz="1600">
                <a:solidFill>
                  <a:srgbClr val="CCCAC2"/>
                </a:solidFill>
                <a:latin typeface="Roboto Mono"/>
                <a:ea typeface="Roboto Mono"/>
                <a:cs typeface="Roboto Mono"/>
                <a:sym typeface="Roboto Mono"/>
              </a:rPr>
              <a:t>(“Hello”);</a:t>
            </a:r>
            <a:endParaRPr sz="1600">
              <a:solidFill>
                <a:srgbClr val="CCCAC2"/>
              </a:solidFill>
              <a:latin typeface="Roboto Mono"/>
              <a:ea typeface="Roboto Mono"/>
              <a:cs typeface="Roboto Mono"/>
              <a:sym typeface="Roboto Mono"/>
            </a:endParaRPr>
          </a:p>
          <a:p>
            <a:pPr indent="457200" lvl="0" marL="0" rtl="0" algn="l">
              <a:lnSpc>
                <a:spcPct val="150000"/>
              </a:lnSpc>
              <a:spcBef>
                <a:spcPts val="0"/>
              </a:spcBef>
              <a:spcAft>
                <a:spcPts val="0"/>
              </a:spcAft>
              <a:buNone/>
            </a:pPr>
            <a:r>
              <a:rPr lang="en" sz="1600">
                <a:solidFill>
                  <a:srgbClr val="73D0FF"/>
                </a:solidFill>
                <a:latin typeface="Roboto Mono"/>
                <a:ea typeface="Roboto Mono"/>
                <a:cs typeface="Roboto Mono"/>
                <a:sym typeface="Roboto Mono"/>
              </a:rPr>
              <a:t>int</a:t>
            </a:r>
            <a:r>
              <a:rPr lang="en" sz="1600">
                <a:solidFill>
                  <a:srgbClr val="CCCAC2"/>
                </a:solidFill>
                <a:latin typeface="Roboto Mono"/>
                <a:ea typeface="Roboto Mono"/>
                <a:cs typeface="Roboto Mono"/>
                <a:sym typeface="Roboto Mono"/>
              </a:rPr>
              <a:t> val </a:t>
            </a:r>
            <a:r>
              <a:rPr lang="en" sz="1600">
                <a:solidFill>
                  <a:srgbClr val="F29E74"/>
                </a:solidFill>
                <a:latin typeface="Roboto Mono"/>
                <a:ea typeface="Roboto Mono"/>
                <a:cs typeface="Roboto Mono"/>
                <a:sym typeface="Roboto Mono"/>
              </a:rPr>
              <a:t>=</a:t>
            </a:r>
            <a:r>
              <a:rPr lang="en" sz="1600">
                <a:solidFill>
                  <a:srgbClr val="CCCAC2"/>
                </a:solidFill>
                <a:latin typeface="Roboto Mono"/>
                <a:ea typeface="Roboto Mono"/>
                <a:cs typeface="Roboto Mono"/>
                <a:sym typeface="Roboto Mono"/>
              </a:rPr>
              <a:t> s.</a:t>
            </a:r>
            <a:r>
              <a:rPr lang="en" sz="1600">
                <a:solidFill>
                  <a:srgbClr val="FFD173"/>
                </a:solidFill>
                <a:latin typeface="Roboto Mono"/>
                <a:ea typeface="Roboto Mono"/>
                <a:cs typeface="Roboto Mono"/>
                <a:sym typeface="Roboto Mono"/>
              </a:rPr>
              <a:t>codePointAt</a:t>
            </a:r>
            <a:r>
              <a:rPr lang="en" sz="1600">
                <a:solidFill>
                  <a:srgbClr val="CCCAC2"/>
                </a:solidFill>
                <a:latin typeface="Roboto Mono"/>
                <a:ea typeface="Roboto Mono"/>
                <a:cs typeface="Roboto Mono"/>
                <a:sym typeface="Roboto Mono"/>
              </a:rPr>
              <a:t>(</a:t>
            </a:r>
            <a:r>
              <a:rPr lang="en" sz="1600">
                <a:solidFill>
                  <a:srgbClr val="DFBFFF"/>
                </a:solidFill>
                <a:latin typeface="Roboto Mono"/>
                <a:ea typeface="Roboto Mono"/>
                <a:cs typeface="Roboto Mono"/>
                <a:sym typeface="Roboto Mono"/>
              </a:rPr>
              <a:t>0</a:t>
            </a:r>
            <a:r>
              <a:rPr lang="en" sz="1600">
                <a:solidFill>
                  <a:srgbClr val="CCCAC2"/>
                </a:solidFill>
                <a:latin typeface="Roboto Mono"/>
                <a:ea typeface="Roboto Mono"/>
                <a:cs typeface="Roboto Mono"/>
                <a:sym typeface="Roboto Mono"/>
              </a:rPr>
              <a:t>); </a:t>
            </a:r>
            <a:r>
              <a:rPr i="1" lang="en" sz="1600">
                <a:solidFill>
                  <a:srgbClr val="B8CFE6"/>
                </a:solidFill>
                <a:latin typeface="Roboto Mono"/>
                <a:ea typeface="Roboto Mono"/>
                <a:cs typeface="Roboto Mono"/>
                <a:sym typeface="Roboto Mono"/>
              </a:rPr>
              <a:t>// Output: 72</a:t>
            </a:r>
            <a:endParaRPr i="1" sz="1600">
              <a:solidFill>
                <a:srgbClr val="B8CFE6"/>
              </a:solidFill>
              <a:latin typeface="Roboto Mono"/>
              <a:ea typeface="Roboto Mono"/>
              <a:cs typeface="Roboto Mono"/>
              <a:sym typeface="Roboto Mono"/>
            </a:endParaRPr>
          </a:p>
          <a:p>
            <a:pPr indent="0" lvl="0" marL="457200" rtl="0" algn="l">
              <a:lnSpc>
                <a:spcPct val="115000"/>
              </a:lnSpc>
              <a:spcBef>
                <a:spcPts val="0"/>
              </a:spcBef>
              <a:spcAft>
                <a:spcPts val="1200"/>
              </a:spcAft>
              <a:buNone/>
            </a:pPr>
            <a:r>
              <a:t/>
            </a:r>
            <a:endParaRPr sz="1600">
              <a:solidFill>
                <a:schemeClr val="dk2"/>
              </a:solidFill>
              <a:latin typeface="Roboto Mono"/>
              <a:ea typeface="Roboto Mono"/>
              <a:cs typeface="Roboto Mono"/>
              <a:sym typeface="Roboto Mono"/>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651" name="Shape 1651"/>
        <p:cNvGrpSpPr/>
        <p:nvPr/>
      </p:nvGrpSpPr>
      <p:grpSpPr>
        <a:xfrm>
          <a:off x="0" y="0"/>
          <a:ext cx="0" cy="0"/>
          <a:chOff x="0" y="0"/>
          <a:chExt cx="0" cy="0"/>
        </a:xfrm>
      </p:grpSpPr>
      <p:sp>
        <p:nvSpPr>
          <p:cNvPr id="1652" name="Google Shape;1652;p11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latin typeface="Roboto Mono"/>
                <a:ea typeface="Roboto Mono"/>
                <a:cs typeface="Roboto Mono"/>
                <a:sym typeface="Roboto Mono"/>
              </a:rPr>
              <a:t>insert(int offset, String str)</a:t>
            </a:r>
            <a:endParaRPr b="1">
              <a:latin typeface="Roboto Mono"/>
              <a:ea typeface="Roboto Mono"/>
              <a:cs typeface="Roboto Mono"/>
              <a:sym typeface="Roboto Mono"/>
            </a:endParaRPr>
          </a:p>
          <a:p>
            <a:pPr indent="-323850" lvl="1" marL="914400" rtl="0" algn="l">
              <a:spcBef>
                <a:spcPts val="0"/>
              </a:spcBef>
              <a:spcAft>
                <a:spcPts val="0"/>
              </a:spcAft>
              <a:buSzPts val="1500"/>
              <a:buFont typeface="Nunito"/>
              <a:buChar char="○"/>
            </a:pPr>
            <a:r>
              <a:rPr lang="en" sz="1500">
                <a:latin typeface="Nunito"/>
                <a:ea typeface="Nunito"/>
                <a:cs typeface="Nunito"/>
                <a:sym typeface="Nunito"/>
              </a:rPr>
              <a:t>Inserts the string </a:t>
            </a:r>
            <a:r>
              <a:rPr b="1" i="1" lang="en" sz="1500">
                <a:latin typeface="Nunito"/>
                <a:ea typeface="Nunito"/>
                <a:cs typeface="Nunito"/>
                <a:sym typeface="Nunito"/>
              </a:rPr>
              <a:t>str </a:t>
            </a:r>
            <a:r>
              <a:rPr lang="en" sz="1500">
                <a:latin typeface="Nunito"/>
                <a:ea typeface="Nunito"/>
                <a:cs typeface="Nunito"/>
                <a:sym typeface="Nunito"/>
              </a:rPr>
              <a:t>into this character sequence at offset </a:t>
            </a:r>
            <a:r>
              <a:rPr b="1" i="1" lang="en" sz="1500">
                <a:latin typeface="Nunito"/>
                <a:ea typeface="Nunito"/>
                <a:cs typeface="Nunito"/>
                <a:sym typeface="Nunito"/>
              </a:rPr>
              <a:t>offset</a:t>
            </a:r>
            <a:r>
              <a:rPr lang="en" sz="1500">
                <a:latin typeface="Nunito"/>
                <a:ea typeface="Nunito"/>
                <a:cs typeface="Nunito"/>
                <a:sym typeface="Nunito"/>
              </a:rPr>
              <a:t>.</a:t>
            </a:r>
            <a:endParaRPr sz="1500">
              <a:latin typeface="Nunito"/>
              <a:ea typeface="Nunito"/>
              <a:cs typeface="Nunito"/>
              <a:sym typeface="Nunito"/>
            </a:endParaRPr>
          </a:p>
          <a:p>
            <a:pPr indent="-317500" lvl="1" marL="914400" rtl="0" algn="l">
              <a:spcBef>
                <a:spcPts val="0"/>
              </a:spcBef>
              <a:spcAft>
                <a:spcPts val="0"/>
              </a:spcAft>
              <a:buSzPts val="1400"/>
              <a:buChar char="○"/>
            </a:pPr>
            <a:r>
              <a:rPr lang="en" sz="1500">
                <a:latin typeface="Nunito"/>
                <a:ea typeface="Nunito"/>
                <a:cs typeface="Nunito"/>
                <a:sym typeface="Nunito"/>
              </a:rPr>
              <a:t>Throws: </a:t>
            </a:r>
            <a:r>
              <a:rPr lang="en">
                <a:latin typeface="Nunito"/>
                <a:ea typeface="Nunito"/>
                <a:cs typeface="Nunito"/>
                <a:sym typeface="Nunito"/>
              </a:rPr>
              <a:t>StringIndexOutOfBoundsException </a:t>
            </a:r>
            <a:r>
              <a:rPr lang="en" sz="1500">
                <a:latin typeface="Nunito"/>
                <a:ea typeface="Nunito"/>
                <a:cs typeface="Nunito"/>
                <a:sym typeface="Nunito"/>
              </a:rPr>
              <a:t>- if the offset is invalid.</a:t>
            </a:r>
            <a:endParaRPr/>
          </a:p>
          <a:p>
            <a:pPr indent="0" lvl="0" marL="0" rtl="0" algn="l">
              <a:spcBef>
                <a:spcPts val="1200"/>
              </a:spcBef>
              <a:spcAft>
                <a:spcPts val="0"/>
              </a:spcAft>
              <a:buNone/>
            </a:pPr>
            <a:r>
              <a:t/>
            </a:r>
            <a:endParaRPr i="1"/>
          </a:p>
          <a:p>
            <a:pPr indent="0" lvl="0" marL="0" rtl="0" algn="l">
              <a:spcBef>
                <a:spcPts val="1200"/>
              </a:spcBef>
              <a:spcAft>
                <a:spcPts val="1200"/>
              </a:spcAft>
              <a:buNone/>
            </a:pPr>
            <a:r>
              <a:t/>
            </a:r>
            <a:endParaRPr/>
          </a:p>
        </p:txBody>
      </p:sp>
      <p:sp>
        <p:nvSpPr>
          <p:cNvPr id="1653" name="Google Shape;1653;p11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Group08 - StringBuilder</a:t>
            </a:r>
            <a:endParaRPr/>
          </a:p>
        </p:txBody>
      </p:sp>
      <p:sp>
        <p:nvSpPr>
          <p:cNvPr id="1654" name="Google Shape;1654;p112"/>
          <p:cNvSpPr/>
          <p:nvPr/>
        </p:nvSpPr>
        <p:spPr>
          <a:xfrm>
            <a:off x="503863" y="2571750"/>
            <a:ext cx="8136275" cy="1939625"/>
          </a:xfrm>
          <a:prstGeom prst="flowChartProcess">
            <a:avLst/>
          </a:prstGeom>
          <a:solidFill>
            <a:srgbClr val="20124D"/>
          </a:solidFill>
          <a:ln cap="flat" cmpd="sng" w="38100">
            <a:solidFill>
              <a:srgbClr val="73D0FF"/>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lnSpc>
                <a:spcPct val="150000"/>
              </a:lnSpc>
              <a:spcBef>
                <a:spcPts val="0"/>
              </a:spcBef>
              <a:spcAft>
                <a:spcPts val="0"/>
              </a:spcAft>
              <a:buNone/>
            </a:pPr>
            <a:r>
              <a:t/>
            </a:r>
            <a:endParaRPr sz="1600">
              <a:solidFill>
                <a:srgbClr val="73D0FF"/>
              </a:solidFill>
              <a:latin typeface="Roboto Mono"/>
              <a:ea typeface="Roboto Mono"/>
              <a:cs typeface="Roboto Mono"/>
              <a:sym typeface="Roboto Mono"/>
            </a:endParaRPr>
          </a:p>
          <a:p>
            <a:pPr indent="457200" lvl="0" marL="0" rtl="0" algn="l">
              <a:lnSpc>
                <a:spcPct val="150000"/>
              </a:lnSpc>
              <a:spcBef>
                <a:spcPts val="0"/>
              </a:spcBef>
              <a:spcAft>
                <a:spcPts val="0"/>
              </a:spcAft>
              <a:buNone/>
            </a:pPr>
            <a:r>
              <a:rPr lang="en" sz="1600">
                <a:solidFill>
                  <a:srgbClr val="73D0FF"/>
                </a:solidFill>
                <a:latin typeface="Roboto Mono"/>
                <a:ea typeface="Roboto Mono"/>
                <a:cs typeface="Roboto Mono"/>
                <a:sym typeface="Roboto Mono"/>
              </a:rPr>
              <a:t>StringBuilder</a:t>
            </a:r>
            <a:r>
              <a:rPr lang="en" sz="1600">
                <a:solidFill>
                  <a:srgbClr val="CCCAC2"/>
                </a:solidFill>
                <a:latin typeface="Roboto Mono"/>
                <a:ea typeface="Roboto Mono"/>
                <a:cs typeface="Roboto Mono"/>
                <a:sym typeface="Roboto Mono"/>
              </a:rPr>
              <a:t> s1 </a:t>
            </a:r>
            <a:r>
              <a:rPr lang="en" sz="1600">
                <a:solidFill>
                  <a:srgbClr val="F29E74"/>
                </a:solidFill>
                <a:latin typeface="Roboto Mono"/>
                <a:ea typeface="Roboto Mono"/>
                <a:cs typeface="Roboto Mono"/>
                <a:sym typeface="Roboto Mono"/>
              </a:rPr>
              <a:t>=</a:t>
            </a:r>
            <a:r>
              <a:rPr lang="en" sz="1600">
                <a:solidFill>
                  <a:srgbClr val="CCCAC2"/>
                </a:solidFill>
                <a:latin typeface="Roboto Mono"/>
                <a:ea typeface="Roboto Mono"/>
                <a:cs typeface="Roboto Mono"/>
                <a:sym typeface="Roboto Mono"/>
              </a:rPr>
              <a:t> </a:t>
            </a:r>
            <a:r>
              <a:rPr lang="en" sz="1600">
                <a:solidFill>
                  <a:srgbClr val="FFAD66"/>
                </a:solidFill>
                <a:latin typeface="Roboto Mono"/>
                <a:ea typeface="Roboto Mono"/>
                <a:cs typeface="Roboto Mono"/>
                <a:sym typeface="Roboto Mono"/>
              </a:rPr>
              <a:t>new</a:t>
            </a:r>
            <a:r>
              <a:rPr lang="en" sz="1600">
                <a:solidFill>
                  <a:srgbClr val="CCCAC2"/>
                </a:solidFill>
                <a:latin typeface="Roboto Mono"/>
                <a:ea typeface="Roboto Mono"/>
                <a:cs typeface="Roboto Mono"/>
                <a:sym typeface="Roboto Mono"/>
              </a:rPr>
              <a:t> </a:t>
            </a:r>
            <a:r>
              <a:rPr lang="en" sz="1600">
                <a:solidFill>
                  <a:srgbClr val="FFD173"/>
                </a:solidFill>
                <a:latin typeface="Roboto Mono"/>
                <a:ea typeface="Roboto Mono"/>
                <a:cs typeface="Roboto Mono"/>
                <a:sym typeface="Roboto Mono"/>
              </a:rPr>
              <a:t>StringBuilder</a:t>
            </a:r>
            <a:r>
              <a:rPr lang="en" sz="1600">
                <a:solidFill>
                  <a:srgbClr val="CCCAC2"/>
                </a:solidFill>
                <a:latin typeface="Roboto Mono"/>
                <a:ea typeface="Roboto Mono"/>
                <a:cs typeface="Roboto Mono"/>
                <a:sym typeface="Roboto Mono"/>
              </a:rPr>
              <a:t>(“Hello Hello”);</a:t>
            </a:r>
            <a:endParaRPr sz="1600">
              <a:solidFill>
                <a:srgbClr val="CCCAC2"/>
              </a:solidFill>
              <a:latin typeface="Roboto Mono"/>
              <a:ea typeface="Roboto Mono"/>
              <a:cs typeface="Roboto Mono"/>
              <a:sym typeface="Roboto Mono"/>
            </a:endParaRPr>
          </a:p>
          <a:p>
            <a:pPr indent="457200" lvl="0" marL="0" rtl="0" algn="l">
              <a:lnSpc>
                <a:spcPct val="150000"/>
              </a:lnSpc>
              <a:spcBef>
                <a:spcPts val="0"/>
              </a:spcBef>
              <a:spcAft>
                <a:spcPts val="0"/>
              </a:spcAft>
              <a:buNone/>
            </a:pPr>
            <a:r>
              <a:rPr lang="en" sz="1600">
                <a:solidFill>
                  <a:srgbClr val="CCCAC2"/>
                </a:solidFill>
                <a:latin typeface="Roboto Mono"/>
                <a:ea typeface="Roboto Mono"/>
                <a:cs typeface="Roboto Mono"/>
                <a:sym typeface="Roboto Mono"/>
              </a:rPr>
              <a:t>s1.</a:t>
            </a:r>
            <a:r>
              <a:rPr lang="en" sz="1600">
                <a:solidFill>
                  <a:srgbClr val="FFD173"/>
                </a:solidFill>
                <a:latin typeface="Roboto Mono"/>
                <a:ea typeface="Roboto Mono"/>
                <a:cs typeface="Roboto Mono"/>
                <a:sym typeface="Roboto Mono"/>
              </a:rPr>
              <a:t>insert</a:t>
            </a:r>
            <a:r>
              <a:rPr lang="en" sz="1600">
                <a:solidFill>
                  <a:srgbClr val="CCCAC2"/>
                </a:solidFill>
                <a:latin typeface="Roboto Mono"/>
                <a:ea typeface="Roboto Mono"/>
                <a:cs typeface="Roboto Mono"/>
                <a:sym typeface="Roboto Mono"/>
              </a:rPr>
              <a:t>(</a:t>
            </a:r>
            <a:r>
              <a:rPr lang="en" sz="1600">
                <a:solidFill>
                  <a:srgbClr val="DFBFFF"/>
                </a:solidFill>
                <a:latin typeface="Roboto Mono"/>
                <a:ea typeface="Roboto Mono"/>
                <a:cs typeface="Roboto Mono"/>
                <a:sym typeface="Roboto Mono"/>
              </a:rPr>
              <a:t>6</a:t>
            </a:r>
            <a:r>
              <a:rPr lang="en" sz="1600">
                <a:solidFill>
                  <a:srgbClr val="CCCAC2"/>
                </a:solidFill>
                <a:latin typeface="Roboto Mono"/>
                <a:ea typeface="Roboto Mono"/>
                <a:cs typeface="Roboto Mono"/>
                <a:sym typeface="Roboto Mono"/>
              </a:rPr>
              <a:t>,</a:t>
            </a:r>
            <a:r>
              <a:rPr lang="en" sz="1600">
                <a:solidFill>
                  <a:srgbClr val="D5FF80"/>
                </a:solidFill>
                <a:latin typeface="Roboto Mono"/>
                <a:ea typeface="Roboto Mono"/>
                <a:cs typeface="Roboto Mono"/>
                <a:sym typeface="Roboto Mono"/>
              </a:rPr>
              <a:t>"Or"</a:t>
            </a:r>
            <a:r>
              <a:rPr lang="en" sz="1600">
                <a:solidFill>
                  <a:srgbClr val="CCCAC2"/>
                </a:solidFill>
                <a:latin typeface="Roboto Mono"/>
                <a:ea typeface="Roboto Mono"/>
                <a:cs typeface="Roboto Mono"/>
                <a:sym typeface="Roboto Mono"/>
              </a:rPr>
              <a:t>);</a:t>
            </a:r>
            <a:endParaRPr i="1" sz="1600">
              <a:solidFill>
                <a:srgbClr val="B8CFE6"/>
              </a:solidFill>
              <a:latin typeface="Roboto Mono"/>
              <a:ea typeface="Roboto Mono"/>
              <a:cs typeface="Roboto Mono"/>
              <a:sym typeface="Roboto Mono"/>
            </a:endParaRPr>
          </a:p>
          <a:p>
            <a:pPr indent="457200" lvl="0" marL="0" rtl="0" algn="l">
              <a:lnSpc>
                <a:spcPct val="150000"/>
              </a:lnSpc>
              <a:spcBef>
                <a:spcPts val="0"/>
              </a:spcBef>
              <a:spcAft>
                <a:spcPts val="0"/>
              </a:spcAft>
              <a:buClr>
                <a:schemeClr val="dk1"/>
              </a:buClr>
              <a:buSzPts val="1100"/>
              <a:buFont typeface="Arial"/>
              <a:buNone/>
            </a:pPr>
            <a:r>
              <a:rPr lang="en" sz="1600">
                <a:solidFill>
                  <a:srgbClr val="CCCAC2"/>
                </a:solidFill>
                <a:latin typeface="Roboto Mono"/>
                <a:ea typeface="Roboto Mono"/>
                <a:cs typeface="Roboto Mono"/>
                <a:sym typeface="Roboto Mono"/>
              </a:rPr>
              <a:t>System.out.</a:t>
            </a:r>
            <a:r>
              <a:rPr lang="en" sz="1600">
                <a:solidFill>
                  <a:srgbClr val="FFD173"/>
                </a:solidFill>
                <a:latin typeface="Roboto Mono"/>
                <a:ea typeface="Roboto Mono"/>
                <a:cs typeface="Roboto Mono"/>
                <a:sym typeface="Roboto Mono"/>
              </a:rPr>
              <a:t>println</a:t>
            </a:r>
            <a:r>
              <a:rPr lang="en" sz="1600">
                <a:solidFill>
                  <a:srgbClr val="CCCAC2"/>
                </a:solidFill>
                <a:latin typeface="Roboto Mono"/>
                <a:ea typeface="Roboto Mono"/>
                <a:cs typeface="Roboto Mono"/>
                <a:sym typeface="Roboto Mono"/>
              </a:rPr>
              <a:t>(</a:t>
            </a:r>
            <a:r>
              <a:rPr lang="en" sz="1600">
                <a:solidFill>
                  <a:srgbClr val="DFBFFF"/>
                </a:solidFill>
                <a:latin typeface="Roboto Mono"/>
                <a:ea typeface="Roboto Mono"/>
                <a:cs typeface="Roboto Mono"/>
                <a:sym typeface="Roboto Mono"/>
              </a:rPr>
              <a:t>s1.toString()</a:t>
            </a:r>
            <a:r>
              <a:rPr lang="en" sz="1600">
                <a:solidFill>
                  <a:srgbClr val="CCCAC2"/>
                </a:solidFill>
                <a:latin typeface="Roboto Mono"/>
                <a:ea typeface="Roboto Mono"/>
                <a:cs typeface="Roboto Mono"/>
                <a:sym typeface="Roboto Mono"/>
              </a:rPr>
              <a:t>); </a:t>
            </a:r>
            <a:r>
              <a:rPr i="1" lang="en" sz="1600">
                <a:solidFill>
                  <a:srgbClr val="B8CFE6"/>
                </a:solidFill>
                <a:latin typeface="Roboto Mono"/>
                <a:ea typeface="Roboto Mono"/>
                <a:cs typeface="Roboto Mono"/>
                <a:sym typeface="Roboto Mono"/>
              </a:rPr>
              <a:t>// Output: Hello Or Hello</a:t>
            </a:r>
            <a:endParaRPr sz="1600">
              <a:solidFill>
                <a:srgbClr val="CCCAC2"/>
              </a:solidFill>
              <a:latin typeface="Roboto Mono"/>
              <a:ea typeface="Roboto Mono"/>
              <a:cs typeface="Roboto Mono"/>
              <a:sym typeface="Roboto Mono"/>
            </a:endParaRPr>
          </a:p>
          <a:p>
            <a:pPr indent="0" lvl="0" marL="457200" rtl="0" algn="l">
              <a:lnSpc>
                <a:spcPct val="115000"/>
              </a:lnSpc>
              <a:spcBef>
                <a:spcPts val="0"/>
              </a:spcBef>
              <a:spcAft>
                <a:spcPts val="1200"/>
              </a:spcAft>
              <a:buNone/>
            </a:pPr>
            <a:r>
              <a:t/>
            </a:r>
            <a:endParaRPr sz="1600">
              <a:solidFill>
                <a:schemeClr val="dk2"/>
              </a:solidFill>
              <a:latin typeface="Roboto Mono"/>
              <a:ea typeface="Roboto Mono"/>
              <a:cs typeface="Roboto Mono"/>
              <a:sym typeface="Roboto Mono"/>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658" name="Shape 1658"/>
        <p:cNvGrpSpPr/>
        <p:nvPr/>
      </p:nvGrpSpPr>
      <p:grpSpPr>
        <a:xfrm>
          <a:off x="0" y="0"/>
          <a:ext cx="0" cy="0"/>
          <a:chOff x="0" y="0"/>
          <a:chExt cx="0" cy="0"/>
        </a:xfrm>
      </p:grpSpPr>
      <p:sp>
        <p:nvSpPr>
          <p:cNvPr id="1659" name="Google Shape;1659;p113"/>
          <p:cNvSpPr txBox="1"/>
          <p:nvPr>
            <p:ph idx="1" type="body"/>
          </p:nvPr>
        </p:nvSpPr>
        <p:spPr>
          <a:xfrm>
            <a:off x="311700" y="1152475"/>
            <a:ext cx="8733000" cy="3714300"/>
          </a:xfrm>
          <a:prstGeom prst="rect">
            <a:avLst/>
          </a:prstGeom>
        </p:spPr>
        <p:txBody>
          <a:bodyPr anchorCtr="0" anchor="t" bIns="91425" lIns="91425" spcFirstLastPara="1" rIns="91425" wrap="square" tIns="91425">
            <a:normAutofit/>
          </a:bodyPr>
          <a:lstStyle/>
          <a:p>
            <a:pPr indent="-343929" lvl="0" marL="457200" rtl="0" algn="l">
              <a:spcBef>
                <a:spcPts val="0"/>
              </a:spcBef>
              <a:spcAft>
                <a:spcPts val="0"/>
              </a:spcAft>
              <a:buSzPts val="1816"/>
              <a:buChar char="●"/>
            </a:pPr>
            <a:r>
              <a:rPr b="1" lang="en" sz="1816">
                <a:latin typeface="Roboto Mono"/>
                <a:ea typeface="Roboto Mono"/>
                <a:cs typeface="Roboto Mono"/>
                <a:sym typeface="Roboto Mono"/>
              </a:rPr>
              <a:t>indexOf(String str, int fromIndex)</a:t>
            </a:r>
            <a:r>
              <a:rPr b="1" lang="en" sz="1816"/>
              <a:t>: </a:t>
            </a:r>
            <a:endParaRPr b="1" sz="1816"/>
          </a:p>
          <a:p>
            <a:pPr indent="-318015" lvl="1" marL="914400" rtl="0" algn="l">
              <a:spcBef>
                <a:spcPts val="0"/>
              </a:spcBef>
              <a:spcAft>
                <a:spcPts val="0"/>
              </a:spcAft>
              <a:buSzPts val="1408"/>
              <a:buFont typeface="Nunito"/>
              <a:buChar char="○"/>
            </a:pPr>
            <a:r>
              <a:rPr lang="en" sz="1408">
                <a:latin typeface="Nunito"/>
                <a:ea typeface="Nunito"/>
                <a:cs typeface="Nunito"/>
                <a:sym typeface="Nunito"/>
              </a:rPr>
              <a:t>Returns the index of within this string of the first occurrence of substring </a:t>
            </a:r>
            <a:r>
              <a:rPr b="1" i="1" lang="en" sz="1408">
                <a:latin typeface="Nunito"/>
                <a:ea typeface="Nunito"/>
                <a:cs typeface="Nunito"/>
                <a:sym typeface="Nunito"/>
              </a:rPr>
              <a:t>str</a:t>
            </a:r>
            <a:r>
              <a:rPr lang="en" sz="1408">
                <a:latin typeface="Nunito"/>
                <a:ea typeface="Nunito"/>
                <a:cs typeface="Nunito"/>
                <a:sym typeface="Nunito"/>
              </a:rPr>
              <a:t>, starting from </a:t>
            </a:r>
            <a:r>
              <a:rPr b="1" i="1" lang="en" sz="1408">
                <a:latin typeface="Nunito"/>
                <a:ea typeface="Nunito"/>
                <a:cs typeface="Nunito"/>
                <a:sym typeface="Nunito"/>
              </a:rPr>
              <a:t>fromIndex</a:t>
            </a:r>
            <a:r>
              <a:rPr lang="en" sz="1408">
                <a:latin typeface="Nunito"/>
                <a:ea typeface="Nunito"/>
                <a:cs typeface="Nunito"/>
                <a:sym typeface="Nunito"/>
              </a:rPr>
              <a:t>.</a:t>
            </a:r>
            <a:endParaRPr sz="1408">
              <a:latin typeface="Nunito"/>
              <a:ea typeface="Nunito"/>
              <a:cs typeface="Nunito"/>
              <a:sym typeface="Nunito"/>
            </a:endParaRPr>
          </a:p>
          <a:p>
            <a:pPr indent="-324365" lvl="1" marL="914400" rtl="0" algn="l">
              <a:spcBef>
                <a:spcPts val="0"/>
              </a:spcBef>
              <a:spcAft>
                <a:spcPts val="0"/>
              </a:spcAft>
              <a:buSzPts val="1508"/>
              <a:buChar char="○"/>
            </a:pPr>
            <a:r>
              <a:rPr lang="en" sz="1508">
                <a:latin typeface="Nunito"/>
                <a:ea typeface="Nunito"/>
                <a:cs typeface="Nunito"/>
                <a:sym typeface="Nunito"/>
              </a:rPr>
              <a:t>If no substring is is found, returns </a:t>
            </a:r>
            <a:r>
              <a:rPr b="1" lang="en" sz="1508">
                <a:latin typeface="Nunito"/>
                <a:ea typeface="Nunito"/>
                <a:cs typeface="Nunito"/>
                <a:sym typeface="Nunito"/>
              </a:rPr>
              <a:t>-1</a:t>
            </a:r>
            <a:r>
              <a:rPr lang="en" sz="1508">
                <a:latin typeface="Nunito"/>
                <a:ea typeface="Nunito"/>
                <a:cs typeface="Nunito"/>
                <a:sym typeface="Nunito"/>
              </a:rPr>
              <a:t>.</a:t>
            </a:r>
            <a:endParaRPr sz="1508">
              <a:latin typeface="Nunito"/>
              <a:ea typeface="Nunito"/>
              <a:cs typeface="Nunito"/>
              <a:sym typeface="Nunito"/>
            </a:endParaRPr>
          </a:p>
          <a:p>
            <a:pPr indent="0" lvl="0" marL="0" rtl="0" algn="l">
              <a:spcBef>
                <a:spcPts val="1200"/>
              </a:spcBef>
              <a:spcAft>
                <a:spcPts val="0"/>
              </a:spcAft>
              <a:buNone/>
            </a:pPr>
            <a:r>
              <a:t/>
            </a:r>
            <a:endParaRPr sz="1508">
              <a:latin typeface="Nunito"/>
              <a:ea typeface="Nunito"/>
              <a:cs typeface="Nunito"/>
              <a:sym typeface="Nunito"/>
            </a:endParaRPr>
          </a:p>
          <a:p>
            <a:pPr indent="0" lvl="0" marL="0" rtl="0" algn="l">
              <a:lnSpc>
                <a:spcPct val="100000"/>
              </a:lnSpc>
              <a:spcBef>
                <a:spcPts val="1200"/>
              </a:spcBef>
              <a:spcAft>
                <a:spcPts val="0"/>
              </a:spcAft>
              <a:buClr>
                <a:schemeClr val="dk1"/>
              </a:buClr>
              <a:buSzPts val="1100"/>
              <a:buFont typeface="Arial"/>
              <a:buNone/>
            </a:pPr>
            <a:r>
              <a:t/>
            </a:r>
            <a:endParaRPr i="1">
              <a:latin typeface="Roboto Mono"/>
              <a:ea typeface="Roboto Mono"/>
              <a:cs typeface="Roboto Mono"/>
              <a:sym typeface="Roboto Mono"/>
            </a:endParaRPr>
          </a:p>
          <a:p>
            <a:pPr indent="0" lvl="0" marL="0" rtl="0" algn="l">
              <a:spcBef>
                <a:spcPts val="1200"/>
              </a:spcBef>
              <a:spcAft>
                <a:spcPts val="1200"/>
              </a:spcAft>
              <a:buNone/>
            </a:pPr>
            <a:r>
              <a:t/>
            </a:r>
            <a:endParaRPr/>
          </a:p>
        </p:txBody>
      </p:sp>
      <p:sp>
        <p:nvSpPr>
          <p:cNvPr id="1660" name="Google Shape;1660;p11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Group08 - StringBuilder</a:t>
            </a:r>
            <a:endParaRPr/>
          </a:p>
        </p:txBody>
      </p:sp>
      <p:sp>
        <p:nvSpPr>
          <p:cNvPr id="1661" name="Google Shape;1661;p113"/>
          <p:cNvSpPr/>
          <p:nvPr/>
        </p:nvSpPr>
        <p:spPr>
          <a:xfrm>
            <a:off x="503863" y="2571750"/>
            <a:ext cx="8136275" cy="1939625"/>
          </a:xfrm>
          <a:prstGeom prst="flowChartProcess">
            <a:avLst/>
          </a:prstGeom>
          <a:solidFill>
            <a:srgbClr val="20124D"/>
          </a:solidFill>
          <a:ln cap="flat" cmpd="sng" w="38100">
            <a:solidFill>
              <a:srgbClr val="73D0FF"/>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lnSpc>
                <a:spcPct val="134210"/>
              </a:lnSpc>
              <a:spcBef>
                <a:spcPts val="0"/>
              </a:spcBef>
              <a:spcAft>
                <a:spcPts val="0"/>
              </a:spcAft>
              <a:buClr>
                <a:schemeClr val="dk1"/>
              </a:buClr>
              <a:buSzPts val="1100"/>
              <a:buFont typeface="Arial"/>
              <a:buNone/>
            </a:pPr>
            <a:r>
              <a:rPr lang="en" sz="1500">
                <a:solidFill>
                  <a:srgbClr val="73D0FF"/>
                </a:solidFill>
                <a:latin typeface="Roboto Mono"/>
                <a:ea typeface="Roboto Mono"/>
                <a:cs typeface="Roboto Mono"/>
                <a:sym typeface="Roboto Mono"/>
              </a:rPr>
              <a:t>StringBuilder</a:t>
            </a:r>
            <a:r>
              <a:rPr lang="en" sz="1500">
                <a:solidFill>
                  <a:srgbClr val="CCCAC2"/>
                </a:solidFill>
                <a:latin typeface="Roboto Mono"/>
                <a:ea typeface="Roboto Mono"/>
                <a:cs typeface="Roboto Mono"/>
                <a:sym typeface="Roboto Mono"/>
              </a:rPr>
              <a:t> s1 </a:t>
            </a:r>
            <a:r>
              <a:rPr lang="en" sz="1500">
                <a:solidFill>
                  <a:srgbClr val="F29E74"/>
                </a:solidFill>
                <a:latin typeface="Roboto Mono"/>
                <a:ea typeface="Roboto Mono"/>
                <a:cs typeface="Roboto Mono"/>
                <a:sym typeface="Roboto Mono"/>
              </a:rPr>
              <a:t>=</a:t>
            </a:r>
            <a:r>
              <a:rPr lang="en" sz="1500">
                <a:solidFill>
                  <a:srgbClr val="CCCAC2"/>
                </a:solidFill>
                <a:latin typeface="Roboto Mono"/>
                <a:ea typeface="Roboto Mono"/>
                <a:cs typeface="Roboto Mono"/>
                <a:sym typeface="Roboto Mono"/>
              </a:rPr>
              <a:t> </a:t>
            </a:r>
            <a:r>
              <a:rPr lang="en" sz="1500">
                <a:solidFill>
                  <a:srgbClr val="FFAD66"/>
                </a:solidFill>
                <a:latin typeface="Roboto Mono"/>
                <a:ea typeface="Roboto Mono"/>
                <a:cs typeface="Roboto Mono"/>
                <a:sym typeface="Roboto Mono"/>
              </a:rPr>
              <a:t>new</a:t>
            </a:r>
            <a:r>
              <a:rPr lang="en" sz="1500">
                <a:solidFill>
                  <a:srgbClr val="CCCAC2"/>
                </a:solidFill>
                <a:latin typeface="Roboto Mono"/>
                <a:ea typeface="Roboto Mono"/>
                <a:cs typeface="Roboto Mono"/>
                <a:sym typeface="Roboto Mono"/>
              </a:rPr>
              <a:t> </a:t>
            </a:r>
            <a:r>
              <a:rPr lang="en" sz="1500">
                <a:solidFill>
                  <a:srgbClr val="FFD173"/>
                </a:solidFill>
                <a:latin typeface="Roboto Mono"/>
                <a:ea typeface="Roboto Mono"/>
                <a:cs typeface="Roboto Mono"/>
                <a:sym typeface="Roboto Mono"/>
              </a:rPr>
              <a:t>StringBuilder</a:t>
            </a:r>
            <a:r>
              <a:rPr lang="en" sz="1500">
                <a:solidFill>
                  <a:srgbClr val="CCCAC2"/>
                </a:solidFill>
                <a:latin typeface="Roboto Mono"/>
                <a:ea typeface="Roboto Mono"/>
                <a:cs typeface="Roboto Mono"/>
                <a:sym typeface="Roboto Mono"/>
              </a:rPr>
              <a:t>(</a:t>
            </a:r>
            <a:r>
              <a:rPr lang="en" sz="1500">
                <a:solidFill>
                  <a:srgbClr val="D5FF80"/>
                </a:solidFill>
                <a:latin typeface="Roboto Mono"/>
                <a:ea typeface="Roboto Mono"/>
                <a:cs typeface="Roboto Mono"/>
                <a:sym typeface="Roboto Mono"/>
              </a:rPr>
              <a:t>"Hello And Hello"</a:t>
            </a:r>
            <a:r>
              <a:rPr lang="en" sz="1500">
                <a:solidFill>
                  <a:srgbClr val="CCCAC2"/>
                </a:solidFill>
                <a:latin typeface="Roboto Mono"/>
                <a:ea typeface="Roboto Mono"/>
                <a:cs typeface="Roboto Mono"/>
                <a:sym typeface="Roboto Mono"/>
              </a:rPr>
              <a:t>);</a:t>
            </a:r>
            <a:endParaRPr sz="1500">
              <a:solidFill>
                <a:srgbClr val="CCCAC2"/>
              </a:solidFill>
              <a:latin typeface="Roboto Mono"/>
              <a:ea typeface="Roboto Mono"/>
              <a:cs typeface="Roboto Mono"/>
              <a:sym typeface="Roboto Mono"/>
            </a:endParaRPr>
          </a:p>
          <a:p>
            <a:pPr indent="0" lvl="0" marL="0" rtl="0" algn="l">
              <a:lnSpc>
                <a:spcPct val="134210"/>
              </a:lnSpc>
              <a:spcBef>
                <a:spcPts val="0"/>
              </a:spcBef>
              <a:spcAft>
                <a:spcPts val="0"/>
              </a:spcAft>
              <a:buClr>
                <a:schemeClr val="dk1"/>
              </a:buClr>
              <a:buSzPts val="1100"/>
              <a:buFont typeface="Arial"/>
              <a:buNone/>
            </a:pPr>
            <a:r>
              <a:rPr lang="en" sz="1500">
                <a:solidFill>
                  <a:srgbClr val="CCCAC2"/>
                </a:solidFill>
                <a:latin typeface="Roboto Mono"/>
                <a:ea typeface="Roboto Mono"/>
                <a:cs typeface="Roboto Mono"/>
                <a:sym typeface="Roboto Mono"/>
              </a:rPr>
              <a:t>    </a:t>
            </a:r>
            <a:r>
              <a:rPr lang="en" sz="1500">
                <a:solidFill>
                  <a:srgbClr val="5CCFE6"/>
                </a:solidFill>
                <a:latin typeface="Roboto Mono"/>
                <a:ea typeface="Roboto Mono"/>
                <a:cs typeface="Roboto Mono"/>
                <a:sym typeface="Roboto Mono"/>
              </a:rPr>
              <a:t>int</a:t>
            </a:r>
            <a:r>
              <a:rPr lang="en" sz="1500">
                <a:solidFill>
                  <a:srgbClr val="CCCAC2"/>
                </a:solidFill>
                <a:latin typeface="Roboto Mono"/>
                <a:ea typeface="Roboto Mono"/>
                <a:cs typeface="Roboto Mono"/>
                <a:sym typeface="Roboto Mono"/>
              </a:rPr>
              <a:t> index </a:t>
            </a:r>
            <a:r>
              <a:rPr lang="en" sz="1500">
                <a:solidFill>
                  <a:srgbClr val="F29E74"/>
                </a:solidFill>
                <a:latin typeface="Roboto Mono"/>
                <a:ea typeface="Roboto Mono"/>
                <a:cs typeface="Roboto Mono"/>
                <a:sym typeface="Roboto Mono"/>
              </a:rPr>
              <a:t>=</a:t>
            </a:r>
            <a:r>
              <a:rPr lang="en" sz="1500">
                <a:solidFill>
                  <a:srgbClr val="CCCAC2"/>
                </a:solidFill>
                <a:latin typeface="Roboto Mono"/>
                <a:ea typeface="Roboto Mono"/>
                <a:cs typeface="Roboto Mono"/>
                <a:sym typeface="Roboto Mono"/>
              </a:rPr>
              <a:t> s1.</a:t>
            </a:r>
            <a:r>
              <a:rPr lang="en" sz="1500">
                <a:solidFill>
                  <a:srgbClr val="FFD173"/>
                </a:solidFill>
                <a:latin typeface="Roboto Mono"/>
                <a:ea typeface="Roboto Mono"/>
                <a:cs typeface="Roboto Mono"/>
                <a:sym typeface="Roboto Mono"/>
              </a:rPr>
              <a:t>indexOf</a:t>
            </a:r>
            <a:r>
              <a:rPr lang="en" sz="1500">
                <a:solidFill>
                  <a:srgbClr val="CCCAC2"/>
                </a:solidFill>
                <a:latin typeface="Roboto Mono"/>
                <a:ea typeface="Roboto Mono"/>
                <a:cs typeface="Roboto Mono"/>
                <a:sym typeface="Roboto Mono"/>
              </a:rPr>
              <a:t>(</a:t>
            </a:r>
            <a:r>
              <a:rPr lang="en" sz="1500">
                <a:solidFill>
                  <a:srgbClr val="D5FF80"/>
                </a:solidFill>
                <a:latin typeface="Roboto Mono"/>
                <a:ea typeface="Roboto Mono"/>
                <a:cs typeface="Roboto Mono"/>
                <a:sym typeface="Roboto Mono"/>
              </a:rPr>
              <a:t>"And"</a:t>
            </a:r>
            <a:r>
              <a:rPr lang="en" sz="1500">
                <a:solidFill>
                  <a:srgbClr val="CCCAC2"/>
                </a:solidFill>
                <a:latin typeface="Roboto Mono"/>
                <a:ea typeface="Roboto Mono"/>
                <a:cs typeface="Roboto Mono"/>
                <a:sym typeface="Roboto Mono"/>
              </a:rPr>
              <a:t>, </a:t>
            </a:r>
            <a:r>
              <a:rPr lang="en" sz="1500">
                <a:solidFill>
                  <a:srgbClr val="DFBFFF"/>
                </a:solidFill>
                <a:latin typeface="Roboto Mono"/>
                <a:ea typeface="Roboto Mono"/>
                <a:cs typeface="Roboto Mono"/>
                <a:sym typeface="Roboto Mono"/>
              </a:rPr>
              <a:t>2</a:t>
            </a:r>
            <a:r>
              <a:rPr lang="en" sz="1500">
                <a:solidFill>
                  <a:srgbClr val="CCCAC2"/>
                </a:solidFill>
                <a:latin typeface="Roboto Mono"/>
                <a:ea typeface="Roboto Mono"/>
                <a:cs typeface="Roboto Mono"/>
                <a:sym typeface="Roboto Mono"/>
              </a:rPr>
              <a:t>);  </a:t>
            </a:r>
            <a:r>
              <a:rPr i="1" lang="en" sz="1500">
                <a:solidFill>
                  <a:srgbClr val="B8CFE6"/>
                </a:solidFill>
                <a:latin typeface="Roboto Mono"/>
                <a:ea typeface="Roboto Mono"/>
                <a:cs typeface="Roboto Mono"/>
                <a:sym typeface="Roboto Mono"/>
              </a:rPr>
              <a:t>// index = 6</a:t>
            </a:r>
            <a:endParaRPr i="1" sz="1500">
              <a:solidFill>
                <a:srgbClr val="B8CFE6"/>
              </a:solidFill>
              <a:latin typeface="Roboto Mono"/>
              <a:ea typeface="Roboto Mono"/>
              <a:cs typeface="Roboto Mono"/>
              <a:sym typeface="Roboto Mono"/>
            </a:endParaRPr>
          </a:p>
          <a:p>
            <a:pPr indent="0" lvl="0" marL="0" rtl="0" algn="l">
              <a:lnSpc>
                <a:spcPct val="134210"/>
              </a:lnSpc>
              <a:spcBef>
                <a:spcPts val="0"/>
              </a:spcBef>
              <a:spcAft>
                <a:spcPts val="0"/>
              </a:spcAft>
              <a:buClr>
                <a:schemeClr val="dk1"/>
              </a:buClr>
              <a:buSzPts val="1100"/>
              <a:buFont typeface="Arial"/>
              <a:buNone/>
            </a:pPr>
            <a:r>
              <a:rPr lang="en" sz="1500">
                <a:solidFill>
                  <a:srgbClr val="CCCAC2"/>
                </a:solidFill>
                <a:latin typeface="Roboto Mono"/>
                <a:ea typeface="Roboto Mono"/>
                <a:cs typeface="Roboto Mono"/>
                <a:sym typeface="Roboto Mono"/>
              </a:rPr>
              <a:t>    System.out.</a:t>
            </a:r>
            <a:r>
              <a:rPr lang="en" sz="1500">
                <a:solidFill>
                  <a:srgbClr val="FFD173"/>
                </a:solidFill>
                <a:latin typeface="Roboto Mono"/>
                <a:ea typeface="Roboto Mono"/>
                <a:cs typeface="Roboto Mono"/>
                <a:sym typeface="Roboto Mono"/>
              </a:rPr>
              <a:t>println</a:t>
            </a:r>
            <a:r>
              <a:rPr lang="en" sz="1500">
                <a:solidFill>
                  <a:srgbClr val="CCCAC2"/>
                </a:solidFill>
                <a:latin typeface="Roboto Mono"/>
                <a:ea typeface="Roboto Mono"/>
                <a:cs typeface="Roboto Mono"/>
                <a:sym typeface="Roboto Mono"/>
              </a:rPr>
              <a:t>(</a:t>
            </a:r>
            <a:r>
              <a:rPr lang="en" sz="1500">
                <a:solidFill>
                  <a:srgbClr val="DFBFFF"/>
                </a:solidFill>
                <a:latin typeface="Roboto Mono"/>
                <a:ea typeface="Roboto Mono"/>
                <a:cs typeface="Roboto Mono"/>
                <a:sym typeface="Roboto Mono"/>
              </a:rPr>
              <a:t>s1</a:t>
            </a:r>
            <a:r>
              <a:rPr lang="en" sz="1500">
                <a:solidFill>
                  <a:srgbClr val="CCCAC2"/>
                </a:solidFill>
                <a:latin typeface="Roboto Mono"/>
                <a:ea typeface="Roboto Mono"/>
                <a:cs typeface="Roboto Mono"/>
                <a:sym typeface="Roboto Mono"/>
              </a:rPr>
              <a:t>.</a:t>
            </a:r>
            <a:r>
              <a:rPr lang="en" sz="1500">
                <a:solidFill>
                  <a:srgbClr val="DFBFFF"/>
                </a:solidFill>
                <a:latin typeface="Roboto Mono"/>
                <a:ea typeface="Roboto Mono"/>
                <a:cs typeface="Roboto Mono"/>
                <a:sym typeface="Roboto Mono"/>
              </a:rPr>
              <a:t>indexOf</a:t>
            </a:r>
            <a:r>
              <a:rPr lang="en" sz="1500">
                <a:solidFill>
                  <a:srgbClr val="CCCAC2"/>
                </a:solidFill>
                <a:latin typeface="Roboto Mono"/>
                <a:ea typeface="Roboto Mono"/>
                <a:cs typeface="Roboto Mono"/>
                <a:sym typeface="Roboto Mono"/>
              </a:rPr>
              <a:t>(</a:t>
            </a:r>
            <a:r>
              <a:rPr lang="en" sz="1500">
                <a:solidFill>
                  <a:srgbClr val="D5FF80"/>
                </a:solidFill>
                <a:latin typeface="Roboto Mono"/>
                <a:ea typeface="Roboto Mono"/>
                <a:cs typeface="Roboto Mono"/>
                <a:sym typeface="Roboto Mono"/>
              </a:rPr>
              <a:t>"And"</a:t>
            </a:r>
            <a:r>
              <a:rPr lang="en" sz="1500">
                <a:solidFill>
                  <a:srgbClr val="CCCAC2"/>
                </a:solidFill>
                <a:latin typeface="Roboto Mono"/>
                <a:ea typeface="Roboto Mono"/>
                <a:cs typeface="Roboto Mono"/>
                <a:sym typeface="Roboto Mono"/>
              </a:rPr>
              <a:t>, </a:t>
            </a:r>
            <a:r>
              <a:rPr lang="en" sz="1500">
                <a:solidFill>
                  <a:srgbClr val="DFBFFF"/>
                </a:solidFill>
                <a:latin typeface="Roboto Mono"/>
                <a:ea typeface="Roboto Mono"/>
                <a:cs typeface="Roboto Mono"/>
                <a:sym typeface="Roboto Mono"/>
              </a:rPr>
              <a:t>7</a:t>
            </a:r>
            <a:r>
              <a:rPr lang="en" sz="1500">
                <a:solidFill>
                  <a:srgbClr val="CCCAC2"/>
                </a:solidFill>
                <a:latin typeface="Roboto Mono"/>
                <a:ea typeface="Roboto Mono"/>
                <a:cs typeface="Roboto Mono"/>
                <a:sym typeface="Roboto Mono"/>
              </a:rPr>
              <a:t>));  </a:t>
            </a:r>
            <a:r>
              <a:rPr i="1" lang="en" sz="1500">
                <a:solidFill>
                  <a:srgbClr val="B8CFE6"/>
                </a:solidFill>
                <a:latin typeface="Roboto Mono"/>
                <a:ea typeface="Roboto Mono"/>
                <a:cs typeface="Roboto Mono"/>
                <a:sym typeface="Roboto Mono"/>
              </a:rPr>
              <a:t>// Output: -1</a:t>
            </a:r>
            <a:endParaRPr i="1" sz="1500">
              <a:solidFill>
                <a:srgbClr val="B8CFE6"/>
              </a:solidFill>
              <a:latin typeface="Roboto Mono"/>
              <a:ea typeface="Roboto Mono"/>
              <a:cs typeface="Roboto Mono"/>
              <a:sym typeface="Roboto Mono"/>
            </a:endParaRPr>
          </a:p>
          <a:p>
            <a:pPr indent="0" lvl="0" marL="0" rtl="0" algn="l">
              <a:lnSpc>
                <a:spcPct val="134210"/>
              </a:lnSpc>
              <a:spcBef>
                <a:spcPts val="0"/>
              </a:spcBef>
              <a:spcAft>
                <a:spcPts val="0"/>
              </a:spcAft>
              <a:buClr>
                <a:schemeClr val="dk1"/>
              </a:buClr>
              <a:buSzPts val="1100"/>
              <a:buFont typeface="Arial"/>
              <a:buNone/>
            </a:pPr>
            <a:r>
              <a:rPr lang="en" sz="1500">
                <a:solidFill>
                  <a:srgbClr val="CCCAC2"/>
                </a:solidFill>
                <a:latin typeface="Roboto Mono"/>
                <a:ea typeface="Roboto Mono"/>
                <a:cs typeface="Roboto Mono"/>
                <a:sym typeface="Roboto Mono"/>
              </a:rPr>
              <a:t>    s1.</a:t>
            </a:r>
            <a:r>
              <a:rPr lang="en" sz="1500">
                <a:solidFill>
                  <a:srgbClr val="FFD173"/>
                </a:solidFill>
                <a:latin typeface="Roboto Mono"/>
                <a:ea typeface="Roboto Mono"/>
                <a:cs typeface="Roboto Mono"/>
                <a:sym typeface="Roboto Mono"/>
              </a:rPr>
              <a:t>insert</a:t>
            </a:r>
            <a:r>
              <a:rPr lang="en" sz="1500">
                <a:solidFill>
                  <a:srgbClr val="CCCAC2"/>
                </a:solidFill>
                <a:latin typeface="Roboto Mono"/>
                <a:ea typeface="Roboto Mono"/>
                <a:cs typeface="Roboto Mono"/>
                <a:sym typeface="Roboto Mono"/>
              </a:rPr>
              <a:t>(</a:t>
            </a:r>
            <a:r>
              <a:rPr lang="en" sz="1500">
                <a:solidFill>
                  <a:srgbClr val="DFBFFF"/>
                </a:solidFill>
                <a:latin typeface="Roboto Mono"/>
                <a:ea typeface="Roboto Mono"/>
                <a:cs typeface="Roboto Mono"/>
                <a:sym typeface="Roboto Mono"/>
              </a:rPr>
              <a:t>index</a:t>
            </a:r>
            <a:r>
              <a:rPr lang="en" sz="1500">
                <a:solidFill>
                  <a:srgbClr val="CCCAC2"/>
                </a:solidFill>
                <a:latin typeface="Roboto Mono"/>
                <a:ea typeface="Roboto Mono"/>
                <a:cs typeface="Roboto Mono"/>
                <a:sym typeface="Roboto Mono"/>
              </a:rPr>
              <a:t>, </a:t>
            </a:r>
            <a:r>
              <a:rPr lang="en" sz="1500">
                <a:solidFill>
                  <a:srgbClr val="D5FF80"/>
                </a:solidFill>
                <a:latin typeface="Roboto Mono"/>
                <a:ea typeface="Roboto Mono"/>
                <a:cs typeface="Roboto Mono"/>
                <a:sym typeface="Roboto Mono"/>
              </a:rPr>
              <a:t>"Hi "</a:t>
            </a:r>
            <a:r>
              <a:rPr lang="en" sz="1500">
                <a:solidFill>
                  <a:srgbClr val="CCCAC2"/>
                </a:solidFill>
                <a:latin typeface="Roboto Mono"/>
                <a:ea typeface="Roboto Mono"/>
                <a:cs typeface="Roboto Mono"/>
                <a:sym typeface="Roboto Mono"/>
              </a:rPr>
              <a:t>);</a:t>
            </a:r>
            <a:endParaRPr sz="1500">
              <a:solidFill>
                <a:srgbClr val="CCCAC2"/>
              </a:solidFill>
              <a:latin typeface="Roboto Mono"/>
              <a:ea typeface="Roboto Mono"/>
              <a:cs typeface="Roboto Mono"/>
              <a:sym typeface="Roboto Mono"/>
            </a:endParaRPr>
          </a:p>
          <a:p>
            <a:pPr indent="0" lvl="0" marL="0" rtl="0" algn="l">
              <a:lnSpc>
                <a:spcPct val="134210"/>
              </a:lnSpc>
              <a:spcBef>
                <a:spcPts val="0"/>
              </a:spcBef>
              <a:spcAft>
                <a:spcPts val="0"/>
              </a:spcAft>
              <a:buNone/>
            </a:pPr>
            <a:r>
              <a:rPr lang="en" sz="1500">
                <a:solidFill>
                  <a:srgbClr val="CCCAC2"/>
                </a:solidFill>
                <a:latin typeface="Roboto Mono"/>
                <a:ea typeface="Roboto Mono"/>
                <a:cs typeface="Roboto Mono"/>
                <a:sym typeface="Roboto Mono"/>
              </a:rPr>
              <a:t>    System.out.</a:t>
            </a:r>
            <a:r>
              <a:rPr lang="en" sz="1500">
                <a:solidFill>
                  <a:srgbClr val="FFD173"/>
                </a:solidFill>
                <a:latin typeface="Roboto Mono"/>
                <a:ea typeface="Roboto Mono"/>
                <a:cs typeface="Roboto Mono"/>
                <a:sym typeface="Roboto Mono"/>
              </a:rPr>
              <a:t>println</a:t>
            </a:r>
            <a:r>
              <a:rPr lang="en" sz="1500">
                <a:solidFill>
                  <a:srgbClr val="CCCAC2"/>
                </a:solidFill>
                <a:latin typeface="Roboto Mono"/>
                <a:ea typeface="Roboto Mono"/>
                <a:cs typeface="Roboto Mono"/>
                <a:sym typeface="Roboto Mono"/>
              </a:rPr>
              <a:t>(</a:t>
            </a:r>
            <a:r>
              <a:rPr lang="en" sz="1500">
                <a:solidFill>
                  <a:srgbClr val="DFBFFF"/>
                </a:solidFill>
                <a:latin typeface="Roboto Mono"/>
                <a:ea typeface="Roboto Mono"/>
                <a:cs typeface="Roboto Mono"/>
                <a:sym typeface="Roboto Mono"/>
              </a:rPr>
              <a:t>s1</a:t>
            </a:r>
            <a:r>
              <a:rPr lang="en" sz="1500">
                <a:solidFill>
                  <a:srgbClr val="CCCAC2"/>
                </a:solidFill>
                <a:latin typeface="Roboto Mono"/>
                <a:ea typeface="Roboto Mono"/>
                <a:cs typeface="Roboto Mono"/>
                <a:sym typeface="Roboto Mono"/>
              </a:rPr>
              <a:t>.</a:t>
            </a:r>
            <a:r>
              <a:rPr lang="en" sz="1500">
                <a:solidFill>
                  <a:srgbClr val="DFBFFF"/>
                </a:solidFill>
                <a:latin typeface="Roboto Mono"/>
                <a:ea typeface="Roboto Mono"/>
                <a:cs typeface="Roboto Mono"/>
                <a:sym typeface="Roboto Mono"/>
              </a:rPr>
              <a:t>toString</a:t>
            </a:r>
            <a:r>
              <a:rPr lang="en" sz="1500">
                <a:solidFill>
                  <a:srgbClr val="CCCAC2"/>
                </a:solidFill>
                <a:latin typeface="Roboto Mono"/>
                <a:ea typeface="Roboto Mono"/>
                <a:cs typeface="Roboto Mono"/>
                <a:sym typeface="Roboto Mono"/>
              </a:rPr>
              <a:t>()); </a:t>
            </a:r>
            <a:r>
              <a:rPr i="1" lang="en" sz="1500">
                <a:solidFill>
                  <a:srgbClr val="B8CFE6"/>
                </a:solidFill>
                <a:latin typeface="Roboto Mono"/>
                <a:ea typeface="Roboto Mono"/>
                <a:cs typeface="Roboto Mono"/>
                <a:sym typeface="Roboto Mono"/>
              </a:rPr>
              <a:t>// Output: Hello Hi And Hello</a:t>
            </a:r>
            <a:endParaRPr sz="1500">
              <a:solidFill>
                <a:srgbClr val="73D0FF"/>
              </a:solidFill>
              <a:latin typeface="Roboto Mono"/>
              <a:ea typeface="Roboto Mono"/>
              <a:cs typeface="Roboto Mono"/>
              <a:sym typeface="Roboto Mono"/>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665" name="Shape 1665"/>
        <p:cNvGrpSpPr/>
        <p:nvPr/>
      </p:nvGrpSpPr>
      <p:grpSpPr>
        <a:xfrm>
          <a:off x="0" y="0"/>
          <a:ext cx="0" cy="0"/>
          <a:chOff x="0" y="0"/>
          <a:chExt cx="0" cy="0"/>
        </a:xfrm>
      </p:grpSpPr>
      <p:sp>
        <p:nvSpPr>
          <p:cNvPr id="1666" name="Google Shape;1666;p1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Group08 - Math</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667" name="Google Shape;1667;p1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SzPts val="1800"/>
              <a:buChar char="●"/>
            </a:pPr>
            <a:r>
              <a:rPr b="1" lang="en" sz="2000"/>
              <a:t>Math.ulp(x)</a:t>
            </a:r>
            <a:r>
              <a:rPr lang="en"/>
              <a:t>:</a:t>
            </a:r>
            <a:r>
              <a:rPr b="1" lang="en"/>
              <a:t> </a:t>
            </a:r>
            <a:r>
              <a:rPr lang="en"/>
              <a:t>returns the smallest possible difference (in floating-point representation) between the given value x and the next larger or smaller representable floating-point number.</a:t>
            </a:r>
            <a:endParaRPr/>
          </a:p>
          <a:p>
            <a:pPr indent="0" lvl="0" marL="457200" rtl="0" algn="l">
              <a:lnSpc>
                <a:spcPct val="100000"/>
              </a:lnSpc>
              <a:spcBef>
                <a:spcPts val="600"/>
              </a:spcBef>
              <a:spcAft>
                <a:spcPts val="0"/>
              </a:spcAft>
              <a:buNone/>
            </a:pPr>
            <a:r>
              <a:rPr lang="en" sz="1300"/>
              <a:t>Example: 		int x = 6; </a:t>
            </a:r>
            <a:endParaRPr sz="1300"/>
          </a:p>
          <a:p>
            <a:pPr indent="457200" lvl="0" marL="1371600" rtl="0" algn="l">
              <a:lnSpc>
                <a:spcPct val="100000"/>
              </a:lnSpc>
              <a:spcBef>
                <a:spcPts val="600"/>
              </a:spcBef>
              <a:spcAft>
                <a:spcPts val="0"/>
              </a:spcAft>
              <a:buNone/>
            </a:pPr>
            <a:r>
              <a:rPr lang="en" sz="1300"/>
              <a:t>double ulpValue = Math.ulp(x); </a:t>
            </a:r>
            <a:endParaRPr sz="1300"/>
          </a:p>
          <a:p>
            <a:pPr indent="457200" lvl="0" marL="1371600" rtl="0" algn="l">
              <a:lnSpc>
                <a:spcPct val="100000"/>
              </a:lnSpc>
              <a:spcBef>
                <a:spcPts val="600"/>
              </a:spcBef>
              <a:spcAft>
                <a:spcPts val="0"/>
              </a:spcAft>
              <a:buNone/>
            </a:pPr>
            <a:r>
              <a:rPr lang="en" sz="1300"/>
              <a:t>System.out.print(ulpValue);</a:t>
            </a:r>
            <a:endParaRPr sz="1300"/>
          </a:p>
          <a:p>
            <a:pPr indent="-311150" lvl="0" marL="457200" rtl="0" algn="l">
              <a:lnSpc>
                <a:spcPct val="100000"/>
              </a:lnSpc>
              <a:spcBef>
                <a:spcPts val="600"/>
              </a:spcBef>
              <a:spcAft>
                <a:spcPts val="0"/>
              </a:spcAft>
              <a:buSzPts val="1300"/>
              <a:buChar char="-"/>
            </a:pPr>
            <a:r>
              <a:rPr lang="en" sz="1300"/>
              <a:t>The command prompt will print out the number 8.881784197001252E-16, so the next smallest number would be 6 + </a:t>
            </a:r>
            <a:r>
              <a:rPr lang="en" sz="1300"/>
              <a:t>8.881784197001252E-16.</a:t>
            </a:r>
            <a:endParaRPr b="1" sz="1500"/>
          </a:p>
          <a:p>
            <a:pPr indent="0" lvl="0" marL="0" rtl="0" algn="l">
              <a:spcBef>
                <a:spcPts val="600"/>
              </a:spcBef>
              <a:spcAft>
                <a:spcPts val="120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671" name="Shape 1671"/>
        <p:cNvGrpSpPr/>
        <p:nvPr/>
      </p:nvGrpSpPr>
      <p:grpSpPr>
        <a:xfrm>
          <a:off x="0" y="0"/>
          <a:ext cx="0" cy="0"/>
          <a:chOff x="0" y="0"/>
          <a:chExt cx="0" cy="0"/>
        </a:xfrm>
      </p:grpSpPr>
      <p:sp>
        <p:nvSpPr>
          <p:cNvPr id="1672" name="Google Shape;1672;p1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Group08 - Math</a:t>
            </a:r>
            <a:endParaRPr/>
          </a:p>
          <a:p>
            <a:pPr indent="0" lvl="0" marL="0" rtl="0" algn="l">
              <a:spcBef>
                <a:spcPts val="0"/>
              </a:spcBef>
              <a:spcAft>
                <a:spcPts val="0"/>
              </a:spcAft>
              <a:buNone/>
            </a:pPr>
            <a:r>
              <a:t/>
            </a:r>
            <a:endParaRPr/>
          </a:p>
        </p:txBody>
      </p:sp>
      <p:sp>
        <p:nvSpPr>
          <p:cNvPr id="1673" name="Google Shape;1673;p1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SzPts val="1800"/>
              <a:buChar char="●"/>
            </a:pPr>
            <a:r>
              <a:rPr b="1" lang="en" sz="2000"/>
              <a:t>Math.toIntExact(): </a:t>
            </a:r>
            <a:r>
              <a:rPr lang="en"/>
              <a:t>takes x and turns it into int and returns an error if it exceeds int max or min value.</a:t>
            </a:r>
            <a:endParaRPr/>
          </a:p>
          <a:p>
            <a:pPr indent="0" lvl="0" marL="457200" rtl="0" algn="l">
              <a:lnSpc>
                <a:spcPct val="100000"/>
              </a:lnSpc>
              <a:spcBef>
                <a:spcPts val="600"/>
              </a:spcBef>
              <a:spcAft>
                <a:spcPts val="0"/>
              </a:spcAft>
              <a:buNone/>
            </a:pPr>
            <a:r>
              <a:rPr lang="en" sz="1400"/>
              <a:t>Example</a:t>
            </a:r>
            <a:r>
              <a:rPr lang="en"/>
              <a:t>: 		</a:t>
            </a:r>
            <a:r>
              <a:rPr lang="en" sz="1300"/>
              <a:t>long</a:t>
            </a:r>
            <a:r>
              <a:rPr lang="en" sz="1300"/>
              <a:t> x = 6; </a:t>
            </a:r>
            <a:endParaRPr sz="1300"/>
          </a:p>
          <a:p>
            <a:pPr indent="457200" lvl="0" marL="1371600" rtl="0" algn="l">
              <a:lnSpc>
                <a:spcPct val="100000"/>
              </a:lnSpc>
              <a:spcBef>
                <a:spcPts val="600"/>
              </a:spcBef>
              <a:spcAft>
                <a:spcPts val="0"/>
              </a:spcAft>
              <a:buNone/>
            </a:pPr>
            <a:r>
              <a:rPr lang="en" sz="1300"/>
              <a:t>int newInt = Math.toIntExact(x); </a:t>
            </a:r>
            <a:endParaRPr sz="1300"/>
          </a:p>
          <a:p>
            <a:pPr indent="457200" lvl="0" marL="1371600" rtl="0" algn="l">
              <a:lnSpc>
                <a:spcPct val="100000"/>
              </a:lnSpc>
              <a:spcBef>
                <a:spcPts val="600"/>
              </a:spcBef>
              <a:spcAft>
                <a:spcPts val="0"/>
              </a:spcAft>
              <a:buNone/>
            </a:pPr>
            <a:r>
              <a:rPr lang="en" sz="1300"/>
              <a:t>System.out.print(newInt);</a:t>
            </a:r>
            <a:endParaRPr sz="1300"/>
          </a:p>
          <a:p>
            <a:pPr indent="-342900" lvl="0" marL="457200" rtl="0" algn="l">
              <a:lnSpc>
                <a:spcPct val="100000"/>
              </a:lnSpc>
              <a:spcBef>
                <a:spcPts val="600"/>
              </a:spcBef>
              <a:spcAft>
                <a:spcPts val="600"/>
              </a:spcAft>
              <a:buSzPts val="1800"/>
              <a:buChar char="-"/>
            </a:pPr>
            <a:r>
              <a:rPr lang="en" sz="1300"/>
              <a:t>The command prompt will print out the number 6 or an exception if x is greater than max_int or smaller than min_int</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677" name="Shape 1677"/>
        <p:cNvGrpSpPr/>
        <p:nvPr/>
      </p:nvGrpSpPr>
      <p:grpSpPr>
        <a:xfrm>
          <a:off x="0" y="0"/>
          <a:ext cx="0" cy="0"/>
          <a:chOff x="0" y="0"/>
          <a:chExt cx="0" cy="0"/>
        </a:xfrm>
      </p:grpSpPr>
      <p:sp>
        <p:nvSpPr>
          <p:cNvPr id="1678" name="Google Shape;1678;p1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Group08 - Optional</a:t>
            </a:r>
            <a:endParaRPr/>
          </a:p>
        </p:txBody>
      </p:sp>
      <p:sp>
        <p:nvSpPr>
          <p:cNvPr id="1679" name="Google Shape;1679;p1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b="1" lang="en" sz="1528">
                <a:solidFill>
                  <a:srgbClr val="188038"/>
                </a:solidFill>
                <a:latin typeface="Roboto Mono"/>
                <a:ea typeface="Roboto Mono"/>
                <a:cs typeface="Roboto Mono"/>
                <a:sym typeface="Roboto Mono"/>
              </a:rPr>
              <a:t>orElse(T other):</a:t>
            </a:r>
            <a:r>
              <a:rPr b="1" lang="en" sz="1100">
                <a:solidFill>
                  <a:srgbClr val="188038"/>
                </a:solidFill>
                <a:latin typeface="Roboto Mono"/>
                <a:ea typeface="Roboto Mono"/>
                <a:cs typeface="Roboto Mono"/>
                <a:sym typeface="Roboto Mono"/>
              </a:rPr>
              <a:t> </a:t>
            </a:r>
            <a:r>
              <a:rPr lang="en" sz="1100">
                <a:solidFill>
                  <a:schemeClr val="dk1"/>
                </a:solidFill>
              </a:rPr>
              <a:t>returns the value inside the </a:t>
            </a:r>
            <a:r>
              <a:rPr lang="en" sz="1100">
                <a:solidFill>
                  <a:srgbClr val="188038"/>
                </a:solidFill>
                <a:latin typeface="Roboto Mono"/>
                <a:ea typeface="Roboto Mono"/>
                <a:cs typeface="Roboto Mono"/>
                <a:sym typeface="Roboto Mono"/>
              </a:rPr>
              <a:t>Optional</a:t>
            </a:r>
            <a:r>
              <a:rPr lang="en" sz="1100">
                <a:solidFill>
                  <a:schemeClr val="dk1"/>
                </a:solidFill>
              </a:rPr>
              <a:t> if it is present; otherwise, it returns the </a:t>
            </a:r>
            <a:r>
              <a:rPr b="1" lang="en" sz="1100">
                <a:solidFill>
                  <a:schemeClr val="dk1"/>
                </a:solidFill>
              </a:rPr>
              <a:t>default value</a:t>
            </a:r>
            <a:r>
              <a:rPr lang="en" sz="1100">
                <a:solidFill>
                  <a:schemeClr val="dk1"/>
                </a:solidFill>
              </a:rPr>
              <a:t> provided.</a:t>
            </a:r>
            <a:endParaRPr sz="1350">
              <a:solidFill>
                <a:schemeClr val="dk1"/>
              </a:solidFill>
            </a:endParaRPr>
          </a:p>
          <a:p>
            <a:pPr indent="0" lvl="0" marL="0" rtl="0" algn="l">
              <a:spcBef>
                <a:spcPts val="1200"/>
              </a:spcBef>
              <a:spcAft>
                <a:spcPts val="0"/>
              </a:spcAft>
              <a:buNone/>
            </a:pPr>
            <a:r>
              <a:rPr lang="en" sz="1350">
                <a:solidFill>
                  <a:schemeClr val="dk1"/>
                </a:solidFill>
              </a:rPr>
              <a:t>Example code:</a:t>
            </a:r>
            <a:endParaRPr sz="1350">
              <a:solidFill>
                <a:schemeClr val="dk1"/>
              </a:solidFill>
            </a:endParaRPr>
          </a:p>
          <a:p>
            <a:pPr indent="457200" lvl="0" marL="0" rtl="0" algn="l">
              <a:lnSpc>
                <a:spcPct val="115000"/>
              </a:lnSpc>
              <a:spcBef>
                <a:spcPts val="1200"/>
              </a:spcBef>
              <a:spcAft>
                <a:spcPts val="0"/>
              </a:spcAft>
              <a:buNone/>
            </a:pPr>
            <a:r>
              <a:rPr lang="en" sz="1350">
                <a:solidFill>
                  <a:schemeClr val="dk1"/>
                </a:solidFill>
                <a:latin typeface="Courier New"/>
                <a:ea typeface="Courier New"/>
                <a:cs typeface="Courier New"/>
                <a:sym typeface="Courier New"/>
              </a:rPr>
              <a:t>public static void main(String[] args) {</a:t>
            </a:r>
            <a:endParaRPr sz="1350">
              <a:solidFill>
                <a:schemeClr val="dk1"/>
              </a:solidFill>
              <a:latin typeface="Courier New"/>
              <a:ea typeface="Courier New"/>
              <a:cs typeface="Courier New"/>
              <a:sym typeface="Courier New"/>
            </a:endParaRPr>
          </a:p>
          <a:p>
            <a:pPr indent="0" lvl="0" marL="914400" rtl="0" algn="l">
              <a:lnSpc>
                <a:spcPct val="115000"/>
              </a:lnSpc>
              <a:spcBef>
                <a:spcPts val="0"/>
              </a:spcBef>
              <a:spcAft>
                <a:spcPts val="0"/>
              </a:spcAft>
              <a:buClr>
                <a:schemeClr val="dk1"/>
              </a:buClr>
              <a:buSzPct val="86226"/>
              <a:buFont typeface="Arial"/>
              <a:buNone/>
            </a:pPr>
            <a:r>
              <a:rPr lang="en" sz="1275">
                <a:solidFill>
                  <a:schemeClr val="dk1"/>
                </a:solidFill>
                <a:latin typeface="Courier New"/>
                <a:ea typeface="Courier New"/>
                <a:cs typeface="Courier New"/>
                <a:sym typeface="Courier New"/>
              </a:rPr>
              <a:t>Optional&lt;String&gt; optionalValue = Optional.of("Hello");</a:t>
            </a:r>
            <a:endParaRPr sz="1275">
              <a:solidFill>
                <a:schemeClr val="dk1"/>
              </a:solidFill>
              <a:latin typeface="Courier New"/>
              <a:ea typeface="Courier New"/>
              <a:cs typeface="Courier New"/>
              <a:sym typeface="Courier New"/>
            </a:endParaRPr>
          </a:p>
          <a:p>
            <a:pPr indent="0" lvl="0" marL="914400" rtl="0" algn="l">
              <a:lnSpc>
                <a:spcPct val="115000"/>
              </a:lnSpc>
              <a:spcBef>
                <a:spcPts val="0"/>
              </a:spcBef>
              <a:spcAft>
                <a:spcPts val="0"/>
              </a:spcAft>
              <a:buClr>
                <a:schemeClr val="dk1"/>
              </a:buClr>
              <a:buSzPct val="86226"/>
              <a:buFont typeface="Arial"/>
              <a:buNone/>
            </a:pPr>
            <a:r>
              <a:rPr lang="en" sz="1275">
                <a:solidFill>
                  <a:schemeClr val="dk1"/>
                </a:solidFill>
                <a:latin typeface="Courier New"/>
                <a:ea typeface="Courier New"/>
                <a:cs typeface="Courier New"/>
                <a:sym typeface="Courier New"/>
              </a:rPr>
              <a:t>String result = optionalValue.orElse(calculateDefaultValue());</a:t>
            </a:r>
            <a:endParaRPr sz="1275">
              <a:solidFill>
                <a:schemeClr val="dk1"/>
              </a:solidFill>
              <a:latin typeface="Courier New"/>
              <a:ea typeface="Courier New"/>
              <a:cs typeface="Courier New"/>
              <a:sym typeface="Courier New"/>
            </a:endParaRPr>
          </a:p>
          <a:p>
            <a:pPr indent="0" lvl="0" marL="914400" rtl="0" algn="l">
              <a:lnSpc>
                <a:spcPct val="115000"/>
              </a:lnSpc>
              <a:spcBef>
                <a:spcPts val="0"/>
              </a:spcBef>
              <a:spcAft>
                <a:spcPts val="0"/>
              </a:spcAft>
              <a:buNone/>
            </a:pPr>
            <a:r>
              <a:rPr lang="en" sz="1275">
                <a:solidFill>
                  <a:schemeClr val="dk1"/>
                </a:solidFill>
                <a:latin typeface="Courier New"/>
                <a:ea typeface="Courier New"/>
                <a:cs typeface="Courier New"/>
                <a:sym typeface="Courier New"/>
              </a:rPr>
              <a:t>System.out.println(result);</a:t>
            </a:r>
            <a:endParaRPr sz="1275">
              <a:solidFill>
                <a:schemeClr val="dk1"/>
              </a:solidFill>
              <a:latin typeface="Courier New"/>
              <a:ea typeface="Courier New"/>
              <a:cs typeface="Courier New"/>
              <a:sym typeface="Courier New"/>
            </a:endParaRPr>
          </a:p>
          <a:p>
            <a:pPr indent="0" lvl="0" marL="457200" rtl="0" algn="l">
              <a:lnSpc>
                <a:spcPct val="115000"/>
              </a:lnSpc>
              <a:spcBef>
                <a:spcPts val="0"/>
              </a:spcBef>
              <a:spcAft>
                <a:spcPts val="0"/>
              </a:spcAft>
              <a:buNone/>
            </a:pPr>
            <a:r>
              <a:rPr lang="en" sz="1275">
                <a:solidFill>
                  <a:schemeClr val="dk1"/>
                </a:solidFill>
                <a:latin typeface="Courier New"/>
                <a:ea typeface="Courier New"/>
                <a:cs typeface="Courier New"/>
                <a:sym typeface="Courier New"/>
              </a:rPr>
              <a:t>}</a:t>
            </a:r>
            <a:endParaRPr sz="1275">
              <a:solidFill>
                <a:schemeClr val="dk1"/>
              </a:solidFill>
              <a:latin typeface="Courier New"/>
              <a:ea typeface="Courier New"/>
              <a:cs typeface="Courier New"/>
              <a:sym typeface="Courier New"/>
            </a:endParaRPr>
          </a:p>
          <a:p>
            <a:pPr indent="0" lvl="0" marL="457200" rtl="0" algn="l">
              <a:lnSpc>
                <a:spcPct val="115000"/>
              </a:lnSpc>
              <a:spcBef>
                <a:spcPts val="0"/>
              </a:spcBef>
              <a:spcAft>
                <a:spcPts val="0"/>
              </a:spcAft>
              <a:buNone/>
            </a:pPr>
            <a:r>
              <a:t/>
            </a:r>
            <a:endParaRPr sz="1275">
              <a:solidFill>
                <a:schemeClr val="dk1"/>
              </a:solidFill>
              <a:latin typeface="Courier New"/>
              <a:ea typeface="Courier New"/>
              <a:cs typeface="Courier New"/>
              <a:sym typeface="Courier New"/>
            </a:endParaRPr>
          </a:p>
          <a:p>
            <a:pPr indent="0" lvl="0" marL="457200" rtl="0" algn="l">
              <a:lnSpc>
                <a:spcPct val="115000"/>
              </a:lnSpc>
              <a:spcBef>
                <a:spcPts val="0"/>
              </a:spcBef>
              <a:spcAft>
                <a:spcPts val="0"/>
              </a:spcAft>
              <a:buNone/>
            </a:pPr>
            <a:r>
              <a:rPr lang="en" sz="1275">
                <a:solidFill>
                  <a:schemeClr val="dk1"/>
                </a:solidFill>
                <a:latin typeface="Courier New"/>
                <a:ea typeface="Courier New"/>
                <a:cs typeface="Courier New"/>
                <a:sym typeface="Courier New"/>
              </a:rPr>
              <a:t>public static String calculateDefaultValue()</a:t>
            </a:r>
            <a:endParaRPr sz="1275">
              <a:solidFill>
                <a:schemeClr val="dk1"/>
              </a:solidFill>
              <a:latin typeface="Courier New"/>
              <a:ea typeface="Courier New"/>
              <a:cs typeface="Courier New"/>
              <a:sym typeface="Courier New"/>
            </a:endParaRPr>
          </a:p>
          <a:p>
            <a:pPr indent="0" lvl="0" marL="457200" rtl="0" algn="l">
              <a:lnSpc>
                <a:spcPct val="115000"/>
              </a:lnSpc>
              <a:spcBef>
                <a:spcPts val="0"/>
              </a:spcBef>
              <a:spcAft>
                <a:spcPts val="0"/>
              </a:spcAft>
              <a:buNone/>
            </a:pPr>
            <a:r>
              <a:rPr lang="en" sz="1275">
                <a:solidFill>
                  <a:schemeClr val="dk1"/>
                </a:solidFill>
                <a:latin typeface="Courier New"/>
                <a:ea typeface="Courier New"/>
                <a:cs typeface="Courier New"/>
                <a:sym typeface="Courier New"/>
              </a:rPr>
              <a:t>{ </a:t>
            </a:r>
            <a:endParaRPr sz="1275">
              <a:solidFill>
                <a:schemeClr val="dk1"/>
              </a:solidFill>
              <a:latin typeface="Courier New"/>
              <a:ea typeface="Courier New"/>
              <a:cs typeface="Courier New"/>
              <a:sym typeface="Courier New"/>
            </a:endParaRPr>
          </a:p>
          <a:p>
            <a:pPr indent="457200" lvl="0" marL="457200" rtl="0" algn="l">
              <a:lnSpc>
                <a:spcPct val="115000"/>
              </a:lnSpc>
              <a:spcBef>
                <a:spcPts val="0"/>
              </a:spcBef>
              <a:spcAft>
                <a:spcPts val="0"/>
              </a:spcAft>
              <a:buNone/>
            </a:pPr>
            <a:r>
              <a:rPr lang="en" sz="1275">
                <a:solidFill>
                  <a:schemeClr val="dk1"/>
                </a:solidFill>
                <a:latin typeface="Courier New"/>
                <a:ea typeface="Courier New"/>
                <a:cs typeface="Courier New"/>
                <a:sym typeface="Courier New"/>
              </a:rPr>
              <a:t>System.out.println("Calculating "); </a:t>
            </a:r>
            <a:endParaRPr sz="1275">
              <a:solidFill>
                <a:schemeClr val="dk1"/>
              </a:solidFill>
              <a:latin typeface="Courier New"/>
              <a:ea typeface="Courier New"/>
              <a:cs typeface="Courier New"/>
              <a:sym typeface="Courier New"/>
            </a:endParaRPr>
          </a:p>
          <a:p>
            <a:pPr indent="457200" lvl="0" marL="457200" rtl="0" algn="l">
              <a:lnSpc>
                <a:spcPct val="115000"/>
              </a:lnSpc>
              <a:spcBef>
                <a:spcPts val="0"/>
              </a:spcBef>
              <a:spcAft>
                <a:spcPts val="0"/>
              </a:spcAft>
              <a:buNone/>
            </a:pPr>
            <a:r>
              <a:rPr lang="en" sz="1275">
                <a:solidFill>
                  <a:schemeClr val="dk1"/>
                </a:solidFill>
                <a:latin typeface="Courier New"/>
                <a:ea typeface="Courier New"/>
                <a:cs typeface="Courier New"/>
                <a:sym typeface="Courier New"/>
              </a:rPr>
              <a:t>return "Default Value"; </a:t>
            </a:r>
            <a:endParaRPr sz="1275">
              <a:solidFill>
                <a:schemeClr val="dk1"/>
              </a:solidFill>
              <a:latin typeface="Courier New"/>
              <a:ea typeface="Courier New"/>
              <a:cs typeface="Courier New"/>
              <a:sym typeface="Courier New"/>
            </a:endParaRPr>
          </a:p>
          <a:p>
            <a:pPr indent="0" lvl="0" marL="457200" rtl="0" algn="l">
              <a:lnSpc>
                <a:spcPct val="115000"/>
              </a:lnSpc>
              <a:spcBef>
                <a:spcPts val="0"/>
              </a:spcBef>
              <a:spcAft>
                <a:spcPts val="0"/>
              </a:spcAft>
              <a:buNone/>
            </a:pPr>
            <a:r>
              <a:rPr lang="en" sz="1275">
                <a:solidFill>
                  <a:schemeClr val="dk1"/>
                </a:solidFill>
                <a:latin typeface="Courier New"/>
                <a:ea typeface="Courier New"/>
                <a:cs typeface="Courier New"/>
                <a:sym typeface="Courier New"/>
              </a:rPr>
              <a:t>}</a:t>
            </a:r>
            <a:endParaRPr sz="1275">
              <a:solidFill>
                <a:schemeClr val="dk1"/>
              </a:solidFill>
              <a:latin typeface="Courier New"/>
              <a:ea typeface="Courier New"/>
              <a:cs typeface="Courier New"/>
              <a:sym typeface="Courier New"/>
            </a:endParaRPr>
          </a:p>
          <a:p>
            <a:pPr indent="0" lvl="0" marL="457200" rtl="0" algn="l">
              <a:spcBef>
                <a:spcPts val="0"/>
              </a:spcBef>
              <a:spcAft>
                <a:spcPts val="0"/>
              </a:spcAft>
              <a:buNone/>
            </a:pPr>
            <a:r>
              <a:t/>
            </a:r>
            <a:endParaRPr sz="1275">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275" u="sng">
                <a:solidFill>
                  <a:schemeClr val="dk1"/>
                </a:solidFill>
              </a:rPr>
              <a:t>Note</a:t>
            </a:r>
            <a:r>
              <a:rPr lang="en" sz="1275">
                <a:solidFill>
                  <a:schemeClr val="dk1"/>
                </a:solidFill>
              </a:rPr>
              <a:t>: </a:t>
            </a:r>
            <a:r>
              <a:rPr lang="en" sz="1100">
                <a:solidFill>
                  <a:schemeClr val="dk1"/>
                </a:solidFill>
              </a:rPr>
              <a:t>The default value is evaluated immediately, regardless of whether the </a:t>
            </a:r>
            <a:r>
              <a:rPr lang="en" sz="1100">
                <a:solidFill>
                  <a:schemeClr val="dk1"/>
                </a:solidFill>
                <a:latin typeface="Roboto Mono"/>
                <a:ea typeface="Roboto Mono"/>
                <a:cs typeface="Roboto Mono"/>
                <a:sym typeface="Roboto Mono"/>
              </a:rPr>
              <a:t>Optional</a:t>
            </a:r>
            <a:r>
              <a:rPr lang="en" sz="1100">
                <a:solidFill>
                  <a:schemeClr val="dk1"/>
                </a:solidFill>
              </a:rPr>
              <a:t> contains a value or not.</a:t>
            </a:r>
            <a:endParaRPr sz="1100">
              <a:solidFill>
                <a:schemeClr val="dk1"/>
              </a:solidFill>
            </a:endParaRPr>
          </a:p>
          <a:p>
            <a:pPr indent="0" lvl="0" marL="0" rtl="0" algn="l">
              <a:spcBef>
                <a:spcPts val="0"/>
              </a:spcBef>
              <a:spcAft>
                <a:spcPts val="0"/>
              </a:spcAft>
              <a:buNone/>
            </a:pPr>
            <a:r>
              <a:rPr lang="en" sz="1100">
                <a:solidFill>
                  <a:schemeClr val="dk1"/>
                </a:solidFill>
              </a:rPr>
              <a:t>Even though the </a:t>
            </a:r>
            <a:r>
              <a:rPr lang="en" sz="1100">
                <a:solidFill>
                  <a:srgbClr val="188038"/>
                </a:solidFill>
              </a:rPr>
              <a:t>Optional</a:t>
            </a:r>
            <a:r>
              <a:rPr lang="en" sz="1100">
                <a:solidFill>
                  <a:schemeClr val="dk1"/>
                </a:solidFill>
              </a:rPr>
              <a:t> contains "Hello", the </a:t>
            </a:r>
            <a:r>
              <a:rPr lang="en" sz="1275">
                <a:solidFill>
                  <a:schemeClr val="dk1"/>
                </a:solidFill>
                <a:latin typeface="Courier New"/>
                <a:ea typeface="Courier New"/>
                <a:cs typeface="Courier New"/>
                <a:sym typeface="Courier New"/>
              </a:rPr>
              <a:t>calculateDefaultValue()</a:t>
            </a:r>
            <a:r>
              <a:rPr lang="en" sz="1100">
                <a:solidFill>
                  <a:schemeClr val="dk1"/>
                </a:solidFill>
              </a:rPr>
              <a:t> method is still called, leading to unnecessary computation.</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 sz="1229" u="sng">
                <a:solidFill>
                  <a:schemeClr val="dk1"/>
                </a:solidFill>
              </a:rPr>
              <a:t>Output</a:t>
            </a:r>
            <a:r>
              <a:rPr lang="en" sz="1229">
                <a:solidFill>
                  <a:schemeClr val="dk1"/>
                </a:solidFill>
              </a:rPr>
              <a:t>:</a:t>
            </a:r>
            <a:r>
              <a:rPr lang="en" sz="1100">
                <a:solidFill>
                  <a:schemeClr val="dk1"/>
                </a:solidFill>
              </a:rPr>
              <a:t> 	Calculating </a:t>
            </a:r>
            <a:endParaRPr sz="1100">
              <a:solidFill>
                <a:schemeClr val="dk1"/>
              </a:solidFill>
            </a:endParaRPr>
          </a:p>
          <a:p>
            <a:pPr indent="0" lvl="0" marL="0" rtl="0" algn="l">
              <a:spcBef>
                <a:spcPts val="0"/>
              </a:spcBef>
              <a:spcAft>
                <a:spcPts val="0"/>
              </a:spcAft>
              <a:buNone/>
            </a:pPr>
            <a:r>
              <a:rPr lang="en" sz="1100">
                <a:solidFill>
                  <a:schemeClr val="dk1"/>
                </a:solidFill>
              </a:rPr>
              <a:t>	Hello</a:t>
            </a:r>
            <a:endParaRPr sz="1350">
              <a:solidFill>
                <a:schemeClr val="dk1"/>
              </a:solidFill>
              <a:highlight>
                <a:srgbClr val="FFFFFF"/>
              </a:highlight>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683" name="Shape 1683"/>
        <p:cNvGrpSpPr/>
        <p:nvPr/>
      </p:nvGrpSpPr>
      <p:grpSpPr>
        <a:xfrm>
          <a:off x="0" y="0"/>
          <a:ext cx="0" cy="0"/>
          <a:chOff x="0" y="0"/>
          <a:chExt cx="0" cy="0"/>
        </a:xfrm>
      </p:grpSpPr>
      <p:sp>
        <p:nvSpPr>
          <p:cNvPr id="1684" name="Google Shape;1684;p1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Group08 - Optional</a:t>
            </a:r>
            <a:endParaRPr/>
          </a:p>
        </p:txBody>
      </p:sp>
      <p:sp>
        <p:nvSpPr>
          <p:cNvPr id="1685" name="Google Shape;1685;p1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10000"/>
              </a:lnSpc>
              <a:spcBef>
                <a:spcPts val="3600"/>
              </a:spcBef>
              <a:spcAft>
                <a:spcPts val="0"/>
              </a:spcAft>
              <a:buNone/>
            </a:pPr>
            <a:r>
              <a:rPr b="1" i="1" lang="en" sz="1700">
                <a:solidFill>
                  <a:srgbClr val="188038"/>
                </a:solidFill>
                <a:latin typeface="Roboto"/>
                <a:ea typeface="Roboto"/>
                <a:cs typeface="Roboto"/>
                <a:sym typeface="Roboto"/>
              </a:rPr>
              <a:t>orElseGet()</a:t>
            </a:r>
            <a:r>
              <a:rPr b="1" i="1" lang="en" sz="2200">
                <a:solidFill>
                  <a:srgbClr val="188038"/>
                </a:solidFill>
                <a:latin typeface="Roboto"/>
                <a:ea typeface="Roboto"/>
                <a:cs typeface="Roboto"/>
                <a:sym typeface="Roboto"/>
              </a:rPr>
              <a:t> </a:t>
            </a:r>
            <a:r>
              <a:rPr b="1" i="1" lang="en" sz="2200">
                <a:solidFill>
                  <a:schemeClr val="dk1"/>
                </a:solidFill>
              </a:rPr>
              <a:t>:</a:t>
            </a:r>
            <a:r>
              <a:rPr b="1" lang="en" sz="2200">
                <a:solidFill>
                  <a:schemeClr val="dk1"/>
                </a:solidFill>
              </a:rPr>
              <a:t> </a:t>
            </a:r>
            <a:r>
              <a:rPr lang="en" sz="1235">
                <a:solidFill>
                  <a:schemeClr val="dk1"/>
                </a:solidFill>
              </a:rPr>
              <a:t>returns the value inside the Optional if present. If the Optional is empty, it executes the function (provided as a lambda or method reference) to generate the default value.</a:t>
            </a:r>
            <a:endParaRPr sz="1235">
              <a:solidFill>
                <a:schemeClr val="dk1"/>
              </a:solidFill>
            </a:endParaRPr>
          </a:p>
          <a:p>
            <a:pPr indent="0" lvl="0" marL="0" rtl="0" algn="l">
              <a:spcBef>
                <a:spcPts val="2200"/>
              </a:spcBef>
              <a:spcAft>
                <a:spcPts val="0"/>
              </a:spcAft>
              <a:buNone/>
            </a:pPr>
            <a:r>
              <a:rPr lang="en" sz="1350">
                <a:solidFill>
                  <a:schemeClr val="dk1"/>
                </a:solidFill>
              </a:rPr>
              <a:t>Example code:</a:t>
            </a:r>
            <a:endParaRPr sz="1350">
              <a:solidFill>
                <a:schemeClr val="dk1"/>
              </a:solidFill>
            </a:endParaRPr>
          </a:p>
          <a:p>
            <a:pPr indent="457200" lvl="0" marL="0" rtl="0" algn="l">
              <a:spcBef>
                <a:spcPts val="1200"/>
              </a:spcBef>
              <a:spcAft>
                <a:spcPts val="0"/>
              </a:spcAft>
              <a:buNone/>
            </a:pPr>
            <a:r>
              <a:rPr lang="en" sz="1100">
                <a:solidFill>
                  <a:schemeClr val="dk1"/>
                </a:solidFill>
                <a:latin typeface="Courier New"/>
                <a:ea typeface="Courier New"/>
                <a:cs typeface="Courier New"/>
                <a:sym typeface="Courier New"/>
              </a:rPr>
              <a:t>public static void main(String[] args) {</a:t>
            </a:r>
            <a:endParaRPr sz="1100">
              <a:solidFill>
                <a:schemeClr val="dk1"/>
              </a:solidFill>
              <a:latin typeface="Courier New"/>
              <a:ea typeface="Courier New"/>
              <a:cs typeface="Courier New"/>
              <a:sym typeface="Courier New"/>
            </a:endParaRPr>
          </a:p>
          <a:p>
            <a:pPr indent="0" lvl="0" marL="914400" rtl="0" algn="l">
              <a:lnSpc>
                <a:spcPct val="150000"/>
              </a:lnSpc>
              <a:spcBef>
                <a:spcPts val="0"/>
              </a:spcBef>
              <a:spcAft>
                <a:spcPts val="0"/>
              </a:spcAft>
              <a:buNone/>
            </a:pPr>
            <a:r>
              <a:rPr lang="en" sz="1100">
                <a:solidFill>
                  <a:schemeClr val="dk1"/>
                </a:solidFill>
                <a:latin typeface="Courier New"/>
                <a:ea typeface="Courier New"/>
                <a:cs typeface="Courier New"/>
                <a:sym typeface="Courier New"/>
              </a:rPr>
              <a:t>Optional&lt;String&gt; optionalValue = Optional.of("Hello");</a:t>
            </a:r>
            <a:endParaRPr sz="1100">
              <a:solidFill>
                <a:schemeClr val="dk1"/>
              </a:solidFill>
              <a:latin typeface="Courier New"/>
              <a:ea typeface="Courier New"/>
              <a:cs typeface="Courier New"/>
              <a:sym typeface="Courier New"/>
            </a:endParaRPr>
          </a:p>
          <a:p>
            <a:pPr indent="0" lvl="0" marL="914400" rtl="0" algn="l">
              <a:lnSpc>
                <a:spcPct val="150000"/>
              </a:lnSpc>
              <a:spcBef>
                <a:spcPts val="0"/>
              </a:spcBef>
              <a:spcAft>
                <a:spcPts val="0"/>
              </a:spcAft>
              <a:buNone/>
            </a:pPr>
            <a:r>
              <a:rPr lang="en" sz="1100">
                <a:solidFill>
                  <a:schemeClr val="dk1"/>
                </a:solidFill>
                <a:latin typeface="Courier New"/>
                <a:ea typeface="Courier New"/>
                <a:cs typeface="Courier New"/>
                <a:sym typeface="Courier New"/>
              </a:rPr>
              <a:t>String result = optionalValue.orElseGet(() -&gt; calculateDefaultValue()); System.out.println(result);</a:t>
            </a:r>
            <a:endParaRPr sz="1100">
              <a:solidFill>
                <a:schemeClr val="dk1"/>
              </a:solidFill>
              <a:latin typeface="Courier New"/>
              <a:ea typeface="Courier New"/>
              <a:cs typeface="Courier New"/>
              <a:sym typeface="Courier New"/>
            </a:endParaRPr>
          </a:p>
          <a:p>
            <a:pPr indent="457200" lvl="0" marL="0" rtl="0" algn="l">
              <a:lnSpc>
                <a:spcPct val="150000"/>
              </a:lnSpc>
              <a:spcBef>
                <a:spcPts val="0"/>
              </a:spcBef>
              <a:spcAft>
                <a:spcPts val="0"/>
              </a:spcAft>
              <a:buNone/>
            </a:pPr>
            <a:r>
              <a:rPr lang="en" sz="1100">
                <a:solidFill>
                  <a:schemeClr val="dk1"/>
                </a:solidFill>
                <a:latin typeface="Courier New"/>
                <a:ea typeface="Courier New"/>
                <a:cs typeface="Courier New"/>
                <a:sym typeface="Courier New"/>
              </a:rPr>
              <a:t>}</a:t>
            </a:r>
            <a:endParaRPr sz="11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1252" u="sng">
                <a:solidFill>
                  <a:schemeClr val="dk1"/>
                </a:solidFill>
              </a:rPr>
              <a:t>Note</a:t>
            </a:r>
            <a:r>
              <a:rPr lang="en" sz="1052">
                <a:solidFill>
                  <a:schemeClr val="dk1"/>
                </a:solidFill>
              </a:rPr>
              <a:t>: </a:t>
            </a:r>
            <a:r>
              <a:rPr lang="en" sz="1100">
                <a:solidFill>
                  <a:schemeClr val="dk1"/>
                </a:solidFill>
              </a:rPr>
              <a:t>The default value is computed only when needed, i.e., only if the Optional is empty</a:t>
            </a:r>
            <a:endParaRPr sz="1100">
              <a:solidFill>
                <a:schemeClr val="dk1"/>
              </a:solidFill>
            </a:endParaRPr>
          </a:p>
          <a:p>
            <a:pPr indent="0" lvl="0" marL="0" rtl="0" algn="l">
              <a:spcBef>
                <a:spcPts val="0"/>
              </a:spcBef>
              <a:spcAft>
                <a:spcPts val="0"/>
              </a:spcAft>
              <a:buClr>
                <a:schemeClr val="dk1"/>
              </a:buClr>
              <a:buSzPts val="1100"/>
              <a:buFont typeface="Arial"/>
              <a:buNone/>
            </a:pPr>
            <a:r>
              <a:rPr lang="en" sz="1229" u="sng">
                <a:solidFill>
                  <a:schemeClr val="dk1"/>
                </a:solidFill>
              </a:rPr>
              <a:t>Output</a:t>
            </a:r>
            <a:r>
              <a:rPr lang="en" sz="1229">
                <a:solidFill>
                  <a:schemeClr val="dk1"/>
                </a:solidFill>
              </a:rPr>
              <a:t>:</a:t>
            </a:r>
            <a:r>
              <a:rPr lang="en" sz="1100">
                <a:solidFill>
                  <a:schemeClr val="dk1"/>
                </a:solidFill>
              </a:rPr>
              <a:t>  Hello</a:t>
            </a:r>
            <a:endParaRPr sz="11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grpSp>
        <p:nvGrpSpPr>
          <p:cNvPr id="732" name="Google Shape;732;p46"/>
          <p:cNvGrpSpPr/>
          <p:nvPr/>
        </p:nvGrpSpPr>
        <p:grpSpPr>
          <a:xfrm rot="-5400000">
            <a:off x="7882250" y="3035750"/>
            <a:ext cx="603495" cy="1371596"/>
            <a:chOff x="3724575" y="3497700"/>
            <a:chExt cx="603495" cy="1371596"/>
          </a:xfrm>
        </p:grpSpPr>
        <p:sp>
          <p:nvSpPr>
            <p:cNvPr id="733" name="Google Shape;733;p46"/>
            <p:cNvSpPr/>
            <p:nvPr/>
          </p:nvSpPr>
          <p:spPr>
            <a:xfrm>
              <a:off x="3724575" y="3497700"/>
              <a:ext cx="603495" cy="1371596"/>
            </a:xfrm>
            <a:custGeom>
              <a:rect b="b" l="l" r="r" t="t"/>
              <a:pathLst>
                <a:path extrusionOk="0" h="16415" w="7221">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6"/>
            <p:cNvSpPr/>
            <p:nvPr/>
          </p:nvSpPr>
          <p:spPr>
            <a:xfrm>
              <a:off x="3757170" y="3848221"/>
              <a:ext cx="538223" cy="988485"/>
            </a:xfrm>
            <a:custGeom>
              <a:rect b="b" l="l" r="r" t="t"/>
              <a:pathLst>
                <a:path extrusionOk="0" h="11830" w="644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6"/>
            <p:cNvSpPr/>
            <p:nvPr/>
          </p:nvSpPr>
          <p:spPr>
            <a:xfrm>
              <a:off x="3816342" y="4047922"/>
              <a:ext cx="38779" cy="654255"/>
            </a:xfrm>
            <a:custGeom>
              <a:rect b="b" l="l" r="r" t="t"/>
              <a:pathLst>
                <a:path extrusionOk="0" h="7830" w="464">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6"/>
            <p:cNvSpPr/>
            <p:nvPr/>
          </p:nvSpPr>
          <p:spPr>
            <a:xfrm>
              <a:off x="3724575" y="3497700"/>
              <a:ext cx="603495" cy="1371596"/>
            </a:xfrm>
            <a:custGeom>
              <a:rect b="b" l="l" r="r" t="t"/>
              <a:pathLst>
                <a:path extrusionOk="0" h="16415" w="7221">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6"/>
            <p:cNvSpPr/>
            <p:nvPr/>
          </p:nvSpPr>
          <p:spPr>
            <a:xfrm>
              <a:off x="3871336" y="3530287"/>
              <a:ext cx="309980" cy="285349"/>
            </a:xfrm>
            <a:custGeom>
              <a:rect b="b" l="l" r="r" t="t"/>
              <a:pathLst>
                <a:path extrusionOk="0" h="3415" w="3709">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6"/>
            <p:cNvSpPr/>
            <p:nvPr/>
          </p:nvSpPr>
          <p:spPr>
            <a:xfrm>
              <a:off x="3775557" y="3848221"/>
              <a:ext cx="519836" cy="988485"/>
            </a:xfrm>
            <a:custGeom>
              <a:rect b="b" l="l" r="r" t="t"/>
              <a:pathLst>
                <a:path extrusionOk="0" h="11830" w="622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 name="Google Shape;739;p46"/>
          <p:cNvGrpSpPr/>
          <p:nvPr/>
        </p:nvGrpSpPr>
        <p:grpSpPr>
          <a:xfrm>
            <a:off x="219969" y="287824"/>
            <a:ext cx="1960626" cy="1710293"/>
            <a:chOff x="715100" y="274199"/>
            <a:chExt cx="1920300" cy="1918875"/>
          </a:xfrm>
        </p:grpSpPr>
        <p:sp>
          <p:nvSpPr>
            <p:cNvPr id="740" name="Google Shape;740;p46"/>
            <p:cNvSpPr/>
            <p:nvPr/>
          </p:nvSpPr>
          <p:spPr>
            <a:xfrm>
              <a:off x="806600" y="364274"/>
              <a:ext cx="1828800" cy="18288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1" name="Google Shape;741;p46"/>
            <p:cNvGrpSpPr/>
            <p:nvPr/>
          </p:nvGrpSpPr>
          <p:grpSpPr>
            <a:xfrm>
              <a:off x="715100" y="274199"/>
              <a:ext cx="1828800" cy="1828800"/>
              <a:chOff x="715100" y="274199"/>
              <a:chExt cx="1828800" cy="1828800"/>
            </a:xfrm>
          </p:grpSpPr>
          <p:sp>
            <p:nvSpPr>
              <p:cNvPr id="742" name="Google Shape;742;p46"/>
              <p:cNvSpPr/>
              <p:nvPr/>
            </p:nvSpPr>
            <p:spPr>
              <a:xfrm>
                <a:off x="715100" y="274199"/>
                <a:ext cx="1828800" cy="18288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3" name="Google Shape;743;p46"/>
              <p:cNvCxnSpPr/>
              <p:nvPr/>
            </p:nvCxnSpPr>
            <p:spPr>
              <a:xfrm>
                <a:off x="717952" y="637800"/>
                <a:ext cx="1823100" cy="0"/>
              </a:xfrm>
              <a:prstGeom prst="straightConnector1">
                <a:avLst/>
              </a:prstGeom>
              <a:noFill/>
              <a:ln cap="flat" cmpd="sng" w="28575">
                <a:solidFill>
                  <a:schemeClr val="dk1"/>
                </a:solidFill>
                <a:prstDash val="solid"/>
                <a:round/>
                <a:headEnd len="med" w="med" type="none"/>
                <a:tailEnd len="med" w="med" type="none"/>
              </a:ln>
            </p:spPr>
          </p:cxnSp>
          <p:grpSp>
            <p:nvGrpSpPr>
              <p:cNvPr id="744" name="Google Shape;744;p46"/>
              <p:cNvGrpSpPr/>
              <p:nvPr/>
            </p:nvGrpSpPr>
            <p:grpSpPr>
              <a:xfrm>
                <a:off x="2267950" y="363963"/>
                <a:ext cx="183000" cy="183000"/>
                <a:chOff x="8225400" y="367488"/>
                <a:chExt cx="183000" cy="183000"/>
              </a:xfrm>
            </p:grpSpPr>
            <p:cxnSp>
              <p:nvCxnSpPr>
                <p:cNvPr id="745" name="Google Shape;745;p46"/>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746" name="Google Shape;746;p46"/>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747" name="Google Shape;747;p46"/>
              <p:cNvSpPr/>
              <p:nvPr/>
            </p:nvSpPr>
            <p:spPr>
              <a:xfrm>
                <a:off x="1951450" y="367563"/>
                <a:ext cx="179400" cy="1794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8" name="Google Shape;748;p46"/>
              <p:cNvCxnSpPr/>
              <p:nvPr/>
            </p:nvCxnSpPr>
            <p:spPr>
              <a:xfrm>
                <a:off x="1605849" y="546963"/>
                <a:ext cx="208500" cy="0"/>
              </a:xfrm>
              <a:prstGeom prst="straightConnector1">
                <a:avLst/>
              </a:prstGeom>
              <a:noFill/>
              <a:ln cap="flat" cmpd="sng" w="28575">
                <a:solidFill>
                  <a:schemeClr val="dk1"/>
                </a:solidFill>
                <a:prstDash val="solid"/>
                <a:round/>
                <a:headEnd len="med" w="med" type="none"/>
                <a:tailEnd len="med" w="med" type="none"/>
              </a:ln>
            </p:spPr>
          </p:cxnSp>
        </p:grpSp>
      </p:grpSp>
      <p:sp>
        <p:nvSpPr>
          <p:cNvPr id="749" name="Google Shape;749;p46"/>
          <p:cNvSpPr txBox="1"/>
          <p:nvPr>
            <p:ph idx="2" type="title"/>
          </p:nvPr>
        </p:nvSpPr>
        <p:spPr>
          <a:xfrm>
            <a:off x="137225" y="491225"/>
            <a:ext cx="2079900" cy="152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904">
                <a:latin typeface="Arial"/>
                <a:ea typeface="Arial"/>
                <a:cs typeface="Arial"/>
                <a:sym typeface="Arial"/>
              </a:rPr>
              <a:t>subSequence()</a:t>
            </a:r>
            <a:endParaRPr sz="1400"/>
          </a:p>
        </p:txBody>
      </p:sp>
      <p:sp>
        <p:nvSpPr>
          <p:cNvPr id="750" name="Google Shape;750;p46"/>
          <p:cNvSpPr txBox="1"/>
          <p:nvPr>
            <p:ph type="title"/>
          </p:nvPr>
        </p:nvSpPr>
        <p:spPr>
          <a:xfrm>
            <a:off x="1828800" y="585461"/>
            <a:ext cx="5486400" cy="91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String</a:t>
            </a:r>
            <a:endParaRPr sz="3100"/>
          </a:p>
        </p:txBody>
      </p:sp>
      <p:grpSp>
        <p:nvGrpSpPr>
          <p:cNvPr id="751" name="Google Shape;751;p46"/>
          <p:cNvGrpSpPr/>
          <p:nvPr/>
        </p:nvGrpSpPr>
        <p:grpSpPr>
          <a:xfrm>
            <a:off x="463651" y="4105603"/>
            <a:ext cx="502899" cy="502899"/>
            <a:chOff x="858700" y="1967475"/>
            <a:chExt cx="605100" cy="605100"/>
          </a:xfrm>
        </p:grpSpPr>
        <p:sp>
          <p:nvSpPr>
            <p:cNvPr id="752" name="Google Shape;752;p46"/>
            <p:cNvSpPr/>
            <p:nvPr/>
          </p:nvSpPr>
          <p:spPr>
            <a:xfrm>
              <a:off x="858700" y="1967475"/>
              <a:ext cx="605100" cy="605100"/>
            </a:xfrm>
            <a:prstGeom prst="roundRect">
              <a:avLst>
                <a:gd fmla="val 15109" name="adj"/>
              </a:avLst>
            </a:pr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6"/>
            <p:cNvSpPr/>
            <p:nvPr/>
          </p:nvSpPr>
          <p:spPr>
            <a:xfrm>
              <a:off x="932654" y="2075711"/>
              <a:ext cx="457191" cy="388627"/>
            </a:xfrm>
            <a:custGeom>
              <a:rect b="b" l="l" r="r" t="t"/>
              <a:pathLst>
                <a:path extrusionOk="0" h="9051" w="10659">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 name="Google Shape;754;p46"/>
          <p:cNvGrpSpPr/>
          <p:nvPr/>
        </p:nvGrpSpPr>
        <p:grpSpPr>
          <a:xfrm>
            <a:off x="463700" y="3419800"/>
            <a:ext cx="502800" cy="502800"/>
            <a:chOff x="1627550" y="2017350"/>
            <a:chExt cx="502800" cy="502800"/>
          </a:xfrm>
        </p:grpSpPr>
        <p:sp>
          <p:nvSpPr>
            <p:cNvPr id="755" name="Google Shape;755;p46"/>
            <p:cNvSpPr/>
            <p:nvPr/>
          </p:nvSpPr>
          <p:spPr>
            <a:xfrm>
              <a:off x="1627550" y="2017350"/>
              <a:ext cx="502800" cy="502800"/>
            </a:xfrm>
            <a:prstGeom prst="roundRect">
              <a:avLst>
                <a:gd fmla="val 15109" name="adj"/>
              </a:avLst>
            </a:pr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6"/>
            <p:cNvSpPr/>
            <p:nvPr/>
          </p:nvSpPr>
          <p:spPr>
            <a:xfrm>
              <a:off x="1718900" y="2108700"/>
              <a:ext cx="320100" cy="320100"/>
            </a:xfrm>
            <a:prstGeom prst="donut">
              <a:avLst>
                <a:gd fmla="val 25000" name="adj"/>
              </a:avLst>
            </a:pr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 name="Google Shape;757;p46"/>
          <p:cNvGrpSpPr/>
          <p:nvPr/>
        </p:nvGrpSpPr>
        <p:grpSpPr>
          <a:xfrm>
            <a:off x="5486400" y="274200"/>
            <a:ext cx="3657590" cy="348347"/>
            <a:chOff x="4572050" y="100025"/>
            <a:chExt cx="3657590" cy="348347"/>
          </a:xfrm>
        </p:grpSpPr>
        <p:sp>
          <p:nvSpPr>
            <p:cNvPr id="758" name="Google Shape;758;p46"/>
            <p:cNvSpPr/>
            <p:nvPr/>
          </p:nvSpPr>
          <p:spPr>
            <a:xfrm>
              <a:off x="4572050" y="100025"/>
              <a:ext cx="3657590" cy="348347"/>
            </a:xfrm>
            <a:custGeom>
              <a:rect b="b" l="l" r="r" t="t"/>
              <a:pathLst>
                <a:path extrusionOk="0" h="4488" w="46122">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759" name="Google Shape;759;p46"/>
            <p:cNvSpPr/>
            <p:nvPr/>
          </p:nvSpPr>
          <p:spPr>
            <a:xfrm>
              <a:off x="4572050" y="100025"/>
              <a:ext cx="3657590" cy="348347"/>
            </a:xfrm>
            <a:custGeom>
              <a:rect b="b" l="l" r="r" t="t"/>
              <a:pathLst>
                <a:path extrusionOk="0" h="4488" w="46122">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760" name="Google Shape;760;p46"/>
            <p:cNvSpPr/>
            <p:nvPr/>
          </p:nvSpPr>
          <p:spPr>
            <a:xfrm>
              <a:off x="4720981" y="137824"/>
              <a:ext cx="328867" cy="270807"/>
            </a:xfrm>
            <a:custGeom>
              <a:rect b="b" l="l" r="r" t="t"/>
              <a:pathLst>
                <a:path extrusionOk="0" h="3489" w="4147">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761" name="Google Shape;761;p46"/>
            <p:cNvSpPr/>
            <p:nvPr/>
          </p:nvSpPr>
          <p:spPr>
            <a:xfrm>
              <a:off x="4722884" y="287391"/>
              <a:ext cx="307614" cy="121239"/>
            </a:xfrm>
            <a:custGeom>
              <a:rect b="b" l="l" r="r" t="t"/>
              <a:pathLst>
                <a:path extrusionOk="0" h="1562" w="3879">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762" name="Google Shape;762;p46"/>
            <p:cNvSpPr/>
            <p:nvPr/>
          </p:nvSpPr>
          <p:spPr>
            <a:xfrm>
              <a:off x="4610750" y="238182"/>
              <a:ext cx="98732" cy="70089"/>
            </a:xfrm>
            <a:custGeom>
              <a:rect b="b" l="l" r="r" t="t"/>
              <a:pathLst>
                <a:path extrusionOk="0" h="903" w="1245">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763" name="Google Shape;763;p46"/>
            <p:cNvSpPr/>
            <p:nvPr/>
          </p:nvSpPr>
          <p:spPr>
            <a:xfrm>
              <a:off x="4610750" y="272256"/>
              <a:ext cx="92943" cy="36015"/>
            </a:xfrm>
            <a:custGeom>
              <a:rect b="b" l="l" r="r" t="t"/>
              <a:pathLst>
                <a:path extrusionOk="0" h="464" w="1172">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764" name="Google Shape;764;p46"/>
            <p:cNvSpPr/>
            <p:nvPr/>
          </p:nvSpPr>
          <p:spPr>
            <a:xfrm>
              <a:off x="7610613" y="130295"/>
              <a:ext cx="152895" cy="287806"/>
            </a:xfrm>
            <a:custGeom>
              <a:rect b="b" l="l" r="r" t="t"/>
              <a:pathLst>
                <a:path extrusionOk="0" h="3708" w="1928">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765" name="Google Shape;765;p46"/>
            <p:cNvSpPr/>
            <p:nvPr/>
          </p:nvSpPr>
          <p:spPr>
            <a:xfrm>
              <a:off x="7610613" y="361205"/>
              <a:ext cx="154798" cy="56894"/>
            </a:xfrm>
            <a:custGeom>
              <a:rect b="b" l="l" r="r" t="t"/>
              <a:pathLst>
                <a:path extrusionOk="0" h="733" w="1952">
                  <a:moveTo>
                    <a:pt x="1" y="1"/>
                  </a:moveTo>
                  <a:lnTo>
                    <a:pt x="1" y="732"/>
                  </a:lnTo>
                  <a:lnTo>
                    <a:pt x="1952" y="732"/>
                  </a:lnTo>
                  <a:lnTo>
                    <a:pt x="1952" y="1"/>
                  </a:lnTo>
                  <a:lnTo>
                    <a:pt x="1" y="1"/>
                  </a:ln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766" name="Google Shape;766;p46"/>
            <p:cNvSpPr/>
            <p:nvPr/>
          </p:nvSpPr>
          <p:spPr>
            <a:xfrm>
              <a:off x="7788568" y="130295"/>
              <a:ext cx="408170" cy="287806"/>
            </a:xfrm>
            <a:custGeom>
              <a:rect b="b" l="l" r="r" t="t"/>
              <a:pathLst>
                <a:path extrusionOk="0" h="3708" w="5147">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767" name="Google Shape;767;p46"/>
            <p:cNvSpPr/>
            <p:nvPr/>
          </p:nvSpPr>
          <p:spPr>
            <a:xfrm>
              <a:off x="7788568" y="224910"/>
              <a:ext cx="396592" cy="193190"/>
            </a:xfrm>
            <a:custGeom>
              <a:rect b="b" l="l" r="r" t="t"/>
              <a:pathLst>
                <a:path extrusionOk="0" h="2489" w="5001">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768" name="Google Shape;768;p46"/>
            <p:cNvSpPr/>
            <p:nvPr/>
          </p:nvSpPr>
          <p:spPr>
            <a:xfrm>
              <a:off x="5043980" y="130295"/>
              <a:ext cx="2541566" cy="289669"/>
            </a:xfrm>
            <a:custGeom>
              <a:rect b="b" l="l" r="r" t="t"/>
              <a:pathLst>
                <a:path extrusionOk="0" h="3732" w="32049">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grpSp>
      <p:sp>
        <p:nvSpPr>
          <p:cNvPr id="769" name="Google Shape;769;p46"/>
          <p:cNvSpPr txBox="1"/>
          <p:nvPr>
            <p:ph type="title"/>
          </p:nvPr>
        </p:nvSpPr>
        <p:spPr>
          <a:xfrm>
            <a:off x="2180300" y="966125"/>
            <a:ext cx="5317800" cy="3223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700">
                <a:latin typeface="Arial"/>
                <a:ea typeface="Arial"/>
                <a:cs typeface="Arial"/>
                <a:sym typeface="Arial"/>
              </a:rPr>
              <a:t>Parameter:</a:t>
            </a:r>
            <a:endParaRPr sz="17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 sz="1680">
                <a:latin typeface="Arial"/>
                <a:ea typeface="Arial"/>
                <a:cs typeface="Arial"/>
                <a:sym typeface="Arial"/>
              </a:rPr>
              <a:t>	Start: start index of the subsequence.</a:t>
            </a:r>
            <a:endParaRPr sz="168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 sz="1680">
                <a:latin typeface="Arial"/>
                <a:ea typeface="Arial"/>
                <a:cs typeface="Arial"/>
                <a:sym typeface="Arial"/>
              </a:rPr>
              <a:t>	End: end index of the subsequence</a:t>
            </a:r>
            <a:endParaRPr sz="168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 sz="1700">
                <a:latin typeface="Arial"/>
                <a:ea typeface="Arial"/>
                <a:cs typeface="Arial"/>
                <a:sym typeface="Arial"/>
              </a:rPr>
              <a:t>Returns:</a:t>
            </a:r>
            <a:r>
              <a:rPr lang="en" sz="1680">
                <a:latin typeface="Arial"/>
                <a:ea typeface="Arial"/>
                <a:cs typeface="Arial"/>
                <a:sym typeface="Arial"/>
              </a:rPr>
              <a:t> </a:t>
            </a:r>
            <a:r>
              <a:rPr lang="en" sz="1680">
                <a:latin typeface="Arial"/>
                <a:ea typeface="Arial"/>
                <a:cs typeface="Arial"/>
                <a:sym typeface="Arial"/>
              </a:rPr>
              <a:t>A CharSequence containing a subsequence of the string.</a:t>
            </a:r>
            <a:endParaRPr sz="1680">
              <a:latin typeface="Arial"/>
              <a:ea typeface="Arial"/>
              <a:cs typeface="Arial"/>
              <a:sym typeface="Arial"/>
            </a:endParaRPr>
          </a:p>
          <a:p>
            <a:pPr indent="0" lvl="0" marL="0" rtl="0" algn="just">
              <a:lnSpc>
                <a:spcPct val="115000"/>
              </a:lnSpc>
              <a:spcBef>
                <a:spcPts val="1200"/>
              </a:spcBef>
              <a:spcAft>
                <a:spcPts val="1200"/>
              </a:spcAft>
              <a:buClr>
                <a:schemeClr val="dk1"/>
              </a:buClr>
              <a:buSzPts val="1100"/>
              <a:buFont typeface="Arial"/>
              <a:buNone/>
            </a:pPr>
            <a:r>
              <a:rPr b="1" lang="en" sz="1700">
                <a:latin typeface="Arial"/>
                <a:ea typeface="Arial"/>
                <a:cs typeface="Arial"/>
                <a:sym typeface="Arial"/>
              </a:rPr>
              <a:t>Description</a:t>
            </a:r>
            <a:r>
              <a:rPr b="1" lang="en" sz="1700">
                <a:latin typeface="Arial"/>
                <a:ea typeface="Arial"/>
                <a:cs typeface="Arial"/>
                <a:sym typeface="Arial"/>
              </a:rPr>
              <a:t>:</a:t>
            </a:r>
            <a:r>
              <a:rPr lang="en" sz="1680">
                <a:latin typeface="Arial"/>
                <a:ea typeface="Arial"/>
                <a:cs typeface="Arial"/>
                <a:sym typeface="Arial"/>
              </a:rPr>
              <a:t> </a:t>
            </a:r>
            <a:r>
              <a:rPr lang="en" sz="1680">
                <a:latin typeface="Arial"/>
                <a:ea typeface="Arial"/>
                <a:cs typeface="Arial"/>
                <a:sym typeface="Arial"/>
              </a:rPr>
              <a:t>The subSequence() method returns a subsequence from the string as a CharSequence object.</a:t>
            </a:r>
            <a:endParaRPr sz="33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1689" name="Shape 1689"/>
        <p:cNvGrpSpPr/>
        <p:nvPr/>
      </p:nvGrpSpPr>
      <p:grpSpPr>
        <a:xfrm>
          <a:off x="0" y="0"/>
          <a:ext cx="0" cy="0"/>
          <a:chOff x="0" y="0"/>
          <a:chExt cx="0" cy="0"/>
        </a:xfrm>
      </p:grpSpPr>
      <p:sp>
        <p:nvSpPr>
          <p:cNvPr id="1690" name="Google Shape;1690;p1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Group09: LocalDate, LocalDateTime</a:t>
            </a:r>
            <a:endParaRPr/>
          </a:p>
        </p:txBody>
      </p:sp>
      <p:sp>
        <p:nvSpPr>
          <p:cNvPr id="1691" name="Google Shape;1691;p1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22127306 - Nguyễn Trọng Nhân</a:t>
            </a:r>
            <a:endParaRPr/>
          </a:p>
          <a:p>
            <a:pPr indent="0" lvl="0" marL="0" rtl="0" algn="l">
              <a:spcBef>
                <a:spcPts val="1200"/>
              </a:spcBef>
              <a:spcAft>
                <a:spcPts val="0"/>
              </a:spcAft>
              <a:buNone/>
            </a:pPr>
            <a:r>
              <a:rPr lang="en"/>
              <a:t>22127240 - Trần Tiến Lợi</a:t>
            </a:r>
            <a:endParaRPr/>
          </a:p>
          <a:p>
            <a:pPr indent="0" lvl="0" marL="0" rtl="0" algn="l">
              <a:spcBef>
                <a:spcPts val="1200"/>
              </a:spcBef>
              <a:spcAft>
                <a:spcPts val="0"/>
              </a:spcAft>
              <a:buNone/>
            </a:pPr>
            <a:r>
              <a:rPr lang="en"/>
              <a:t>22127442 - Trần Đức Tùng</a:t>
            </a:r>
            <a:endParaRPr/>
          </a:p>
          <a:p>
            <a:pPr indent="0" lvl="0" marL="0" rtl="0" algn="l">
              <a:spcBef>
                <a:spcPts val="1200"/>
              </a:spcBef>
              <a:spcAft>
                <a:spcPts val="0"/>
              </a:spcAft>
              <a:buNone/>
            </a:pPr>
            <a:r>
              <a:rPr lang="en"/>
              <a:t>22127074 - Võ Hoàng Đức</a:t>
            </a:r>
            <a:endParaRPr/>
          </a:p>
          <a:p>
            <a:pPr indent="0" lvl="0" marL="0" rtl="0" algn="l">
              <a:spcBef>
                <a:spcPts val="1200"/>
              </a:spcBef>
              <a:spcAft>
                <a:spcPts val="120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1695" name="Shape 1695"/>
        <p:cNvGrpSpPr/>
        <p:nvPr/>
      </p:nvGrpSpPr>
      <p:grpSpPr>
        <a:xfrm>
          <a:off x="0" y="0"/>
          <a:ext cx="0" cy="0"/>
          <a:chOff x="0" y="0"/>
          <a:chExt cx="0" cy="0"/>
        </a:xfrm>
      </p:grpSpPr>
      <p:sp>
        <p:nvSpPr>
          <p:cNvPr id="1696" name="Google Shape;1696;p1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Group09 - Tr</a:t>
            </a:r>
            <a:r>
              <a:rPr lang="en"/>
              <a:t>ần Tiến Lợi - LocalDateTime </a:t>
            </a:r>
            <a:endParaRPr/>
          </a:p>
        </p:txBody>
      </p:sp>
      <p:sp>
        <p:nvSpPr>
          <p:cNvPr id="1697" name="Google Shape;1697;p119"/>
          <p:cNvSpPr txBox="1"/>
          <p:nvPr>
            <p:ph idx="1" type="body"/>
          </p:nvPr>
        </p:nvSpPr>
        <p:spPr>
          <a:xfrm>
            <a:off x="0" y="1017725"/>
            <a:ext cx="9144000" cy="41259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b="1" lang="en"/>
              <a:t>static LocalDateTime ofInstant(Instant instant, ZoneId zone)</a:t>
            </a:r>
            <a:endParaRPr b="1" u="sng"/>
          </a:p>
          <a:p>
            <a:pPr indent="-342900" lvl="0" marL="914400" rtl="0" algn="l">
              <a:spcBef>
                <a:spcPts val="1200"/>
              </a:spcBef>
              <a:spcAft>
                <a:spcPts val="0"/>
              </a:spcAft>
              <a:buSzPts val="1800"/>
              <a:buChar char="-"/>
            </a:pPr>
            <a:r>
              <a:rPr lang="en"/>
              <a:t>This method converts an Instant (a UTC-based point in time) to a LocalDateTime in a specified ZoneId. It provides both the date and time based on the given time zone.</a:t>
            </a:r>
            <a:endParaRPr b="1" u="sng"/>
          </a:p>
          <a:p>
            <a:pPr indent="-342900" lvl="0" marL="914400" rtl="0" algn="l">
              <a:spcBef>
                <a:spcPts val="0"/>
              </a:spcBef>
              <a:spcAft>
                <a:spcPts val="0"/>
              </a:spcAft>
              <a:buSzPts val="1800"/>
              <a:buChar char="-"/>
            </a:pPr>
            <a:r>
              <a:rPr lang="en"/>
              <a:t>Convert a globally defined Instant (UTC) into a LocalDateTime within a specific time zone.</a:t>
            </a:r>
            <a:endParaRPr/>
          </a:p>
          <a:p>
            <a:pPr indent="0" lvl="0" marL="457200" rtl="0" algn="l">
              <a:spcBef>
                <a:spcPts val="1200"/>
              </a:spcBef>
              <a:spcAft>
                <a:spcPts val="0"/>
              </a:spcAft>
              <a:buNone/>
            </a:pPr>
            <a:r>
              <a:t/>
            </a:r>
            <a:endParaRPr/>
          </a:p>
          <a:p>
            <a:pPr indent="0" lvl="0" marL="457200" rtl="0" algn="l">
              <a:spcBef>
                <a:spcPts val="1200"/>
              </a:spcBef>
              <a:spcAft>
                <a:spcPts val="0"/>
              </a:spcAft>
              <a:buClr>
                <a:schemeClr val="dk1"/>
              </a:buClr>
              <a:buSzPts val="1100"/>
              <a:buFont typeface="Arial"/>
              <a:buNone/>
            </a:pPr>
            <a:r>
              <a:t/>
            </a:r>
            <a:endParaRPr b="1"/>
          </a:p>
          <a:p>
            <a:pPr indent="0" lvl="0" marL="457200" rtl="0" algn="l">
              <a:spcBef>
                <a:spcPts val="1200"/>
              </a:spcBef>
              <a:spcAft>
                <a:spcPts val="1200"/>
              </a:spcAft>
              <a:buNone/>
            </a:pPr>
            <a:r>
              <a:t/>
            </a:r>
            <a:endParaRPr b="1"/>
          </a:p>
        </p:txBody>
      </p:sp>
      <p:pic>
        <p:nvPicPr>
          <p:cNvPr id="1698" name="Google Shape;1698;p119"/>
          <p:cNvPicPr preferRelativeResize="0"/>
          <p:nvPr/>
        </p:nvPicPr>
        <p:blipFill>
          <a:blip r:embed="rId3">
            <a:alphaModFix/>
          </a:blip>
          <a:stretch>
            <a:fillRect/>
          </a:stretch>
        </p:blipFill>
        <p:spPr>
          <a:xfrm>
            <a:off x="311700" y="3359875"/>
            <a:ext cx="4572002" cy="1864700"/>
          </a:xfrm>
          <a:prstGeom prst="rect">
            <a:avLst/>
          </a:prstGeom>
          <a:noFill/>
          <a:ln>
            <a:noFill/>
          </a:ln>
        </p:spPr>
      </p:pic>
      <p:pic>
        <p:nvPicPr>
          <p:cNvPr id="1699" name="Google Shape;1699;p119"/>
          <p:cNvPicPr preferRelativeResize="0"/>
          <p:nvPr/>
        </p:nvPicPr>
        <p:blipFill>
          <a:blip r:embed="rId4">
            <a:alphaModFix/>
          </a:blip>
          <a:stretch>
            <a:fillRect/>
          </a:stretch>
        </p:blipFill>
        <p:spPr>
          <a:xfrm>
            <a:off x="5193700" y="3479645"/>
            <a:ext cx="3707649" cy="1424230"/>
          </a:xfrm>
          <a:prstGeom prst="rect">
            <a:avLst/>
          </a:prstGeom>
          <a:noFill/>
          <a:ln>
            <a:noFill/>
          </a:ln>
        </p:spPr>
      </p:pic>
      <p:sp>
        <p:nvSpPr>
          <p:cNvPr id="1700" name="Google Shape;1700;p119"/>
          <p:cNvSpPr txBox="1"/>
          <p:nvPr/>
        </p:nvSpPr>
        <p:spPr>
          <a:xfrm>
            <a:off x="2167175" y="3122950"/>
            <a:ext cx="1079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rPr>
              <a:t>Source</a:t>
            </a:r>
            <a:endParaRPr sz="1800">
              <a:solidFill>
                <a:schemeClr val="dk2"/>
              </a:solidFill>
            </a:endParaRPr>
          </a:p>
        </p:txBody>
      </p:sp>
      <p:sp>
        <p:nvSpPr>
          <p:cNvPr id="1701" name="Google Shape;1701;p119"/>
          <p:cNvSpPr txBox="1"/>
          <p:nvPr/>
        </p:nvSpPr>
        <p:spPr>
          <a:xfrm>
            <a:off x="6476325" y="3017950"/>
            <a:ext cx="1281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rPr>
              <a:t>Output</a:t>
            </a:r>
            <a:endParaRPr sz="1800">
              <a:solidFill>
                <a:schemeClr val="dk2"/>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1705" name="Shape 1705"/>
        <p:cNvGrpSpPr/>
        <p:nvPr/>
      </p:nvGrpSpPr>
      <p:grpSpPr>
        <a:xfrm>
          <a:off x="0" y="0"/>
          <a:ext cx="0" cy="0"/>
          <a:chOff x="0" y="0"/>
          <a:chExt cx="0" cy="0"/>
        </a:xfrm>
      </p:grpSpPr>
      <p:sp>
        <p:nvSpPr>
          <p:cNvPr id="1706" name="Google Shape;1706;p120"/>
          <p:cNvSpPr txBox="1"/>
          <p:nvPr>
            <p:ph type="title"/>
          </p:nvPr>
        </p:nvSpPr>
        <p:spPr>
          <a:xfrm>
            <a:off x="311700" y="127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Group09 - Trần Tiến Lợi - LocalDateTime</a:t>
            </a:r>
            <a:endParaRPr/>
          </a:p>
          <a:p>
            <a:pPr indent="0" lvl="0" marL="0" rtl="0" algn="l">
              <a:spcBef>
                <a:spcPts val="0"/>
              </a:spcBef>
              <a:spcAft>
                <a:spcPts val="0"/>
              </a:spcAft>
              <a:buNone/>
            </a:pPr>
            <a:r>
              <a:t/>
            </a:r>
            <a:endParaRPr/>
          </a:p>
        </p:txBody>
      </p:sp>
      <p:sp>
        <p:nvSpPr>
          <p:cNvPr id="1707" name="Google Shape;1707;p120"/>
          <p:cNvSpPr txBox="1"/>
          <p:nvPr>
            <p:ph idx="1" type="body"/>
          </p:nvPr>
        </p:nvSpPr>
        <p:spPr>
          <a:xfrm>
            <a:off x="0" y="700225"/>
            <a:ext cx="9144000" cy="4443300"/>
          </a:xfrm>
          <a:prstGeom prst="rect">
            <a:avLst/>
          </a:prstGeom>
        </p:spPr>
        <p:txBody>
          <a:bodyPr anchorCtr="0" anchor="t" bIns="91425" lIns="91425" spcFirstLastPara="1" rIns="91425" wrap="square" tIns="91425">
            <a:normAutofit/>
          </a:bodyPr>
          <a:lstStyle/>
          <a:p>
            <a:pPr indent="457200" lvl="0" marL="0" rtl="0" algn="l">
              <a:spcBef>
                <a:spcPts val="0"/>
              </a:spcBef>
              <a:spcAft>
                <a:spcPts val="0"/>
              </a:spcAft>
              <a:buNone/>
            </a:pPr>
            <a:r>
              <a:rPr b="1" lang="en"/>
              <a:t>long until(Temporal endExclusive, TemporalUnit unit)</a:t>
            </a:r>
            <a:endParaRPr b="1" u="sng"/>
          </a:p>
          <a:p>
            <a:pPr indent="-342900" lvl="0" marL="914400" rtl="0" algn="l">
              <a:spcBef>
                <a:spcPts val="1200"/>
              </a:spcBef>
              <a:spcAft>
                <a:spcPts val="0"/>
              </a:spcAft>
              <a:buSzPts val="1800"/>
              <a:buChar char="-"/>
            </a:pPr>
            <a:r>
              <a:rPr lang="en"/>
              <a:t>This method calculates the amount of time between two Temporal objects (e.g., LocalDate, LocalDateTime), returning the result in a specified TemporalUnit (e.g., days, hours, minutes). </a:t>
            </a:r>
            <a:endParaRPr b="1" u="sng"/>
          </a:p>
          <a:p>
            <a:pPr indent="-342900" lvl="0" marL="914400" rtl="0" algn="l">
              <a:spcBef>
                <a:spcPts val="0"/>
              </a:spcBef>
              <a:spcAft>
                <a:spcPts val="0"/>
              </a:spcAft>
              <a:buSzPts val="1800"/>
              <a:buChar char="-"/>
            </a:pPr>
            <a:r>
              <a:rPr lang="en"/>
              <a:t>Calculate the difference between two dates or times in specific units (e.g., days, hours).</a:t>
            </a:r>
            <a:endParaRPr/>
          </a:p>
          <a:p>
            <a:pPr indent="0" lvl="0" marL="0" rtl="0" algn="l">
              <a:spcBef>
                <a:spcPts val="1200"/>
              </a:spcBef>
              <a:spcAft>
                <a:spcPts val="0"/>
              </a:spcAft>
              <a:buNone/>
            </a:pPr>
            <a:r>
              <a:t/>
            </a:r>
            <a:endParaRPr/>
          </a:p>
          <a:p>
            <a:pPr indent="457200" lvl="0" marL="0" rtl="0" algn="l">
              <a:spcBef>
                <a:spcPts val="1200"/>
              </a:spcBef>
              <a:spcAft>
                <a:spcPts val="1200"/>
              </a:spcAft>
              <a:buNone/>
            </a:pPr>
            <a:r>
              <a:t/>
            </a:r>
            <a:endParaRPr b="1"/>
          </a:p>
        </p:txBody>
      </p:sp>
      <p:pic>
        <p:nvPicPr>
          <p:cNvPr id="1708" name="Google Shape;1708;p120"/>
          <p:cNvPicPr preferRelativeResize="0"/>
          <p:nvPr/>
        </p:nvPicPr>
        <p:blipFill>
          <a:blip r:embed="rId3">
            <a:alphaModFix/>
          </a:blip>
          <a:stretch>
            <a:fillRect/>
          </a:stretch>
        </p:blipFill>
        <p:spPr>
          <a:xfrm>
            <a:off x="5008100" y="2838863"/>
            <a:ext cx="4218050" cy="2781800"/>
          </a:xfrm>
          <a:prstGeom prst="rect">
            <a:avLst/>
          </a:prstGeom>
          <a:noFill/>
          <a:ln>
            <a:noFill/>
          </a:ln>
        </p:spPr>
      </p:pic>
      <p:pic>
        <p:nvPicPr>
          <p:cNvPr id="1709" name="Google Shape;1709;p120"/>
          <p:cNvPicPr preferRelativeResize="0"/>
          <p:nvPr/>
        </p:nvPicPr>
        <p:blipFill>
          <a:blip r:embed="rId4">
            <a:alphaModFix/>
          </a:blip>
          <a:stretch>
            <a:fillRect/>
          </a:stretch>
        </p:blipFill>
        <p:spPr>
          <a:xfrm>
            <a:off x="311700" y="3255026"/>
            <a:ext cx="4305826" cy="2110576"/>
          </a:xfrm>
          <a:prstGeom prst="rect">
            <a:avLst/>
          </a:prstGeom>
          <a:noFill/>
          <a:ln>
            <a:noFill/>
          </a:ln>
        </p:spPr>
      </p:pic>
      <p:sp>
        <p:nvSpPr>
          <p:cNvPr id="1710" name="Google Shape;1710;p120"/>
          <p:cNvSpPr txBox="1"/>
          <p:nvPr/>
        </p:nvSpPr>
        <p:spPr>
          <a:xfrm>
            <a:off x="1877850" y="3017950"/>
            <a:ext cx="1079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rPr>
              <a:t>Source</a:t>
            </a:r>
            <a:endParaRPr sz="1800">
              <a:solidFill>
                <a:schemeClr val="dk2"/>
              </a:solidFill>
            </a:endParaRPr>
          </a:p>
        </p:txBody>
      </p:sp>
      <p:sp>
        <p:nvSpPr>
          <p:cNvPr id="1711" name="Google Shape;1711;p120"/>
          <p:cNvSpPr txBox="1"/>
          <p:nvPr/>
        </p:nvSpPr>
        <p:spPr>
          <a:xfrm>
            <a:off x="6476325" y="2959150"/>
            <a:ext cx="1281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rPr>
              <a:t>Output</a:t>
            </a:r>
            <a:endParaRPr sz="1800">
              <a:solidFill>
                <a:schemeClr val="dk2"/>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1715" name="Shape 1715"/>
        <p:cNvGrpSpPr/>
        <p:nvPr/>
      </p:nvGrpSpPr>
      <p:grpSpPr>
        <a:xfrm>
          <a:off x="0" y="0"/>
          <a:ext cx="0" cy="0"/>
          <a:chOff x="0" y="0"/>
          <a:chExt cx="0" cy="0"/>
        </a:xfrm>
      </p:grpSpPr>
      <p:sp>
        <p:nvSpPr>
          <p:cNvPr id="1716" name="Google Shape;1716;p121"/>
          <p:cNvSpPr txBox="1"/>
          <p:nvPr>
            <p:ph type="title"/>
          </p:nvPr>
        </p:nvSpPr>
        <p:spPr>
          <a:xfrm>
            <a:off x="311700" y="472950"/>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1800"/>
              <a:t>LocalDate.parse()</a:t>
            </a:r>
            <a:endParaRPr b="1" sz="1800"/>
          </a:p>
        </p:txBody>
      </p:sp>
      <p:sp>
        <p:nvSpPr>
          <p:cNvPr id="1717" name="Google Shape;1717;p121"/>
          <p:cNvSpPr txBox="1"/>
          <p:nvPr>
            <p:ph idx="1" type="body"/>
          </p:nvPr>
        </p:nvSpPr>
        <p:spPr>
          <a:xfrm>
            <a:off x="311700" y="1115250"/>
            <a:ext cx="8520600" cy="3890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LocalDate.parse(“yyyy-mm-dd”): used to convert String “yyyy-mm-dd” that represents a date into a LocalDate object. The String format must match the expected date pattern which is yyyy-MM-dd (year - month - day). </a:t>
            </a:r>
            <a:endParaRPr/>
          </a:p>
          <a:p>
            <a:pPr indent="-342900" lvl="0" marL="457200" rtl="0" algn="l">
              <a:spcBef>
                <a:spcPts val="0"/>
              </a:spcBef>
              <a:spcAft>
                <a:spcPts val="0"/>
              </a:spcAft>
              <a:buSzPts val="1800"/>
              <a:buChar char="-"/>
            </a:pPr>
            <a:r>
              <a:rPr lang="en"/>
              <a:t>The parse() helps convert strings into date-time objects  and perform various operations on dates and times easily and efficiently.</a:t>
            </a:r>
            <a:endParaRPr/>
          </a:p>
          <a:p>
            <a:pPr indent="0" lvl="0" marL="457200" rtl="0" algn="l">
              <a:spcBef>
                <a:spcPts val="1200"/>
              </a:spcBef>
              <a:spcAft>
                <a:spcPts val="1200"/>
              </a:spcAft>
              <a:buNone/>
            </a:pPr>
            <a:r>
              <a:rPr lang="en" sz="1500"/>
              <a:t>                      Source code                                                                 Output</a:t>
            </a:r>
            <a:endParaRPr sz="1500"/>
          </a:p>
        </p:txBody>
      </p:sp>
      <p:pic>
        <p:nvPicPr>
          <p:cNvPr id="1718" name="Google Shape;1718;p121"/>
          <p:cNvPicPr preferRelativeResize="0"/>
          <p:nvPr/>
        </p:nvPicPr>
        <p:blipFill>
          <a:blip r:embed="rId3">
            <a:alphaModFix/>
          </a:blip>
          <a:stretch>
            <a:fillRect/>
          </a:stretch>
        </p:blipFill>
        <p:spPr>
          <a:xfrm>
            <a:off x="4975650" y="3698625"/>
            <a:ext cx="3576150" cy="638077"/>
          </a:xfrm>
          <a:prstGeom prst="rect">
            <a:avLst/>
          </a:prstGeom>
          <a:noFill/>
          <a:ln>
            <a:noFill/>
          </a:ln>
        </p:spPr>
      </p:pic>
      <p:pic>
        <p:nvPicPr>
          <p:cNvPr id="1719" name="Google Shape;1719;p121"/>
          <p:cNvPicPr preferRelativeResize="0"/>
          <p:nvPr/>
        </p:nvPicPr>
        <p:blipFill>
          <a:blip r:embed="rId4">
            <a:alphaModFix/>
          </a:blip>
          <a:stretch>
            <a:fillRect/>
          </a:stretch>
        </p:blipFill>
        <p:spPr>
          <a:xfrm>
            <a:off x="610400" y="3029387"/>
            <a:ext cx="4365249" cy="19765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1723" name="Shape 1723"/>
        <p:cNvGrpSpPr/>
        <p:nvPr/>
      </p:nvGrpSpPr>
      <p:grpSpPr>
        <a:xfrm>
          <a:off x="0" y="0"/>
          <a:ext cx="0" cy="0"/>
          <a:chOff x="0" y="0"/>
          <a:chExt cx="0" cy="0"/>
        </a:xfrm>
      </p:grpSpPr>
      <p:sp>
        <p:nvSpPr>
          <p:cNvPr id="1724" name="Google Shape;1724;p12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1800"/>
              <a:t>LocalDate.</a:t>
            </a:r>
            <a:r>
              <a:rPr b="1" lang="en" sz="1800"/>
              <a:t>toEpochDay</a:t>
            </a:r>
            <a:r>
              <a:rPr b="1" lang="en" sz="1800"/>
              <a:t>()</a:t>
            </a:r>
            <a:endParaRPr b="1" sz="1800"/>
          </a:p>
        </p:txBody>
      </p:sp>
      <p:sp>
        <p:nvSpPr>
          <p:cNvPr id="1725" name="Google Shape;1725;p1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p>
          <a:p>
            <a:pPr indent="-342900" lvl="0" marL="457200" rtl="0" algn="l">
              <a:spcBef>
                <a:spcPts val="1200"/>
              </a:spcBef>
              <a:spcAft>
                <a:spcPts val="0"/>
              </a:spcAft>
              <a:buSzPts val="1800"/>
              <a:buChar char="-"/>
            </a:pPr>
            <a:r>
              <a:rPr lang="en"/>
              <a:t>LocalDate.toEpochDay(): converts a LocalDate instance to the number of days since the epoch (January 1, 1970) and return number of days.</a:t>
            </a:r>
            <a:endParaRPr/>
          </a:p>
          <a:p>
            <a:pPr indent="-342900" lvl="0" marL="457200" rtl="0" algn="l">
              <a:spcBef>
                <a:spcPts val="0"/>
              </a:spcBef>
              <a:spcAft>
                <a:spcPts val="0"/>
              </a:spcAft>
              <a:buSzPts val="1800"/>
              <a:buChar char="-"/>
            </a:pPr>
            <a:r>
              <a:rPr lang="en"/>
              <a:t>This method is useful for comparing dates, storing date data in a compact format, or performing calculations involving days.</a:t>
            </a:r>
            <a:endParaRPr/>
          </a:p>
          <a:p>
            <a:pPr indent="0" lvl="0" marL="457200" rtl="0" algn="l">
              <a:spcBef>
                <a:spcPts val="1200"/>
              </a:spcBef>
              <a:spcAft>
                <a:spcPts val="0"/>
              </a:spcAft>
              <a:buNone/>
            </a:pPr>
            <a:r>
              <a:rPr lang="en" sz="1500"/>
              <a:t>                         Source code                                                        Output</a:t>
            </a:r>
            <a:endParaRPr sz="1500"/>
          </a:p>
          <a:p>
            <a:pPr indent="0" lvl="0" marL="457200" rtl="0" algn="l">
              <a:spcBef>
                <a:spcPts val="1200"/>
              </a:spcBef>
              <a:spcAft>
                <a:spcPts val="1200"/>
              </a:spcAft>
              <a:buNone/>
            </a:pPr>
            <a:r>
              <a:t/>
            </a:r>
            <a:endParaRPr/>
          </a:p>
        </p:txBody>
      </p:sp>
      <p:pic>
        <p:nvPicPr>
          <p:cNvPr id="1726" name="Google Shape;1726;p122"/>
          <p:cNvPicPr preferRelativeResize="0"/>
          <p:nvPr/>
        </p:nvPicPr>
        <p:blipFill>
          <a:blip r:embed="rId3">
            <a:alphaModFix/>
          </a:blip>
          <a:stretch>
            <a:fillRect/>
          </a:stretch>
        </p:blipFill>
        <p:spPr>
          <a:xfrm>
            <a:off x="697600" y="3218375"/>
            <a:ext cx="4069726" cy="1925125"/>
          </a:xfrm>
          <a:prstGeom prst="rect">
            <a:avLst/>
          </a:prstGeom>
          <a:noFill/>
          <a:ln>
            <a:noFill/>
          </a:ln>
        </p:spPr>
      </p:pic>
      <p:pic>
        <p:nvPicPr>
          <p:cNvPr id="1727" name="Google Shape;1727;p122"/>
          <p:cNvPicPr preferRelativeResize="0"/>
          <p:nvPr/>
        </p:nvPicPr>
        <p:blipFill>
          <a:blip r:embed="rId4">
            <a:alphaModFix/>
          </a:blip>
          <a:stretch>
            <a:fillRect/>
          </a:stretch>
        </p:blipFill>
        <p:spPr>
          <a:xfrm>
            <a:off x="4767325" y="3814300"/>
            <a:ext cx="3500800" cy="7332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1731" name="Shape 1731"/>
        <p:cNvGrpSpPr/>
        <p:nvPr/>
      </p:nvGrpSpPr>
      <p:grpSpPr>
        <a:xfrm>
          <a:off x="0" y="0"/>
          <a:ext cx="0" cy="0"/>
          <a:chOff x="0" y="0"/>
          <a:chExt cx="0" cy="0"/>
        </a:xfrm>
      </p:grpSpPr>
      <p:sp>
        <p:nvSpPr>
          <p:cNvPr id="1732" name="Google Shape;1732;p1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Group09 - Võ Hoàng Đức - LocalDate</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1733" name="Google Shape;1733;p1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LocalDate.minus(long amountToSubstract, TemporalUnit unit): </a:t>
            </a:r>
            <a:endParaRPr b="1"/>
          </a:p>
          <a:p>
            <a:pPr indent="-342900" lvl="0" marL="457200" rtl="0" algn="l">
              <a:spcBef>
                <a:spcPts val="1200"/>
              </a:spcBef>
              <a:spcAft>
                <a:spcPts val="0"/>
              </a:spcAft>
              <a:buSzPts val="1800"/>
              <a:buChar char="-"/>
            </a:pPr>
            <a:r>
              <a:rPr lang="en"/>
              <a:t>This method subtracts a specified amount of time from a LocalDate using a specified TemporalUnit (e.g., days, months, years).</a:t>
            </a:r>
            <a:endParaRPr/>
          </a:p>
          <a:p>
            <a:pPr indent="-342900" lvl="0" marL="457200" rtl="0" algn="l">
              <a:spcBef>
                <a:spcPts val="0"/>
              </a:spcBef>
              <a:spcAft>
                <a:spcPts val="0"/>
              </a:spcAft>
              <a:buSzPts val="1800"/>
              <a:buChar char="-"/>
            </a:pPr>
            <a:r>
              <a:rPr lang="en"/>
              <a:t>Adjust dates by subtracting a number of days, months, or years.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b="1"/>
          </a:p>
        </p:txBody>
      </p:sp>
      <p:pic>
        <p:nvPicPr>
          <p:cNvPr id="1734" name="Google Shape;1734;p123"/>
          <p:cNvPicPr preferRelativeResize="0"/>
          <p:nvPr/>
        </p:nvPicPr>
        <p:blipFill>
          <a:blip r:embed="rId3">
            <a:alphaModFix/>
          </a:blip>
          <a:stretch>
            <a:fillRect/>
          </a:stretch>
        </p:blipFill>
        <p:spPr>
          <a:xfrm>
            <a:off x="0" y="2869825"/>
            <a:ext cx="5124919" cy="2485451"/>
          </a:xfrm>
          <a:prstGeom prst="rect">
            <a:avLst/>
          </a:prstGeom>
          <a:noFill/>
          <a:ln>
            <a:noFill/>
          </a:ln>
        </p:spPr>
      </p:pic>
      <p:pic>
        <p:nvPicPr>
          <p:cNvPr id="1735" name="Google Shape;1735;p123"/>
          <p:cNvPicPr preferRelativeResize="0"/>
          <p:nvPr/>
        </p:nvPicPr>
        <p:blipFill>
          <a:blip r:embed="rId4">
            <a:alphaModFix/>
          </a:blip>
          <a:stretch>
            <a:fillRect/>
          </a:stretch>
        </p:blipFill>
        <p:spPr>
          <a:xfrm>
            <a:off x="5270950" y="3122925"/>
            <a:ext cx="3764150" cy="1445950"/>
          </a:xfrm>
          <a:prstGeom prst="rect">
            <a:avLst/>
          </a:prstGeom>
          <a:noFill/>
          <a:ln>
            <a:noFill/>
          </a:ln>
        </p:spPr>
      </p:pic>
      <p:sp>
        <p:nvSpPr>
          <p:cNvPr id="1736" name="Google Shape;1736;p123"/>
          <p:cNvSpPr txBox="1"/>
          <p:nvPr/>
        </p:nvSpPr>
        <p:spPr>
          <a:xfrm>
            <a:off x="2086600" y="2764825"/>
            <a:ext cx="1079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rPr>
              <a:t>Source</a:t>
            </a:r>
            <a:endParaRPr sz="1800">
              <a:solidFill>
                <a:schemeClr val="dk2"/>
              </a:solidFill>
            </a:endParaRPr>
          </a:p>
        </p:txBody>
      </p:sp>
      <p:sp>
        <p:nvSpPr>
          <p:cNvPr id="1737" name="Google Shape;1737;p123"/>
          <p:cNvSpPr txBox="1"/>
          <p:nvPr/>
        </p:nvSpPr>
        <p:spPr>
          <a:xfrm>
            <a:off x="6280700" y="2764825"/>
            <a:ext cx="1281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rPr>
              <a:t>Output</a:t>
            </a:r>
            <a:endParaRPr sz="1800">
              <a:solidFill>
                <a:schemeClr val="dk2"/>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1741" name="Shape 1741"/>
        <p:cNvGrpSpPr/>
        <p:nvPr/>
      </p:nvGrpSpPr>
      <p:grpSpPr>
        <a:xfrm>
          <a:off x="0" y="0"/>
          <a:ext cx="0" cy="0"/>
          <a:chOff x="0" y="0"/>
          <a:chExt cx="0" cy="0"/>
        </a:xfrm>
      </p:grpSpPr>
      <p:sp>
        <p:nvSpPr>
          <p:cNvPr id="1742" name="Google Shape;1742;p1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Group09 - Võ Hoàng Đức - LocalDate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43" name="Google Shape;1743;p1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LocalDate.withDayOfMonth(int dayOfMonth)</a:t>
            </a:r>
            <a:endParaRPr b="1"/>
          </a:p>
          <a:p>
            <a:pPr indent="-342900" lvl="0" marL="457200" rtl="0" algn="l">
              <a:spcBef>
                <a:spcPts val="1200"/>
              </a:spcBef>
              <a:spcAft>
                <a:spcPts val="0"/>
              </a:spcAft>
              <a:buSzPts val="1800"/>
              <a:buChar char="-"/>
            </a:pPr>
            <a:r>
              <a:rPr lang="en"/>
              <a:t>This method returns a copy of the LocalDate with the day of the month altered. It doesn't change the original LocalDate but creates a new instance with the specified day of the month.</a:t>
            </a:r>
            <a:endParaRPr/>
          </a:p>
          <a:p>
            <a:pPr indent="-342900" lvl="0" marL="457200" rtl="0" algn="l">
              <a:spcBef>
                <a:spcPts val="0"/>
              </a:spcBef>
              <a:spcAft>
                <a:spcPts val="0"/>
              </a:spcAft>
              <a:buSzPts val="1800"/>
              <a:buChar char="-"/>
            </a:pPr>
            <a:r>
              <a:rPr lang="en"/>
              <a:t>Adjust the day in a given month while keeping the year and month the same.</a:t>
            </a:r>
            <a:endParaRPr/>
          </a:p>
          <a:p>
            <a:pPr indent="0" lvl="0" marL="0" rtl="0" algn="l">
              <a:spcBef>
                <a:spcPts val="1200"/>
              </a:spcBef>
              <a:spcAft>
                <a:spcPts val="0"/>
              </a:spcAft>
              <a:buNone/>
            </a:pPr>
            <a:r>
              <a:t/>
            </a:r>
            <a:endParaRPr b="1"/>
          </a:p>
          <a:p>
            <a:pPr indent="0" lvl="0" marL="0" rtl="0" algn="l">
              <a:spcBef>
                <a:spcPts val="1200"/>
              </a:spcBef>
              <a:spcAft>
                <a:spcPts val="1200"/>
              </a:spcAft>
              <a:buNone/>
            </a:pPr>
            <a:r>
              <a:t/>
            </a:r>
            <a:endParaRPr b="1"/>
          </a:p>
        </p:txBody>
      </p:sp>
      <p:pic>
        <p:nvPicPr>
          <p:cNvPr id="1744" name="Google Shape;1744;p124"/>
          <p:cNvPicPr preferRelativeResize="0"/>
          <p:nvPr/>
        </p:nvPicPr>
        <p:blipFill>
          <a:blip r:embed="rId3">
            <a:alphaModFix/>
          </a:blip>
          <a:stretch>
            <a:fillRect/>
          </a:stretch>
        </p:blipFill>
        <p:spPr>
          <a:xfrm>
            <a:off x="0" y="2947000"/>
            <a:ext cx="5201676" cy="2522674"/>
          </a:xfrm>
          <a:prstGeom prst="rect">
            <a:avLst/>
          </a:prstGeom>
          <a:noFill/>
          <a:ln>
            <a:noFill/>
          </a:ln>
        </p:spPr>
      </p:pic>
      <p:pic>
        <p:nvPicPr>
          <p:cNvPr id="1745" name="Google Shape;1745;p124"/>
          <p:cNvPicPr preferRelativeResize="0"/>
          <p:nvPr/>
        </p:nvPicPr>
        <p:blipFill>
          <a:blip r:embed="rId4">
            <a:alphaModFix/>
          </a:blip>
          <a:stretch>
            <a:fillRect/>
          </a:stretch>
        </p:blipFill>
        <p:spPr>
          <a:xfrm>
            <a:off x="5143988" y="3170099"/>
            <a:ext cx="3854225" cy="1459225"/>
          </a:xfrm>
          <a:prstGeom prst="rect">
            <a:avLst/>
          </a:prstGeom>
          <a:noFill/>
          <a:ln>
            <a:noFill/>
          </a:ln>
        </p:spPr>
      </p:pic>
      <p:sp>
        <p:nvSpPr>
          <p:cNvPr id="1746" name="Google Shape;1746;p124"/>
          <p:cNvSpPr txBox="1"/>
          <p:nvPr/>
        </p:nvSpPr>
        <p:spPr>
          <a:xfrm>
            <a:off x="2201700" y="2890900"/>
            <a:ext cx="1079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rPr>
              <a:t>Source</a:t>
            </a:r>
            <a:endParaRPr sz="1800">
              <a:solidFill>
                <a:schemeClr val="dk2"/>
              </a:solidFill>
            </a:endParaRPr>
          </a:p>
        </p:txBody>
      </p:sp>
      <p:sp>
        <p:nvSpPr>
          <p:cNvPr id="1747" name="Google Shape;1747;p124"/>
          <p:cNvSpPr txBox="1"/>
          <p:nvPr/>
        </p:nvSpPr>
        <p:spPr>
          <a:xfrm>
            <a:off x="6430300" y="2947000"/>
            <a:ext cx="1281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rPr>
              <a:t>Output</a:t>
            </a:r>
            <a:endParaRPr sz="1800">
              <a:solidFill>
                <a:schemeClr val="dk2"/>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1751" name="Shape 1751"/>
        <p:cNvGrpSpPr/>
        <p:nvPr/>
      </p:nvGrpSpPr>
      <p:grpSpPr>
        <a:xfrm>
          <a:off x="0" y="0"/>
          <a:ext cx="0" cy="0"/>
          <a:chOff x="0" y="0"/>
          <a:chExt cx="0" cy="0"/>
        </a:xfrm>
      </p:grpSpPr>
      <p:sp>
        <p:nvSpPr>
          <p:cNvPr id="1752" name="Google Shape;1752;p125"/>
          <p:cNvSpPr txBox="1"/>
          <p:nvPr>
            <p:ph type="title"/>
          </p:nvPr>
        </p:nvSpPr>
        <p:spPr>
          <a:xfrm>
            <a:off x="1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Group09 - Trần Đức Tùng - LocalDateTime</a:t>
            </a:r>
            <a:endParaRPr/>
          </a:p>
        </p:txBody>
      </p:sp>
      <p:sp>
        <p:nvSpPr>
          <p:cNvPr id="1753" name="Google Shape;1753;p125"/>
          <p:cNvSpPr txBox="1"/>
          <p:nvPr>
            <p:ph idx="1" type="body"/>
          </p:nvPr>
        </p:nvSpPr>
        <p:spPr>
          <a:xfrm>
            <a:off x="100" y="652975"/>
            <a:ext cx="9144000" cy="4418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public static LocalDateTime</a:t>
            </a:r>
            <a:r>
              <a:rPr b="1" lang="en"/>
              <a:t> parse </a:t>
            </a:r>
            <a:r>
              <a:rPr lang="en"/>
              <a:t>(CharSequence text, DateTimeFormatter formatter)</a:t>
            </a:r>
            <a:r>
              <a:rPr lang="en"/>
              <a:t>: </a:t>
            </a:r>
            <a:r>
              <a:rPr lang="en"/>
              <a:t>convert (or "parse") a String representing a date and time into a LocalDateTime object. The string must follow a specific format that the method can understand.</a:t>
            </a:r>
            <a:endParaRPr/>
          </a:p>
          <a:p>
            <a:pPr indent="0" lvl="0" marL="0" rtl="0" algn="l">
              <a:spcBef>
                <a:spcPts val="1200"/>
              </a:spcBef>
              <a:spcAft>
                <a:spcPts val="0"/>
              </a:spcAft>
              <a:buNone/>
            </a:pPr>
            <a:r>
              <a:rPr lang="en"/>
              <a:t>EX: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754" name="Google Shape;1754;p125"/>
          <p:cNvPicPr preferRelativeResize="0"/>
          <p:nvPr/>
        </p:nvPicPr>
        <p:blipFill>
          <a:blip r:embed="rId3">
            <a:alphaModFix/>
          </a:blip>
          <a:stretch>
            <a:fillRect/>
          </a:stretch>
        </p:blipFill>
        <p:spPr>
          <a:xfrm>
            <a:off x="4360550" y="2946475"/>
            <a:ext cx="4551351" cy="724550"/>
          </a:xfrm>
          <a:prstGeom prst="rect">
            <a:avLst/>
          </a:prstGeom>
          <a:noFill/>
          <a:ln>
            <a:noFill/>
          </a:ln>
        </p:spPr>
      </p:pic>
      <p:pic>
        <p:nvPicPr>
          <p:cNvPr id="1755" name="Google Shape;1755;p125"/>
          <p:cNvPicPr preferRelativeResize="0"/>
          <p:nvPr/>
        </p:nvPicPr>
        <p:blipFill>
          <a:blip r:embed="rId4">
            <a:alphaModFix/>
          </a:blip>
          <a:stretch>
            <a:fillRect/>
          </a:stretch>
        </p:blipFill>
        <p:spPr>
          <a:xfrm>
            <a:off x="0" y="2946476"/>
            <a:ext cx="4360550" cy="2124899"/>
          </a:xfrm>
          <a:prstGeom prst="rect">
            <a:avLst/>
          </a:prstGeom>
          <a:noFill/>
          <a:ln>
            <a:noFill/>
          </a:ln>
        </p:spPr>
      </p:pic>
      <p:sp>
        <p:nvSpPr>
          <p:cNvPr id="1756" name="Google Shape;1756;p125"/>
          <p:cNvSpPr txBox="1"/>
          <p:nvPr/>
        </p:nvSpPr>
        <p:spPr>
          <a:xfrm>
            <a:off x="1649125" y="2484775"/>
            <a:ext cx="1062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rPr>
              <a:t>Source</a:t>
            </a:r>
            <a:endParaRPr sz="1800">
              <a:solidFill>
                <a:schemeClr val="dk2"/>
              </a:solidFill>
            </a:endParaRPr>
          </a:p>
        </p:txBody>
      </p:sp>
      <p:sp>
        <p:nvSpPr>
          <p:cNvPr id="1757" name="Google Shape;1757;p125"/>
          <p:cNvSpPr txBox="1"/>
          <p:nvPr/>
        </p:nvSpPr>
        <p:spPr>
          <a:xfrm>
            <a:off x="6245725" y="2484775"/>
            <a:ext cx="927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rPr>
              <a:t>Output</a:t>
            </a:r>
            <a:endParaRPr sz="1800">
              <a:solidFill>
                <a:schemeClr val="dk2"/>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1761" name="Shape 1761"/>
        <p:cNvGrpSpPr/>
        <p:nvPr/>
      </p:nvGrpSpPr>
      <p:grpSpPr>
        <a:xfrm>
          <a:off x="0" y="0"/>
          <a:ext cx="0" cy="0"/>
          <a:chOff x="0" y="0"/>
          <a:chExt cx="0" cy="0"/>
        </a:xfrm>
      </p:grpSpPr>
      <p:sp>
        <p:nvSpPr>
          <p:cNvPr id="1762" name="Google Shape;1762;p126"/>
          <p:cNvSpPr txBox="1"/>
          <p:nvPr>
            <p:ph type="title"/>
          </p:nvPr>
        </p:nvSpPr>
        <p:spPr>
          <a:xfrm>
            <a:off x="1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Group09 - Trần Đức Tùng - LocalDateTime</a:t>
            </a:r>
            <a:endParaRPr/>
          </a:p>
        </p:txBody>
      </p:sp>
      <p:sp>
        <p:nvSpPr>
          <p:cNvPr id="1763" name="Google Shape;1763;p126"/>
          <p:cNvSpPr txBox="1"/>
          <p:nvPr>
            <p:ph idx="1" type="body"/>
          </p:nvPr>
        </p:nvSpPr>
        <p:spPr>
          <a:xfrm>
            <a:off x="100" y="652975"/>
            <a:ext cx="9144000" cy="4418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public LocalDateTime</a:t>
            </a:r>
            <a:r>
              <a:rPr b="1" lang="en"/>
              <a:t> </a:t>
            </a:r>
            <a:r>
              <a:rPr b="1" lang="en"/>
              <a:t>truncatedTo </a:t>
            </a:r>
            <a:r>
              <a:rPr lang="en"/>
              <a:t>(TemporalUnit unit)</a:t>
            </a:r>
            <a:r>
              <a:rPr lang="en"/>
              <a:t>: Returns a copy of this LocalDateTime with the time truncated. Truncation returns a copy of the original date-time with fields smaller than the specified unit set to zero.</a:t>
            </a:r>
            <a:endParaRPr b="1"/>
          </a:p>
          <a:p>
            <a:pPr indent="0" lvl="0" marL="0" rtl="0" algn="l">
              <a:spcBef>
                <a:spcPts val="1200"/>
              </a:spcBef>
              <a:spcAft>
                <a:spcPts val="0"/>
              </a:spcAft>
              <a:buNone/>
            </a:pPr>
            <a:r>
              <a:rPr lang="en"/>
              <a:t>EX: Suppose we have a LocalDateTime object that includes nanoseconds, but we want to truncate it to only hours, minutes, and seconds.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764" name="Google Shape;1764;p126"/>
          <p:cNvPicPr preferRelativeResize="0"/>
          <p:nvPr/>
        </p:nvPicPr>
        <p:blipFill>
          <a:blip r:embed="rId3">
            <a:alphaModFix/>
          </a:blip>
          <a:stretch>
            <a:fillRect/>
          </a:stretch>
        </p:blipFill>
        <p:spPr>
          <a:xfrm>
            <a:off x="100" y="2946475"/>
            <a:ext cx="4930248" cy="2197025"/>
          </a:xfrm>
          <a:prstGeom prst="rect">
            <a:avLst/>
          </a:prstGeom>
          <a:noFill/>
          <a:ln>
            <a:noFill/>
          </a:ln>
        </p:spPr>
      </p:pic>
      <p:pic>
        <p:nvPicPr>
          <p:cNvPr id="1765" name="Google Shape;1765;p126"/>
          <p:cNvPicPr preferRelativeResize="0"/>
          <p:nvPr/>
        </p:nvPicPr>
        <p:blipFill>
          <a:blip r:embed="rId4">
            <a:alphaModFix/>
          </a:blip>
          <a:stretch>
            <a:fillRect/>
          </a:stretch>
        </p:blipFill>
        <p:spPr>
          <a:xfrm>
            <a:off x="4930350" y="2946475"/>
            <a:ext cx="4189449" cy="1045950"/>
          </a:xfrm>
          <a:prstGeom prst="rect">
            <a:avLst/>
          </a:prstGeom>
          <a:noFill/>
          <a:ln>
            <a:noFill/>
          </a:ln>
        </p:spPr>
      </p:pic>
      <p:sp>
        <p:nvSpPr>
          <p:cNvPr id="1766" name="Google Shape;1766;p126"/>
          <p:cNvSpPr txBox="1"/>
          <p:nvPr/>
        </p:nvSpPr>
        <p:spPr>
          <a:xfrm>
            <a:off x="1925525" y="2484775"/>
            <a:ext cx="1079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rPr>
              <a:t>Source</a:t>
            </a:r>
            <a:endParaRPr sz="1800">
              <a:solidFill>
                <a:schemeClr val="dk2"/>
              </a:solidFill>
            </a:endParaRPr>
          </a:p>
        </p:txBody>
      </p:sp>
      <p:sp>
        <p:nvSpPr>
          <p:cNvPr id="1767" name="Google Shape;1767;p126"/>
          <p:cNvSpPr txBox="1"/>
          <p:nvPr/>
        </p:nvSpPr>
        <p:spPr>
          <a:xfrm>
            <a:off x="6384275" y="2484775"/>
            <a:ext cx="1281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rPr>
              <a:t>Output</a:t>
            </a:r>
            <a:endParaRPr sz="1800">
              <a:solidFill>
                <a:schemeClr val="dk2"/>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1771" name="Shape 1771"/>
        <p:cNvGrpSpPr/>
        <p:nvPr/>
      </p:nvGrpSpPr>
      <p:grpSpPr>
        <a:xfrm>
          <a:off x="0" y="0"/>
          <a:ext cx="0" cy="0"/>
          <a:chOff x="0" y="0"/>
          <a:chExt cx="0" cy="0"/>
        </a:xfrm>
      </p:grpSpPr>
      <p:sp>
        <p:nvSpPr>
          <p:cNvPr id="1772" name="Google Shape;1772;p127"/>
          <p:cNvSpPr txBox="1"/>
          <p:nvPr>
            <p:ph type="title"/>
          </p:nvPr>
        </p:nvSpPr>
        <p:spPr>
          <a:xfrm>
            <a:off x="311700" y="233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Group10</a:t>
            </a:r>
            <a:endParaRPr/>
          </a:p>
        </p:txBody>
      </p:sp>
      <p:sp>
        <p:nvSpPr>
          <p:cNvPr id="1773" name="Google Shape;1773;p127"/>
          <p:cNvSpPr txBox="1"/>
          <p:nvPr>
            <p:ph idx="1" type="body"/>
          </p:nvPr>
        </p:nvSpPr>
        <p:spPr>
          <a:xfrm>
            <a:off x="1821100" y="139700"/>
            <a:ext cx="4069200" cy="12267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20126030 - Trần T</a:t>
            </a:r>
            <a:r>
              <a:rPr lang="en"/>
              <a:t>ất Trí</a:t>
            </a:r>
            <a:endParaRPr/>
          </a:p>
          <a:p>
            <a:pPr indent="0" lvl="0" marL="0" rtl="0" algn="l">
              <a:spcBef>
                <a:spcPts val="1200"/>
              </a:spcBef>
              <a:spcAft>
                <a:spcPts val="0"/>
              </a:spcAft>
              <a:buNone/>
            </a:pPr>
            <a:r>
              <a:rPr lang="en"/>
              <a:t>20126053 - Trương Tấn Phong</a:t>
            </a:r>
            <a:endParaRPr/>
          </a:p>
          <a:p>
            <a:pPr indent="0" lvl="0" marL="0" rtl="0" algn="l">
              <a:spcBef>
                <a:spcPts val="1200"/>
              </a:spcBef>
              <a:spcAft>
                <a:spcPts val="1200"/>
              </a:spcAft>
              <a:buNone/>
            </a:pPr>
            <a:r>
              <a:t/>
            </a:r>
            <a:endParaRPr/>
          </a:p>
        </p:txBody>
      </p:sp>
      <p:sp>
        <p:nvSpPr>
          <p:cNvPr id="1774" name="Google Shape;1774;p127"/>
          <p:cNvSpPr txBox="1"/>
          <p:nvPr/>
        </p:nvSpPr>
        <p:spPr>
          <a:xfrm>
            <a:off x="199650" y="1617213"/>
            <a:ext cx="8744700" cy="2154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Char char="-"/>
            </a:pPr>
            <a:r>
              <a:rPr b="1" lang="en" sz="1600">
                <a:solidFill>
                  <a:schemeClr val="dk2"/>
                </a:solidFill>
              </a:rPr>
              <a:t>Method 1: toUpperCase():</a:t>
            </a:r>
            <a:r>
              <a:rPr lang="en" sz="1600">
                <a:solidFill>
                  <a:schemeClr val="dk2"/>
                </a:solidFill>
              </a:rPr>
              <a:t> Converts all of the characters in this String to upper case using the rules of the default locale.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330200" lvl="0" marL="457200" rtl="0" algn="l">
              <a:spcBef>
                <a:spcPts val="0"/>
              </a:spcBef>
              <a:spcAft>
                <a:spcPts val="0"/>
              </a:spcAft>
              <a:buClr>
                <a:schemeClr val="dk2"/>
              </a:buClr>
              <a:buSzPts val="1600"/>
              <a:buChar char="-"/>
            </a:pPr>
            <a:r>
              <a:rPr b="1" lang="en" sz="1600">
                <a:solidFill>
                  <a:schemeClr val="dk2"/>
                </a:solidFill>
              </a:rPr>
              <a:t>Example: </a:t>
            </a:r>
            <a:endParaRPr b="1" sz="1600">
              <a:solidFill>
                <a:schemeClr val="dk2"/>
              </a:solidFill>
            </a:endParaRPr>
          </a:p>
          <a:p>
            <a:pPr indent="0" lvl="0" marL="914400" rtl="0" algn="l">
              <a:spcBef>
                <a:spcPts val="0"/>
              </a:spcBef>
              <a:spcAft>
                <a:spcPts val="0"/>
              </a:spcAft>
              <a:buNone/>
            </a:pPr>
            <a:r>
              <a:rPr i="1" lang="en" sz="1600">
                <a:solidFill>
                  <a:schemeClr val="dk2"/>
                </a:solidFill>
              </a:rPr>
              <a:t>String originalString = "hello world!";</a:t>
            </a:r>
            <a:endParaRPr i="1" sz="1600">
              <a:solidFill>
                <a:schemeClr val="dk2"/>
              </a:solidFill>
            </a:endParaRPr>
          </a:p>
          <a:p>
            <a:pPr indent="0" lvl="0" marL="914400" rtl="0" algn="l">
              <a:spcBef>
                <a:spcPts val="0"/>
              </a:spcBef>
              <a:spcAft>
                <a:spcPts val="0"/>
              </a:spcAft>
              <a:buNone/>
            </a:pPr>
            <a:r>
              <a:rPr i="1" lang="en" sz="1600">
                <a:solidFill>
                  <a:schemeClr val="dk2"/>
                </a:solidFill>
              </a:rPr>
              <a:t>String upperCaseString = originalString.toUpperCase();</a:t>
            </a:r>
            <a:endParaRPr i="1" sz="1600">
              <a:solidFill>
                <a:schemeClr val="dk2"/>
              </a:solidFill>
            </a:endParaRPr>
          </a:p>
          <a:p>
            <a:pPr indent="0" lvl="0" marL="914400" rtl="0" algn="l">
              <a:spcBef>
                <a:spcPts val="0"/>
              </a:spcBef>
              <a:spcAft>
                <a:spcPts val="0"/>
              </a:spcAft>
              <a:buNone/>
            </a:pPr>
            <a:r>
              <a:rPr i="1" lang="en" sz="1600">
                <a:solidFill>
                  <a:schemeClr val="dk2"/>
                </a:solidFill>
              </a:rPr>
              <a:t>System.out.println("Chuỗi ban đầu: " + originalString); System.out.println("Chuỗi in hoa: " + upperCaseString);</a:t>
            </a:r>
            <a:endParaRPr i="1" sz="1600">
              <a:solidFill>
                <a:schemeClr val="dk2"/>
              </a:solidFill>
            </a:endParaRPr>
          </a:p>
        </p:txBody>
      </p:sp>
      <p:pic>
        <p:nvPicPr>
          <p:cNvPr id="1775" name="Google Shape;1775;p127"/>
          <p:cNvPicPr preferRelativeResize="0"/>
          <p:nvPr/>
        </p:nvPicPr>
        <p:blipFill>
          <a:blip r:embed="rId3">
            <a:alphaModFix/>
          </a:blip>
          <a:stretch>
            <a:fillRect/>
          </a:stretch>
        </p:blipFill>
        <p:spPr>
          <a:xfrm>
            <a:off x="1760438" y="3895150"/>
            <a:ext cx="5514975" cy="1200150"/>
          </a:xfrm>
          <a:prstGeom prst="rect">
            <a:avLst/>
          </a:prstGeom>
          <a:noFill/>
          <a:ln>
            <a:noFill/>
          </a:ln>
        </p:spPr>
      </p:pic>
      <p:sp>
        <p:nvSpPr>
          <p:cNvPr id="1776" name="Google Shape;1776;p127"/>
          <p:cNvSpPr txBox="1"/>
          <p:nvPr/>
        </p:nvSpPr>
        <p:spPr>
          <a:xfrm>
            <a:off x="199650" y="3772125"/>
            <a:ext cx="67641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Char char="-"/>
            </a:pPr>
            <a:r>
              <a:rPr b="1" lang="en" sz="1800">
                <a:solidFill>
                  <a:schemeClr val="dk2"/>
                </a:solidFill>
              </a:rPr>
              <a:t>Output:</a:t>
            </a:r>
            <a:endParaRPr b="1" sz="18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grpSp>
        <p:nvGrpSpPr>
          <p:cNvPr id="774" name="Google Shape;774;p47"/>
          <p:cNvGrpSpPr/>
          <p:nvPr/>
        </p:nvGrpSpPr>
        <p:grpSpPr>
          <a:xfrm rot="-5400000">
            <a:off x="7882250" y="3035750"/>
            <a:ext cx="603495" cy="1371596"/>
            <a:chOff x="3724575" y="3497700"/>
            <a:chExt cx="603495" cy="1371596"/>
          </a:xfrm>
        </p:grpSpPr>
        <p:sp>
          <p:nvSpPr>
            <p:cNvPr id="775" name="Google Shape;775;p47"/>
            <p:cNvSpPr/>
            <p:nvPr/>
          </p:nvSpPr>
          <p:spPr>
            <a:xfrm>
              <a:off x="3724575" y="3497700"/>
              <a:ext cx="603495" cy="1371596"/>
            </a:xfrm>
            <a:custGeom>
              <a:rect b="b" l="l" r="r" t="t"/>
              <a:pathLst>
                <a:path extrusionOk="0" h="16415" w="7221">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7"/>
            <p:cNvSpPr/>
            <p:nvPr/>
          </p:nvSpPr>
          <p:spPr>
            <a:xfrm>
              <a:off x="3757170" y="3848221"/>
              <a:ext cx="538223" cy="988485"/>
            </a:xfrm>
            <a:custGeom>
              <a:rect b="b" l="l" r="r" t="t"/>
              <a:pathLst>
                <a:path extrusionOk="0" h="11830" w="644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7"/>
            <p:cNvSpPr/>
            <p:nvPr/>
          </p:nvSpPr>
          <p:spPr>
            <a:xfrm>
              <a:off x="3816342" y="4047922"/>
              <a:ext cx="38779" cy="654255"/>
            </a:xfrm>
            <a:custGeom>
              <a:rect b="b" l="l" r="r" t="t"/>
              <a:pathLst>
                <a:path extrusionOk="0" h="7830" w="464">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7"/>
            <p:cNvSpPr/>
            <p:nvPr/>
          </p:nvSpPr>
          <p:spPr>
            <a:xfrm>
              <a:off x="3724575" y="3497700"/>
              <a:ext cx="603495" cy="1371596"/>
            </a:xfrm>
            <a:custGeom>
              <a:rect b="b" l="l" r="r" t="t"/>
              <a:pathLst>
                <a:path extrusionOk="0" h="16415" w="7221">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7"/>
            <p:cNvSpPr/>
            <p:nvPr/>
          </p:nvSpPr>
          <p:spPr>
            <a:xfrm>
              <a:off x="3871336" y="3530287"/>
              <a:ext cx="309980" cy="285349"/>
            </a:xfrm>
            <a:custGeom>
              <a:rect b="b" l="l" r="r" t="t"/>
              <a:pathLst>
                <a:path extrusionOk="0" h="3415" w="3709">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7"/>
            <p:cNvSpPr/>
            <p:nvPr/>
          </p:nvSpPr>
          <p:spPr>
            <a:xfrm>
              <a:off x="3775557" y="3848221"/>
              <a:ext cx="519836" cy="988485"/>
            </a:xfrm>
            <a:custGeom>
              <a:rect b="b" l="l" r="r" t="t"/>
              <a:pathLst>
                <a:path extrusionOk="0" h="11830" w="622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1" name="Google Shape;781;p47"/>
          <p:cNvSpPr txBox="1"/>
          <p:nvPr>
            <p:ph type="title"/>
          </p:nvPr>
        </p:nvSpPr>
        <p:spPr>
          <a:xfrm>
            <a:off x="1828800" y="585461"/>
            <a:ext cx="5486400" cy="91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String</a:t>
            </a:r>
            <a:endParaRPr sz="3100"/>
          </a:p>
        </p:txBody>
      </p:sp>
      <p:grpSp>
        <p:nvGrpSpPr>
          <p:cNvPr id="782" name="Google Shape;782;p47"/>
          <p:cNvGrpSpPr/>
          <p:nvPr/>
        </p:nvGrpSpPr>
        <p:grpSpPr>
          <a:xfrm>
            <a:off x="463651" y="4105603"/>
            <a:ext cx="502899" cy="502899"/>
            <a:chOff x="858700" y="1967475"/>
            <a:chExt cx="605100" cy="605100"/>
          </a:xfrm>
        </p:grpSpPr>
        <p:sp>
          <p:nvSpPr>
            <p:cNvPr id="783" name="Google Shape;783;p47"/>
            <p:cNvSpPr/>
            <p:nvPr/>
          </p:nvSpPr>
          <p:spPr>
            <a:xfrm>
              <a:off x="858700" y="1967475"/>
              <a:ext cx="605100" cy="605100"/>
            </a:xfrm>
            <a:prstGeom prst="roundRect">
              <a:avLst>
                <a:gd fmla="val 15109" name="adj"/>
              </a:avLst>
            </a:pr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7"/>
            <p:cNvSpPr/>
            <p:nvPr/>
          </p:nvSpPr>
          <p:spPr>
            <a:xfrm>
              <a:off x="932654" y="2075711"/>
              <a:ext cx="457191" cy="388627"/>
            </a:xfrm>
            <a:custGeom>
              <a:rect b="b" l="l" r="r" t="t"/>
              <a:pathLst>
                <a:path extrusionOk="0" h="9051" w="10659">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 name="Google Shape;785;p47"/>
          <p:cNvGrpSpPr/>
          <p:nvPr/>
        </p:nvGrpSpPr>
        <p:grpSpPr>
          <a:xfrm>
            <a:off x="463700" y="3419800"/>
            <a:ext cx="502800" cy="502800"/>
            <a:chOff x="1627550" y="2017350"/>
            <a:chExt cx="502800" cy="502800"/>
          </a:xfrm>
        </p:grpSpPr>
        <p:sp>
          <p:nvSpPr>
            <p:cNvPr id="786" name="Google Shape;786;p47"/>
            <p:cNvSpPr/>
            <p:nvPr/>
          </p:nvSpPr>
          <p:spPr>
            <a:xfrm>
              <a:off x="1627550" y="2017350"/>
              <a:ext cx="502800" cy="502800"/>
            </a:xfrm>
            <a:prstGeom prst="roundRect">
              <a:avLst>
                <a:gd fmla="val 15109" name="adj"/>
              </a:avLst>
            </a:pr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7"/>
            <p:cNvSpPr/>
            <p:nvPr/>
          </p:nvSpPr>
          <p:spPr>
            <a:xfrm>
              <a:off x="1718900" y="2108700"/>
              <a:ext cx="320100" cy="320100"/>
            </a:xfrm>
            <a:prstGeom prst="donut">
              <a:avLst>
                <a:gd fmla="val 25000" name="adj"/>
              </a:avLst>
            </a:pr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 name="Google Shape;788;p47"/>
          <p:cNvGrpSpPr/>
          <p:nvPr/>
        </p:nvGrpSpPr>
        <p:grpSpPr>
          <a:xfrm>
            <a:off x="5486400" y="274200"/>
            <a:ext cx="3657590" cy="348347"/>
            <a:chOff x="4572050" y="100025"/>
            <a:chExt cx="3657590" cy="348347"/>
          </a:xfrm>
        </p:grpSpPr>
        <p:sp>
          <p:nvSpPr>
            <p:cNvPr id="789" name="Google Shape;789;p47"/>
            <p:cNvSpPr/>
            <p:nvPr/>
          </p:nvSpPr>
          <p:spPr>
            <a:xfrm>
              <a:off x="4572050" y="100025"/>
              <a:ext cx="3657590" cy="348347"/>
            </a:xfrm>
            <a:custGeom>
              <a:rect b="b" l="l" r="r" t="t"/>
              <a:pathLst>
                <a:path extrusionOk="0" h="4488" w="46122">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790" name="Google Shape;790;p47"/>
            <p:cNvSpPr/>
            <p:nvPr/>
          </p:nvSpPr>
          <p:spPr>
            <a:xfrm>
              <a:off x="4572050" y="100025"/>
              <a:ext cx="3657590" cy="348347"/>
            </a:xfrm>
            <a:custGeom>
              <a:rect b="b" l="l" r="r" t="t"/>
              <a:pathLst>
                <a:path extrusionOk="0" h="4488" w="46122">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791" name="Google Shape;791;p47"/>
            <p:cNvSpPr/>
            <p:nvPr/>
          </p:nvSpPr>
          <p:spPr>
            <a:xfrm>
              <a:off x="4720981" y="137824"/>
              <a:ext cx="328867" cy="270807"/>
            </a:xfrm>
            <a:custGeom>
              <a:rect b="b" l="l" r="r" t="t"/>
              <a:pathLst>
                <a:path extrusionOk="0" h="3489" w="4147">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792" name="Google Shape;792;p47"/>
            <p:cNvSpPr/>
            <p:nvPr/>
          </p:nvSpPr>
          <p:spPr>
            <a:xfrm>
              <a:off x="4722884" y="287391"/>
              <a:ext cx="307614" cy="121239"/>
            </a:xfrm>
            <a:custGeom>
              <a:rect b="b" l="l" r="r" t="t"/>
              <a:pathLst>
                <a:path extrusionOk="0" h="1562" w="3879">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793" name="Google Shape;793;p47"/>
            <p:cNvSpPr/>
            <p:nvPr/>
          </p:nvSpPr>
          <p:spPr>
            <a:xfrm>
              <a:off x="4610750" y="238182"/>
              <a:ext cx="98732" cy="70089"/>
            </a:xfrm>
            <a:custGeom>
              <a:rect b="b" l="l" r="r" t="t"/>
              <a:pathLst>
                <a:path extrusionOk="0" h="903" w="1245">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794" name="Google Shape;794;p47"/>
            <p:cNvSpPr/>
            <p:nvPr/>
          </p:nvSpPr>
          <p:spPr>
            <a:xfrm>
              <a:off x="4610750" y="272256"/>
              <a:ext cx="92943" cy="36015"/>
            </a:xfrm>
            <a:custGeom>
              <a:rect b="b" l="l" r="r" t="t"/>
              <a:pathLst>
                <a:path extrusionOk="0" h="464" w="1172">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795" name="Google Shape;795;p47"/>
            <p:cNvSpPr/>
            <p:nvPr/>
          </p:nvSpPr>
          <p:spPr>
            <a:xfrm>
              <a:off x="7610613" y="130295"/>
              <a:ext cx="152895" cy="287806"/>
            </a:xfrm>
            <a:custGeom>
              <a:rect b="b" l="l" r="r" t="t"/>
              <a:pathLst>
                <a:path extrusionOk="0" h="3708" w="1928">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796" name="Google Shape;796;p47"/>
            <p:cNvSpPr/>
            <p:nvPr/>
          </p:nvSpPr>
          <p:spPr>
            <a:xfrm>
              <a:off x="7610613" y="361205"/>
              <a:ext cx="154798" cy="56894"/>
            </a:xfrm>
            <a:custGeom>
              <a:rect b="b" l="l" r="r" t="t"/>
              <a:pathLst>
                <a:path extrusionOk="0" h="733" w="1952">
                  <a:moveTo>
                    <a:pt x="1" y="1"/>
                  </a:moveTo>
                  <a:lnTo>
                    <a:pt x="1" y="732"/>
                  </a:lnTo>
                  <a:lnTo>
                    <a:pt x="1952" y="732"/>
                  </a:lnTo>
                  <a:lnTo>
                    <a:pt x="1952" y="1"/>
                  </a:lnTo>
                  <a:lnTo>
                    <a:pt x="1" y="1"/>
                  </a:ln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797" name="Google Shape;797;p47"/>
            <p:cNvSpPr/>
            <p:nvPr/>
          </p:nvSpPr>
          <p:spPr>
            <a:xfrm>
              <a:off x="7788568" y="130295"/>
              <a:ext cx="408170" cy="287806"/>
            </a:xfrm>
            <a:custGeom>
              <a:rect b="b" l="l" r="r" t="t"/>
              <a:pathLst>
                <a:path extrusionOk="0" h="3708" w="5147">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798" name="Google Shape;798;p47"/>
            <p:cNvSpPr/>
            <p:nvPr/>
          </p:nvSpPr>
          <p:spPr>
            <a:xfrm>
              <a:off x="7788568" y="224910"/>
              <a:ext cx="396592" cy="193190"/>
            </a:xfrm>
            <a:custGeom>
              <a:rect b="b" l="l" r="r" t="t"/>
              <a:pathLst>
                <a:path extrusionOk="0" h="2489" w="5001">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799" name="Google Shape;799;p47"/>
            <p:cNvSpPr/>
            <p:nvPr/>
          </p:nvSpPr>
          <p:spPr>
            <a:xfrm>
              <a:off x="5043980" y="130295"/>
              <a:ext cx="2541566" cy="289669"/>
            </a:xfrm>
            <a:custGeom>
              <a:rect b="b" l="l" r="r" t="t"/>
              <a:pathLst>
                <a:path extrusionOk="0" h="3732" w="32049">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grpSp>
      <p:sp>
        <p:nvSpPr>
          <p:cNvPr id="800" name="Google Shape;800;p47"/>
          <p:cNvSpPr txBox="1"/>
          <p:nvPr>
            <p:ph type="title"/>
          </p:nvPr>
        </p:nvSpPr>
        <p:spPr>
          <a:xfrm>
            <a:off x="2180300" y="1138675"/>
            <a:ext cx="5486400" cy="3378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700">
                <a:highlight>
                  <a:schemeClr val="lt1"/>
                </a:highlight>
                <a:latin typeface="Arial"/>
                <a:ea typeface="Arial"/>
                <a:cs typeface="Arial"/>
                <a:sym typeface="Arial"/>
              </a:rPr>
              <a:t> </a:t>
            </a:r>
            <a:r>
              <a:rPr b="1" lang="en" sz="1700">
                <a:highlight>
                  <a:schemeClr val="lt1"/>
                </a:highlight>
                <a:latin typeface="Arial"/>
                <a:ea typeface="Arial"/>
                <a:cs typeface="Arial"/>
                <a:sym typeface="Arial"/>
              </a:rPr>
              <a:t>Syntax: </a:t>
            </a:r>
            <a:r>
              <a:rPr b="1" lang="en" sz="1800">
                <a:solidFill>
                  <a:srgbClr val="006699"/>
                </a:solidFill>
                <a:latin typeface="Montserrat"/>
                <a:ea typeface="Montserrat"/>
                <a:cs typeface="Montserrat"/>
                <a:sym typeface="Montserrat"/>
              </a:rPr>
              <a:t>public</a:t>
            </a:r>
            <a:r>
              <a:rPr lang="en" sz="1800">
                <a:solidFill>
                  <a:srgbClr val="006699"/>
                </a:solidFill>
                <a:latin typeface="Montserrat"/>
                <a:ea typeface="Montserrat"/>
                <a:cs typeface="Montserrat"/>
                <a:sym typeface="Montserrat"/>
              </a:rPr>
              <a:t> </a:t>
            </a:r>
            <a:r>
              <a:rPr b="1" lang="en" sz="1800">
                <a:solidFill>
                  <a:srgbClr val="006699"/>
                </a:solidFill>
                <a:latin typeface="Montserrat"/>
                <a:ea typeface="Montserrat"/>
                <a:cs typeface="Montserrat"/>
                <a:sym typeface="Montserrat"/>
              </a:rPr>
              <a:t>String</a:t>
            </a:r>
            <a:r>
              <a:rPr lang="en" sz="1800">
                <a:solidFill>
                  <a:srgbClr val="2B2A29"/>
                </a:solidFill>
                <a:latin typeface="Montserrat"/>
                <a:ea typeface="Montserrat"/>
                <a:cs typeface="Montserrat"/>
                <a:sym typeface="Montserrat"/>
              </a:rPr>
              <a:t> </a:t>
            </a:r>
            <a:r>
              <a:rPr lang="en" sz="1800">
                <a:latin typeface="Montserrat"/>
                <a:ea typeface="Montserrat"/>
                <a:cs typeface="Montserrat"/>
                <a:sym typeface="Montserrat"/>
              </a:rPr>
              <a:t>subSequence(</a:t>
            </a:r>
            <a:r>
              <a:rPr b="1" lang="en" sz="1800">
                <a:solidFill>
                  <a:srgbClr val="006699"/>
                </a:solidFill>
                <a:latin typeface="Montserrat"/>
                <a:ea typeface="Montserrat"/>
                <a:cs typeface="Montserrat"/>
                <a:sym typeface="Montserrat"/>
              </a:rPr>
              <a:t>int</a:t>
            </a:r>
            <a:r>
              <a:rPr lang="en" sz="1800">
                <a:solidFill>
                  <a:srgbClr val="2B2A29"/>
                </a:solidFill>
                <a:latin typeface="Montserrat"/>
                <a:ea typeface="Montserrat"/>
                <a:cs typeface="Montserrat"/>
                <a:sym typeface="Montserrat"/>
              </a:rPr>
              <a:t> </a:t>
            </a:r>
            <a:r>
              <a:rPr lang="en" sz="1800">
                <a:latin typeface="Montserrat"/>
                <a:ea typeface="Montserrat"/>
                <a:cs typeface="Montserrat"/>
                <a:sym typeface="Montserrat"/>
              </a:rPr>
              <a:t>Start, </a:t>
            </a:r>
            <a:r>
              <a:rPr b="1" lang="en" sz="1800">
                <a:solidFill>
                  <a:srgbClr val="006699"/>
                </a:solidFill>
                <a:latin typeface="Montserrat"/>
                <a:ea typeface="Montserrat"/>
                <a:cs typeface="Montserrat"/>
                <a:sym typeface="Montserrat"/>
              </a:rPr>
              <a:t>int </a:t>
            </a:r>
            <a:r>
              <a:rPr lang="en" sz="1800">
                <a:latin typeface="Montserrat"/>
                <a:ea typeface="Montserrat"/>
                <a:cs typeface="Montserrat"/>
                <a:sym typeface="Montserrat"/>
              </a:rPr>
              <a:t>End)</a:t>
            </a:r>
            <a:endParaRPr b="1" sz="1700">
              <a:highlight>
                <a:schemeClr val="lt1"/>
              </a:highlight>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 sz="1700">
                <a:highlight>
                  <a:schemeClr val="lt1"/>
                </a:highlight>
                <a:latin typeface="Arial"/>
                <a:ea typeface="Arial"/>
                <a:cs typeface="Arial"/>
                <a:sym typeface="Arial"/>
              </a:rPr>
              <a:t> </a:t>
            </a:r>
            <a:r>
              <a:rPr b="1" lang="en" sz="1700">
                <a:highlight>
                  <a:schemeClr val="lt1"/>
                </a:highlight>
                <a:latin typeface="Arial"/>
                <a:ea typeface="Arial"/>
                <a:cs typeface="Arial"/>
                <a:sym typeface="Arial"/>
              </a:rPr>
              <a:t>Example: </a:t>
            </a:r>
            <a:r>
              <a:rPr lang="en" sz="1700">
                <a:highlight>
                  <a:schemeClr val="lt1"/>
                </a:highlight>
                <a:latin typeface="Arial"/>
                <a:ea typeface="Arial"/>
                <a:cs typeface="Arial"/>
                <a:sym typeface="Arial"/>
              </a:rPr>
              <a:t>With s = abc</a:t>
            </a:r>
            <a:endParaRPr sz="1700">
              <a:highlight>
                <a:schemeClr val="lt1"/>
              </a:highlight>
              <a:latin typeface="Arial"/>
              <a:ea typeface="Arial"/>
              <a:cs typeface="Arial"/>
              <a:sym typeface="Arial"/>
            </a:endParaRPr>
          </a:p>
          <a:p>
            <a:pPr indent="-336550" lvl="0" marL="457200" rtl="0" algn="l">
              <a:lnSpc>
                <a:spcPct val="115000"/>
              </a:lnSpc>
              <a:spcBef>
                <a:spcPts val="1200"/>
              </a:spcBef>
              <a:spcAft>
                <a:spcPts val="0"/>
              </a:spcAft>
              <a:buSzPts val="1700"/>
              <a:buFont typeface="Arial"/>
              <a:buChar char="-"/>
            </a:pPr>
            <a:r>
              <a:rPr lang="en" sz="1700">
                <a:highlight>
                  <a:schemeClr val="lt1"/>
                </a:highlight>
                <a:latin typeface="Arial"/>
                <a:ea typeface="Arial"/>
                <a:cs typeface="Arial"/>
                <a:sym typeface="Arial"/>
              </a:rPr>
              <a:t>String sub = s.subSequence(1, 2)</a:t>
            </a:r>
            <a:endParaRPr sz="1700">
              <a:highlight>
                <a:schemeClr val="lt1"/>
              </a:highlight>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 sz="1700">
                <a:highlight>
                  <a:schemeClr val="lt1"/>
                </a:highlight>
                <a:latin typeface="Arial"/>
                <a:ea typeface="Arial"/>
                <a:cs typeface="Arial"/>
                <a:sym typeface="Arial"/>
              </a:rPr>
              <a:t> 	-&gt; sub = bc.</a:t>
            </a:r>
            <a:endParaRPr sz="1700">
              <a:highlight>
                <a:schemeClr val="lt1"/>
              </a:highlight>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 sz="1700">
                <a:highlight>
                  <a:schemeClr val="lt1"/>
                </a:highlight>
                <a:latin typeface="Arial"/>
                <a:ea typeface="Arial"/>
                <a:cs typeface="Arial"/>
                <a:sym typeface="Arial"/>
              </a:rPr>
              <a:t>  -	String sub = s.subSequence(3, 1) </a:t>
            </a:r>
            <a:endParaRPr sz="1700">
              <a:highlight>
                <a:schemeClr val="lt1"/>
              </a:highlight>
              <a:latin typeface="Arial"/>
              <a:ea typeface="Arial"/>
              <a:cs typeface="Arial"/>
              <a:sym typeface="Arial"/>
            </a:endParaRPr>
          </a:p>
          <a:p>
            <a:pPr indent="457200" lvl="0" marL="0" rtl="0" algn="l">
              <a:lnSpc>
                <a:spcPct val="115000"/>
              </a:lnSpc>
              <a:spcBef>
                <a:spcPts val="1200"/>
              </a:spcBef>
              <a:spcAft>
                <a:spcPts val="0"/>
              </a:spcAft>
              <a:buClr>
                <a:schemeClr val="dk1"/>
              </a:buClr>
              <a:buSzPts val="1100"/>
              <a:buFont typeface="Arial"/>
              <a:buNone/>
            </a:pPr>
            <a:r>
              <a:rPr lang="en" sz="1700">
                <a:highlight>
                  <a:schemeClr val="lt1"/>
                </a:highlight>
                <a:latin typeface="Arial"/>
                <a:ea typeface="Arial"/>
                <a:cs typeface="Arial"/>
                <a:sym typeface="Arial"/>
              </a:rPr>
              <a:t>-&gt; throw IndexOutOfBoundsException</a:t>
            </a:r>
            <a:endParaRPr sz="1700">
              <a:solidFill>
                <a:srgbClr val="2B2A29"/>
              </a:solidFill>
              <a:highlight>
                <a:schemeClr val="lt1"/>
              </a:highlight>
              <a:latin typeface="Montserrat"/>
              <a:ea typeface="Montserrat"/>
              <a:cs typeface="Montserrat"/>
              <a:sym typeface="Montserrat"/>
            </a:endParaRPr>
          </a:p>
          <a:p>
            <a:pPr indent="0" lvl="0" marL="0" marR="25400" rtl="0" algn="l">
              <a:lnSpc>
                <a:spcPct val="115000"/>
              </a:lnSpc>
              <a:spcBef>
                <a:spcPts val="1200"/>
              </a:spcBef>
              <a:spcAft>
                <a:spcPts val="0"/>
              </a:spcAft>
              <a:buClr>
                <a:schemeClr val="dk1"/>
              </a:buClr>
              <a:buSzPts val="1100"/>
              <a:buFont typeface="Arial"/>
              <a:buNone/>
            </a:pPr>
            <a:r>
              <a:t/>
            </a:r>
            <a:endParaRPr sz="2000">
              <a:solidFill>
                <a:srgbClr val="2B2A29"/>
              </a:solidFill>
              <a:latin typeface="Montserrat"/>
              <a:ea typeface="Montserrat"/>
              <a:cs typeface="Montserrat"/>
              <a:sym typeface="Montserrat"/>
            </a:endParaRPr>
          </a:p>
        </p:txBody>
      </p:sp>
      <p:grpSp>
        <p:nvGrpSpPr>
          <p:cNvPr id="801" name="Google Shape;801;p47"/>
          <p:cNvGrpSpPr/>
          <p:nvPr/>
        </p:nvGrpSpPr>
        <p:grpSpPr>
          <a:xfrm>
            <a:off x="219969" y="287824"/>
            <a:ext cx="1960626" cy="1710293"/>
            <a:chOff x="715100" y="274199"/>
            <a:chExt cx="1920300" cy="1918875"/>
          </a:xfrm>
        </p:grpSpPr>
        <p:sp>
          <p:nvSpPr>
            <p:cNvPr id="802" name="Google Shape;802;p47"/>
            <p:cNvSpPr/>
            <p:nvPr/>
          </p:nvSpPr>
          <p:spPr>
            <a:xfrm>
              <a:off x="806600" y="364274"/>
              <a:ext cx="1828800" cy="18288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3" name="Google Shape;803;p47"/>
            <p:cNvGrpSpPr/>
            <p:nvPr/>
          </p:nvGrpSpPr>
          <p:grpSpPr>
            <a:xfrm>
              <a:off x="715100" y="274199"/>
              <a:ext cx="1828800" cy="1828800"/>
              <a:chOff x="715100" y="274199"/>
              <a:chExt cx="1828800" cy="1828800"/>
            </a:xfrm>
          </p:grpSpPr>
          <p:sp>
            <p:nvSpPr>
              <p:cNvPr id="804" name="Google Shape;804;p47"/>
              <p:cNvSpPr/>
              <p:nvPr/>
            </p:nvSpPr>
            <p:spPr>
              <a:xfrm>
                <a:off x="715100" y="274199"/>
                <a:ext cx="1828800" cy="1828800"/>
              </a:xfrm>
              <a:prstGeom prst="roundRect">
                <a:avLst>
                  <a:gd fmla="val 0" name="adj"/>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5" name="Google Shape;805;p47"/>
              <p:cNvCxnSpPr/>
              <p:nvPr/>
            </p:nvCxnSpPr>
            <p:spPr>
              <a:xfrm>
                <a:off x="717952" y="637800"/>
                <a:ext cx="1823100" cy="0"/>
              </a:xfrm>
              <a:prstGeom prst="straightConnector1">
                <a:avLst/>
              </a:prstGeom>
              <a:noFill/>
              <a:ln cap="flat" cmpd="sng" w="28575">
                <a:solidFill>
                  <a:schemeClr val="dk1"/>
                </a:solidFill>
                <a:prstDash val="solid"/>
                <a:round/>
                <a:headEnd len="med" w="med" type="none"/>
                <a:tailEnd len="med" w="med" type="none"/>
              </a:ln>
            </p:spPr>
          </p:cxnSp>
          <p:grpSp>
            <p:nvGrpSpPr>
              <p:cNvPr id="806" name="Google Shape;806;p47"/>
              <p:cNvGrpSpPr/>
              <p:nvPr/>
            </p:nvGrpSpPr>
            <p:grpSpPr>
              <a:xfrm>
                <a:off x="2267950" y="363963"/>
                <a:ext cx="183000" cy="183000"/>
                <a:chOff x="8225400" y="367488"/>
                <a:chExt cx="183000" cy="183000"/>
              </a:xfrm>
            </p:grpSpPr>
            <p:cxnSp>
              <p:nvCxnSpPr>
                <p:cNvPr id="807" name="Google Shape;807;p47"/>
                <p:cNvCxnSpPr/>
                <p:nvPr/>
              </p:nvCxnSpPr>
              <p:spPr>
                <a:xfrm>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cxnSp>
              <p:nvCxnSpPr>
                <p:cNvPr id="808" name="Google Shape;808;p47"/>
                <p:cNvCxnSpPr/>
                <p:nvPr/>
              </p:nvCxnSpPr>
              <p:spPr>
                <a:xfrm rot="5400000">
                  <a:off x="8225400" y="367488"/>
                  <a:ext cx="183000" cy="183000"/>
                </a:xfrm>
                <a:prstGeom prst="straightConnector1">
                  <a:avLst/>
                </a:prstGeom>
                <a:noFill/>
                <a:ln cap="flat" cmpd="sng" w="28575">
                  <a:solidFill>
                    <a:schemeClr val="dk1"/>
                  </a:solidFill>
                  <a:prstDash val="solid"/>
                  <a:round/>
                  <a:headEnd len="med" w="med" type="none"/>
                  <a:tailEnd len="med" w="med" type="none"/>
                </a:ln>
              </p:spPr>
            </p:cxnSp>
          </p:grpSp>
          <p:sp>
            <p:nvSpPr>
              <p:cNvPr id="809" name="Google Shape;809;p47"/>
              <p:cNvSpPr/>
              <p:nvPr/>
            </p:nvSpPr>
            <p:spPr>
              <a:xfrm>
                <a:off x="1951450" y="367563"/>
                <a:ext cx="179400" cy="1794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0" name="Google Shape;810;p47"/>
              <p:cNvCxnSpPr/>
              <p:nvPr/>
            </p:nvCxnSpPr>
            <p:spPr>
              <a:xfrm>
                <a:off x="1605849" y="546963"/>
                <a:ext cx="208500" cy="0"/>
              </a:xfrm>
              <a:prstGeom prst="straightConnector1">
                <a:avLst/>
              </a:prstGeom>
              <a:noFill/>
              <a:ln cap="flat" cmpd="sng" w="28575">
                <a:solidFill>
                  <a:schemeClr val="dk1"/>
                </a:solidFill>
                <a:prstDash val="solid"/>
                <a:round/>
                <a:headEnd len="med" w="med" type="none"/>
                <a:tailEnd len="med" w="med" type="none"/>
              </a:ln>
            </p:spPr>
          </p:cxnSp>
        </p:grpSp>
      </p:grpSp>
      <p:sp>
        <p:nvSpPr>
          <p:cNvPr id="811" name="Google Shape;811;p47"/>
          <p:cNvSpPr txBox="1"/>
          <p:nvPr>
            <p:ph idx="2" type="title"/>
          </p:nvPr>
        </p:nvSpPr>
        <p:spPr>
          <a:xfrm>
            <a:off x="137225" y="491225"/>
            <a:ext cx="2079900" cy="152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904">
                <a:latin typeface="Arial"/>
                <a:ea typeface="Arial"/>
                <a:cs typeface="Arial"/>
                <a:sym typeface="Arial"/>
              </a:rPr>
              <a:t>subSequence()</a:t>
            </a:r>
            <a:endParaRPr sz="1400"/>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1780" name="Shape 1780"/>
        <p:cNvGrpSpPr/>
        <p:nvPr/>
      </p:nvGrpSpPr>
      <p:grpSpPr>
        <a:xfrm>
          <a:off x="0" y="0"/>
          <a:ext cx="0" cy="0"/>
          <a:chOff x="0" y="0"/>
          <a:chExt cx="0" cy="0"/>
        </a:xfrm>
      </p:grpSpPr>
      <p:sp>
        <p:nvSpPr>
          <p:cNvPr id="1781" name="Google Shape;1781;p128"/>
          <p:cNvSpPr txBox="1"/>
          <p:nvPr>
            <p:ph type="title"/>
          </p:nvPr>
        </p:nvSpPr>
        <p:spPr>
          <a:xfrm>
            <a:off x="311700" y="69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Group10</a:t>
            </a:r>
            <a:endParaRPr/>
          </a:p>
        </p:txBody>
      </p:sp>
      <p:sp>
        <p:nvSpPr>
          <p:cNvPr id="1782" name="Google Shape;1782;p128"/>
          <p:cNvSpPr txBox="1"/>
          <p:nvPr>
            <p:ph idx="1" type="body"/>
          </p:nvPr>
        </p:nvSpPr>
        <p:spPr>
          <a:xfrm>
            <a:off x="1868050" y="69250"/>
            <a:ext cx="4069200" cy="12267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20126030 - Trần Tất Trí</a:t>
            </a:r>
            <a:endParaRPr/>
          </a:p>
          <a:p>
            <a:pPr indent="0" lvl="0" marL="0" rtl="0" algn="l">
              <a:spcBef>
                <a:spcPts val="1200"/>
              </a:spcBef>
              <a:spcAft>
                <a:spcPts val="0"/>
              </a:spcAft>
              <a:buNone/>
            </a:pPr>
            <a:r>
              <a:rPr lang="en"/>
              <a:t>20126053 - Trương Tấn Phong</a:t>
            </a:r>
            <a:endParaRPr/>
          </a:p>
          <a:p>
            <a:pPr indent="0" lvl="0" marL="0" rtl="0" algn="l">
              <a:spcBef>
                <a:spcPts val="1200"/>
              </a:spcBef>
              <a:spcAft>
                <a:spcPts val="1200"/>
              </a:spcAft>
              <a:buNone/>
            </a:pPr>
            <a:r>
              <a:t/>
            </a:r>
            <a:endParaRPr/>
          </a:p>
        </p:txBody>
      </p:sp>
      <p:sp>
        <p:nvSpPr>
          <p:cNvPr id="1783" name="Google Shape;1783;p128"/>
          <p:cNvSpPr txBox="1"/>
          <p:nvPr/>
        </p:nvSpPr>
        <p:spPr>
          <a:xfrm>
            <a:off x="311700" y="884675"/>
            <a:ext cx="8110500" cy="26475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Char char="-"/>
            </a:pPr>
            <a:r>
              <a:rPr b="1" lang="en" sz="1600">
                <a:solidFill>
                  <a:schemeClr val="dk2"/>
                </a:solidFill>
              </a:rPr>
              <a:t>Method 2:</a:t>
            </a:r>
            <a:r>
              <a:rPr lang="en" sz="1600">
                <a:solidFill>
                  <a:schemeClr val="dk2"/>
                </a:solidFill>
              </a:rPr>
              <a:t> offsetByCodePoints​(int index, int codePointOffset): Returns the index within this String that is offset from the given index by codePointOffset code points. </a:t>
            </a:r>
            <a:r>
              <a:rPr b="1" lang="en" sz="1600">
                <a:solidFill>
                  <a:schemeClr val="dk2"/>
                </a:solidFill>
              </a:rPr>
              <a:t>Example: </a:t>
            </a:r>
            <a:endParaRPr b="1" sz="1600">
              <a:solidFill>
                <a:schemeClr val="dk2"/>
              </a:solidFill>
            </a:endParaRPr>
          </a:p>
          <a:p>
            <a:pPr indent="0" lvl="0" marL="457200" rtl="0" algn="l">
              <a:spcBef>
                <a:spcPts val="0"/>
              </a:spcBef>
              <a:spcAft>
                <a:spcPts val="0"/>
              </a:spcAft>
              <a:buNone/>
            </a:pPr>
            <a:r>
              <a:rPr i="1" lang="en" sz="1600">
                <a:solidFill>
                  <a:schemeClr val="dk2"/>
                </a:solidFill>
              </a:rPr>
              <a:t>String str = "Hello \uD83D\uDE00 World"; </a:t>
            </a:r>
            <a:endParaRPr i="1" sz="1600">
              <a:solidFill>
                <a:schemeClr val="dk2"/>
              </a:solidFill>
            </a:endParaRPr>
          </a:p>
          <a:p>
            <a:pPr indent="0" lvl="0" marL="457200" rtl="0" algn="l">
              <a:spcBef>
                <a:spcPts val="0"/>
              </a:spcBef>
              <a:spcAft>
                <a:spcPts val="0"/>
              </a:spcAft>
              <a:buNone/>
            </a:pPr>
            <a:r>
              <a:rPr i="1" lang="en" sz="1600">
                <a:solidFill>
                  <a:schemeClr val="dk2"/>
                </a:solidFill>
              </a:rPr>
              <a:t>int index = 6;</a:t>
            </a:r>
            <a:endParaRPr i="1" sz="1600">
              <a:solidFill>
                <a:schemeClr val="dk2"/>
              </a:solidFill>
            </a:endParaRPr>
          </a:p>
          <a:p>
            <a:pPr indent="0" lvl="0" marL="457200" rtl="0" algn="l">
              <a:spcBef>
                <a:spcPts val="0"/>
              </a:spcBef>
              <a:spcAft>
                <a:spcPts val="0"/>
              </a:spcAft>
              <a:buNone/>
            </a:pPr>
            <a:r>
              <a:rPr i="1" lang="en" sz="1600">
                <a:solidFill>
                  <a:schemeClr val="dk2"/>
                </a:solidFill>
              </a:rPr>
              <a:t>int codePointOffset = 1;</a:t>
            </a:r>
            <a:endParaRPr i="1" sz="1600">
              <a:solidFill>
                <a:schemeClr val="dk2"/>
              </a:solidFill>
            </a:endParaRPr>
          </a:p>
          <a:p>
            <a:pPr indent="0" lvl="0" marL="457200" rtl="0" algn="l">
              <a:spcBef>
                <a:spcPts val="0"/>
              </a:spcBef>
              <a:spcAft>
                <a:spcPts val="0"/>
              </a:spcAft>
              <a:buNone/>
            </a:pPr>
            <a:r>
              <a:rPr i="1" lang="en" sz="1600">
                <a:solidFill>
                  <a:schemeClr val="dk2"/>
                </a:solidFill>
              </a:rPr>
              <a:t>int newIndex = str.offsetByCodePoints(index, codePointOffset);</a:t>
            </a:r>
            <a:endParaRPr i="1" sz="1600">
              <a:solidFill>
                <a:schemeClr val="dk2"/>
              </a:solidFill>
            </a:endParaRPr>
          </a:p>
          <a:p>
            <a:pPr indent="0" lvl="0" marL="457200" rtl="0" algn="l">
              <a:spcBef>
                <a:spcPts val="0"/>
              </a:spcBef>
              <a:spcAft>
                <a:spcPts val="0"/>
              </a:spcAft>
              <a:buNone/>
            </a:pPr>
            <a:r>
              <a:rPr i="1" lang="en" sz="1600">
                <a:solidFill>
                  <a:schemeClr val="dk2"/>
                </a:solidFill>
              </a:rPr>
              <a:t>System.out.println("Chuỗi ban đầu: " + str); System.out.println("Vị trí ban đầu: " + index); System.out.println("Vị trí mới sau khi di chuyển: " + newIndex); System.out.println("Ký tự tại vị trí mới: " + str.charAt(newIndex));</a:t>
            </a:r>
            <a:endParaRPr i="1" sz="1600">
              <a:solidFill>
                <a:schemeClr val="dk2"/>
              </a:solidFill>
            </a:endParaRPr>
          </a:p>
        </p:txBody>
      </p:sp>
      <p:pic>
        <p:nvPicPr>
          <p:cNvPr id="1784" name="Google Shape;1784;p128"/>
          <p:cNvPicPr preferRelativeResize="0"/>
          <p:nvPr/>
        </p:nvPicPr>
        <p:blipFill>
          <a:blip r:embed="rId3">
            <a:alphaModFix/>
          </a:blip>
          <a:stretch>
            <a:fillRect/>
          </a:stretch>
        </p:blipFill>
        <p:spPr>
          <a:xfrm>
            <a:off x="2280525" y="3532175"/>
            <a:ext cx="4354151" cy="1554475"/>
          </a:xfrm>
          <a:prstGeom prst="rect">
            <a:avLst/>
          </a:prstGeom>
          <a:noFill/>
          <a:ln>
            <a:noFill/>
          </a:ln>
        </p:spPr>
      </p:pic>
      <p:sp>
        <p:nvSpPr>
          <p:cNvPr id="1785" name="Google Shape;1785;p128"/>
          <p:cNvSpPr txBox="1"/>
          <p:nvPr/>
        </p:nvSpPr>
        <p:spPr>
          <a:xfrm>
            <a:off x="814200" y="3473450"/>
            <a:ext cx="6764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rPr>
              <a:t>Output:</a:t>
            </a:r>
            <a:endParaRPr b="1" sz="1800">
              <a:solidFill>
                <a:schemeClr val="dk2"/>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1789" name="Shape 1789"/>
        <p:cNvGrpSpPr/>
        <p:nvPr/>
      </p:nvGrpSpPr>
      <p:grpSpPr>
        <a:xfrm>
          <a:off x="0" y="0"/>
          <a:ext cx="0" cy="0"/>
          <a:chOff x="0" y="0"/>
          <a:chExt cx="0" cy="0"/>
        </a:xfrm>
      </p:grpSpPr>
      <p:sp>
        <p:nvSpPr>
          <p:cNvPr id="1790" name="Google Shape;1790;p129"/>
          <p:cNvSpPr txBox="1"/>
          <p:nvPr>
            <p:ph type="title"/>
          </p:nvPr>
        </p:nvSpPr>
        <p:spPr>
          <a:xfrm>
            <a:off x="311700" y="210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Group10</a:t>
            </a:r>
            <a:endParaRPr/>
          </a:p>
        </p:txBody>
      </p:sp>
      <p:sp>
        <p:nvSpPr>
          <p:cNvPr id="1791" name="Google Shape;1791;p129"/>
          <p:cNvSpPr txBox="1"/>
          <p:nvPr>
            <p:ph idx="1" type="body"/>
          </p:nvPr>
        </p:nvSpPr>
        <p:spPr>
          <a:xfrm>
            <a:off x="1832825" y="151450"/>
            <a:ext cx="4069200" cy="12267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20126030 - Trần Tất Trí</a:t>
            </a:r>
            <a:endParaRPr/>
          </a:p>
          <a:p>
            <a:pPr indent="0" lvl="0" marL="0" rtl="0" algn="l">
              <a:spcBef>
                <a:spcPts val="1200"/>
              </a:spcBef>
              <a:spcAft>
                <a:spcPts val="0"/>
              </a:spcAft>
              <a:buNone/>
            </a:pPr>
            <a:r>
              <a:rPr lang="en"/>
              <a:t>20126053 - Trương Tấn Phong</a:t>
            </a:r>
            <a:endParaRPr/>
          </a:p>
          <a:p>
            <a:pPr indent="0" lvl="0" marL="0" rtl="0" algn="l">
              <a:spcBef>
                <a:spcPts val="1200"/>
              </a:spcBef>
              <a:spcAft>
                <a:spcPts val="1200"/>
              </a:spcAft>
              <a:buNone/>
            </a:pPr>
            <a:r>
              <a:t/>
            </a:r>
            <a:endParaRPr/>
          </a:p>
        </p:txBody>
      </p:sp>
      <p:sp>
        <p:nvSpPr>
          <p:cNvPr id="1792" name="Google Shape;1792;p129"/>
          <p:cNvSpPr txBox="1"/>
          <p:nvPr/>
        </p:nvSpPr>
        <p:spPr>
          <a:xfrm>
            <a:off x="311700" y="1278750"/>
            <a:ext cx="87447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2"/>
                </a:solidFill>
              </a:rPr>
              <a:t>Method 3: </a:t>
            </a:r>
            <a:r>
              <a:rPr lang="en" sz="1600">
                <a:solidFill>
                  <a:schemeClr val="dk2"/>
                </a:solidFill>
              </a:rPr>
              <a:t>Stream&lt;String&gt;	lines(): Returns a stream of lines extracted from this string, separated by line terminators.</a:t>
            </a:r>
            <a:endParaRPr sz="1600">
              <a:solidFill>
                <a:schemeClr val="dk2"/>
              </a:solidFill>
            </a:endParaRPr>
          </a:p>
          <a:p>
            <a:pPr indent="0" lvl="0" marL="0" rtl="0" algn="l">
              <a:spcBef>
                <a:spcPts val="0"/>
              </a:spcBef>
              <a:spcAft>
                <a:spcPts val="0"/>
              </a:spcAft>
              <a:buNone/>
            </a:pPr>
            <a:r>
              <a:t/>
            </a:r>
            <a:endParaRPr sz="1600">
              <a:solidFill>
                <a:schemeClr val="dk2"/>
              </a:solidFill>
            </a:endParaRPr>
          </a:p>
          <a:p>
            <a:pPr indent="0" lvl="0" marL="0" rtl="0" algn="l">
              <a:spcBef>
                <a:spcPts val="0"/>
              </a:spcBef>
              <a:spcAft>
                <a:spcPts val="0"/>
              </a:spcAft>
              <a:buNone/>
            </a:pPr>
            <a:r>
              <a:rPr b="1" lang="en" sz="1600">
                <a:solidFill>
                  <a:schemeClr val="dk2"/>
                </a:solidFill>
              </a:rPr>
              <a:t>Example: </a:t>
            </a:r>
            <a:br>
              <a:rPr lang="en" sz="1600">
                <a:solidFill>
                  <a:schemeClr val="dk2"/>
                </a:solidFill>
              </a:rPr>
            </a:br>
            <a:r>
              <a:rPr i="1" lang="en" sz="1600">
                <a:solidFill>
                  <a:schemeClr val="dk2"/>
                </a:solidFill>
              </a:rPr>
              <a:t>String text = "Hello, World!\nWelcome to Java Streams.\nThis is an example.";</a:t>
            </a:r>
            <a:br>
              <a:rPr i="1" lang="en" sz="1600">
                <a:solidFill>
                  <a:schemeClr val="dk2"/>
                </a:solidFill>
              </a:rPr>
            </a:br>
            <a:r>
              <a:rPr i="1" lang="en" sz="1600">
                <a:solidFill>
                  <a:schemeClr val="dk2"/>
                </a:solidFill>
              </a:rPr>
              <a:t>Stream&lt;String&gt; lines = text.lines(); </a:t>
            </a:r>
            <a:endParaRPr i="1" sz="1600">
              <a:solidFill>
                <a:schemeClr val="dk2"/>
              </a:solidFill>
            </a:endParaRPr>
          </a:p>
          <a:p>
            <a:pPr indent="0" lvl="0" marL="0" rtl="0" algn="l">
              <a:spcBef>
                <a:spcPts val="0"/>
              </a:spcBef>
              <a:spcAft>
                <a:spcPts val="0"/>
              </a:spcAft>
              <a:buNone/>
            </a:pPr>
            <a:r>
              <a:rPr i="1" lang="en" sz="1600">
                <a:solidFill>
                  <a:schemeClr val="dk2"/>
                </a:solidFill>
              </a:rPr>
              <a:t>lines.forEach(System.out::println);</a:t>
            </a:r>
            <a:endParaRPr i="1" sz="1600">
              <a:solidFill>
                <a:schemeClr val="dk2"/>
              </a:solidFill>
            </a:endParaRPr>
          </a:p>
          <a:p>
            <a:pPr indent="0" lvl="0" marL="0" rtl="0" algn="l">
              <a:spcBef>
                <a:spcPts val="0"/>
              </a:spcBef>
              <a:spcAft>
                <a:spcPts val="0"/>
              </a:spcAft>
              <a:buNone/>
            </a:pPr>
            <a:r>
              <a:t/>
            </a:r>
            <a:endParaRPr i="1" sz="1600">
              <a:solidFill>
                <a:schemeClr val="dk2"/>
              </a:solidFill>
            </a:endParaRPr>
          </a:p>
          <a:p>
            <a:pPr indent="0" lvl="0" marL="0" rtl="0" algn="l">
              <a:spcBef>
                <a:spcPts val="0"/>
              </a:spcBef>
              <a:spcAft>
                <a:spcPts val="0"/>
              </a:spcAft>
              <a:buNone/>
            </a:pPr>
            <a:r>
              <a:rPr b="1" lang="en" sz="1600">
                <a:solidFill>
                  <a:schemeClr val="dk2"/>
                </a:solidFill>
              </a:rPr>
              <a:t>Output</a:t>
            </a:r>
            <a:endParaRPr b="1" sz="1600">
              <a:solidFill>
                <a:schemeClr val="dk2"/>
              </a:solidFill>
            </a:endParaRPr>
          </a:p>
        </p:txBody>
      </p:sp>
      <p:pic>
        <p:nvPicPr>
          <p:cNvPr id="1793" name="Google Shape;1793;p129"/>
          <p:cNvPicPr preferRelativeResize="0"/>
          <p:nvPr/>
        </p:nvPicPr>
        <p:blipFill>
          <a:blip r:embed="rId3">
            <a:alphaModFix/>
          </a:blip>
          <a:stretch>
            <a:fillRect/>
          </a:stretch>
        </p:blipFill>
        <p:spPr>
          <a:xfrm>
            <a:off x="1832825" y="3574275"/>
            <a:ext cx="3889696" cy="146355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1797" name="Shape 1797"/>
        <p:cNvGrpSpPr/>
        <p:nvPr/>
      </p:nvGrpSpPr>
      <p:grpSpPr>
        <a:xfrm>
          <a:off x="0" y="0"/>
          <a:ext cx="0" cy="0"/>
          <a:chOff x="0" y="0"/>
          <a:chExt cx="0" cy="0"/>
        </a:xfrm>
      </p:grpSpPr>
      <p:sp>
        <p:nvSpPr>
          <p:cNvPr id="1798" name="Google Shape;1798;p130"/>
          <p:cNvSpPr txBox="1"/>
          <p:nvPr>
            <p:ph type="title"/>
          </p:nvPr>
        </p:nvSpPr>
        <p:spPr>
          <a:xfrm>
            <a:off x="311700" y="118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Group10</a:t>
            </a:r>
            <a:endParaRPr/>
          </a:p>
        </p:txBody>
      </p:sp>
      <p:sp>
        <p:nvSpPr>
          <p:cNvPr id="1799" name="Google Shape;1799;p130"/>
          <p:cNvSpPr txBox="1"/>
          <p:nvPr>
            <p:ph idx="1" type="body"/>
          </p:nvPr>
        </p:nvSpPr>
        <p:spPr>
          <a:xfrm>
            <a:off x="1832825" y="118025"/>
            <a:ext cx="4069200" cy="12267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20126030 - Trần Tất Trí</a:t>
            </a:r>
            <a:endParaRPr/>
          </a:p>
          <a:p>
            <a:pPr indent="0" lvl="0" marL="0" rtl="0" algn="l">
              <a:spcBef>
                <a:spcPts val="1200"/>
              </a:spcBef>
              <a:spcAft>
                <a:spcPts val="0"/>
              </a:spcAft>
              <a:buNone/>
            </a:pPr>
            <a:r>
              <a:rPr lang="en"/>
              <a:t>20126053 - Trương Tấn Phong</a:t>
            </a:r>
            <a:endParaRPr/>
          </a:p>
          <a:p>
            <a:pPr indent="0" lvl="0" marL="0" rtl="0" algn="l">
              <a:spcBef>
                <a:spcPts val="1200"/>
              </a:spcBef>
              <a:spcAft>
                <a:spcPts val="1200"/>
              </a:spcAft>
              <a:buNone/>
            </a:pPr>
            <a:r>
              <a:t/>
            </a:r>
            <a:endParaRPr/>
          </a:p>
        </p:txBody>
      </p:sp>
      <p:sp>
        <p:nvSpPr>
          <p:cNvPr id="1800" name="Google Shape;1800;p130"/>
          <p:cNvSpPr txBox="1"/>
          <p:nvPr/>
        </p:nvSpPr>
        <p:spPr>
          <a:xfrm>
            <a:off x="311700" y="1062150"/>
            <a:ext cx="87447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2"/>
                </a:solidFill>
              </a:rPr>
              <a:t>Method 4:</a:t>
            </a:r>
            <a:r>
              <a:rPr lang="en" sz="1600">
                <a:solidFill>
                  <a:schemeClr val="dk2"/>
                </a:solidFill>
              </a:rPr>
              <a:t> regionMatches​(int toffset, String other, int ooffset, int len)	: Tests if two string regions are equal.</a:t>
            </a:r>
            <a:endParaRPr sz="1600">
              <a:solidFill>
                <a:schemeClr val="dk2"/>
              </a:solidFill>
            </a:endParaRPr>
          </a:p>
          <a:p>
            <a:pPr indent="0" lvl="0" marL="0" rtl="0" algn="l">
              <a:spcBef>
                <a:spcPts val="0"/>
              </a:spcBef>
              <a:spcAft>
                <a:spcPts val="0"/>
              </a:spcAft>
              <a:buNone/>
            </a:pPr>
            <a:r>
              <a:t/>
            </a:r>
            <a:endParaRPr sz="1600">
              <a:solidFill>
                <a:schemeClr val="dk2"/>
              </a:solidFill>
            </a:endParaRPr>
          </a:p>
          <a:p>
            <a:pPr indent="0" lvl="0" marL="0" rtl="0" algn="l">
              <a:spcBef>
                <a:spcPts val="0"/>
              </a:spcBef>
              <a:spcAft>
                <a:spcPts val="0"/>
              </a:spcAft>
              <a:buNone/>
            </a:pPr>
            <a:r>
              <a:rPr b="1" lang="en" sz="1600">
                <a:solidFill>
                  <a:schemeClr val="dk2"/>
                </a:solidFill>
              </a:rPr>
              <a:t>Example:</a:t>
            </a:r>
            <a:br>
              <a:rPr lang="en" sz="1600">
                <a:solidFill>
                  <a:schemeClr val="dk2"/>
                </a:solidFill>
              </a:rPr>
            </a:br>
            <a:r>
              <a:rPr lang="en" sz="1600">
                <a:solidFill>
                  <a:schemeClr val="dk2"/>
                </a:solidFill>
              </a:rPr>
              <a:t>String str1 = "Hello, World!"; String str2 = "World";</a:t>
            </a:r>
            <a:br>
              <a:rPr lang="en" sz="1600">
                <a:solidFill>
                  <a:schemeClr val="dk2"/>
                </a:solidFill>
              </a:rPr>
            </a:br>
            <a:r>
              <a:rPr lang="en" sz="1600">
                <a:solidFill>
                  <a:schemeClr val="dk2"/>
                </a:solidFill>
              </a:rPr>
              <a:t>boolean match = str1.regionMatches(7, str2, 0, 5);</a:t>
            </a:r>
            <a:br>
              <a:rPr lang="en" sz="1600">
                <a:solidFill>
                  <a:schemeClr val="dk2"/>
                </a:solidFill>
              </a:rPr>
            </a:br>
            <a:r>
              <a:rPr lang="en" sz="1600">
                <a:solidFill>
                  <a:schemeClr val="dk2"/>
                </a:solidFill>
              </a:rPr>
              <a:t>if (match) { </a:t>
            </a:r>
            <a:br>
              <a:rPr lang="en" sz="1600">
                <a:solidFill>
                  <a:schemeClr val="dk2"/>
                </a:solidFill>
              </a:rPr>
            </a:br>
            <a:r>
              <a:rPr lang="en" sz="1600">
                <a:solidFill>
                  <a:schemeClr val="dk2"/>
                </a:solidFill>
              </a:rPr>
              <a:t>	System.out.println("The regions match!"); }</a:t>
            </a:r>
            <a:br>
              <a:rPr lang="en" sz="1600">
                <a:solidFill>
                  <a:schemeClr val="dk2"/>
                </a:solidFill>
              </a:rPr>
            </a:br>
            <a:r>
              <a:rPr lang="en" sz="1600">
                <a:solidFill>
                  <a:schemeClr val="dk2"/>
                </a:solidFill>
              </a:rPr>
              <a:t>else { System.out.println(</a:t>
            </a:r>
            <a:br>
              <a:rPr lang="en" sz="1600">
                <a:solidFill>
                  <a:schemeClr val="dk2"/>
                </a:solidFill>
              </a:rPr>
            </a:br>
            <a:r>
              <a:rPr lang="en" sz="1600">
                <a:solidFill>
                  <a:schemeClr val="dk2"/>
                </a:solidFill>
              </a:rPr>
              <a:t>	"The regions do not match."); }</a:t>
            </a:r>
            <a:endParaRPr sz="1600">
              <a:solidFill>
                <a:schemeClr val="dk2"/>
              </a:solidFill>
            </a:endParaRPr>
          </a:p>
          <a:p>
            <a:pPr indent="0" lvl="0" marL="0" rtl="0" algn="l">
              <a:spcBef>
                <a:spcPts val="0"/>
              </a:spcBef>
              <a:spcAft>
                <a:spcPts val="0"/>
              </a:spcAft>
              <a:buNone/>
            </a:pPr>
            <a:r>
              <a:t/>
            </a:r>
            <a:endParaRPr sz="1600">
              <a:solidFill>
                <a:schemeClr val="dk2"/>
              </a:solidFill>
            </a:endParaRPr>
          </a:p>
          <a:p>
            <a:pPr indent="0" lvl="0" marL="0" rtl="0" algn="l">
              <a:spcBef>
                <a:spcPts val="0"/>
              </a:spcBef>
              <a:spcAft>
                <a:spcPts val="0"/>
              </a:spcAft>
              <a:buNone/>
            </a:pPr>
            <a:r>
              <a:rPr b="1" lang="en" sz="1600">
                <a:solidFill>
                  <a:schemeClr val="dk2"/>
                </a:solidFill>
              </a:rPr>
              <a:t>Output:</a:t>
            </a:r>
            <a:endParaRPr b="1" sz="1600">
              <a:solidFill>
                <a:schemeClr val="dk2"/>
              </a:solidFill>
            </a:endParaRPr>
          </a:p>
        </p:txBody>
      </p:sp>
      <p:pic>
        <p:nvPicPr>
          <p:cNvPr id="1801" name="Google Shape;1801;p130"/>
          <p:cNvPicPr preferRelativeResize="0"/>
          <p:nvPr/>
        </p:nvPicPr>
        <p:blipFill rotWithShape="1">
          <a:blip r:embed="rId3">
            <a:alphaModFix/>
          </a:blip>
          <a:srcRect b="0" l="0" r="-4777" t="0"/>
          <a:stretch/>
        </p:blipFill>
        <p:spPr>
          <a:xfrm>
            <a:off x="1832833" y="3868875"/>
            <a:ext cx="4522467" cy="12267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5" name="Shape 1805"/>
        <p:cNvGrpSpPr/>
        <p:nvPr/>
      </p:nvGrpSpPr>
      <p:grpSpPr>
        <a:xfrm>
          <a:off x="0" y="0"/>
          <a:ext cx="0" cy="0"/>
          <a:chOff x="0" y="0"/>
          <a:chExt cx="0" cy="0"/>
        </a:xfrm>
      </p:grpSpPr>
      <p:sp>
        <p:nvSpPr>
          <p:cNvPr id="1806" name="Google Shape;1806;p1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07" name="Google Shape;1807;p1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oft Colors UI Design for Agencies by Slidesgo">
  <a:themeElements>
    <a:clrScheme name="Simple Light">
      <a:dk1>
        <a:srgbClr val="000000"/>
      </a:dk1>
      <a:lt1>
        <a:srgbClr val="FCF6E8"/>
      </a:lt1>
      <a:dk2>
        <a:srgbClr val="DBCFC3"/>
      </a:dk2>
      <a:lt2>
        <a:srgbClr val="EFC4B9"/>
      </a:lt2>
      <a:accent1>
        <a:srgbClr val="FDBC96"/>
      </a:accent1>
      <a:accent2>
        <a:srgbClr val="DAC2CF"/>
      </a:accent2>
      <a:accent3>
        <a:srgbClr val="D3E3D6"/>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